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notesSlides/notesSlide3.xml" ContentType="application/vnd.openxmlformats-officedocument.presentationml.notesSlide+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notesSlides/notesSlide5.xml" ContentType="application/vnd.openxmlformats-officedocument.presentationml.notesSlide+xml"/>
  <Override PartName="/ppt/tags/tag6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0.xml" ContentType="application/vnd.openxmlformats-officedocument.presentationml.tags+xml"/>
  <Override PartName="/ppt/notesSlides/notesSlide7.xml" ContentType="application/vnd.openxmlformats-officedocument.presentationml.notesSlide+xml"/>
  <Override PartName="/ppt/tags/tag71.xml" ContentType="application/vnd.openxmlformats-officedocument.presentationml.tags+xml"/>
  <Override PartName="/ppt/notesSlides/notesSlide8.xml" ContentType="application/vnd.openxmlformats-officedocument.presentationml.notesSlide+xml"/>
  <Override PartName="/ppt/tags/tag72.xml" ContentType="application/vnd.openxmlformats-officedocument.presentationml.tags+xml"/>
  <Override PartName="/ppt/notesSlides/notesSlide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0.xml" ContentType="application/vnd.openxmlformats-officedocument.presentationml.notesSlide+xml"/>
  <Override PartName="/ppt/tags/tag75.xml" ContentType="application/vnd.openxmlformats-officedocument.presentationml.tags+xml"/>
  <Override PartName="/ppt/notesSlides/notesSlide11.xml" ContentType="application/vnd.openxmlformats-officedocument.presentationml.notesSlide+xml"/>
  <Override PartName="/ppt/tags/tag76.xml" ContentType="application/vnd.openxmlformats-officedocument.presentationml.tags+xml"/>
  <Override PartName="/ppt/notesSlides/notesSlide12.xml" ContentType="application/vnd.openxmlformats-officedocument.presentationml.notesSlide+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notesSlides/notesSlide14.xml" ContentType="application/vnd.openxmlformats-officedocument.presentationml.notesSlide+xml"/>
  <Override PartName="/ppt/tags/tag79.xml" ContentType="application/vnd.openxmlformats-officedocument.presentationml.tags+xml"/>
  <Override PartName="/ppt/notesSlides/notesSlide15.xml" ContentType="application/vnd.openxmlformats-officedocument.presentationml.notesSlide+xml"/>
  <Override PartName="/ppt/tags/tag80.xml" ContentType="application/vnd.openxmlformats-officedocument.presentationml.tags+xml"/>
  <Override PartName="/ppt/notesSlides/notesSlide16.xml" ContentType="application/vnd.openxmlformats-officedocument.presentationml.notesSlide+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notesSlides/notesSlide18.xml" ContentType="application/vnd.openxmlformats-officedocument.presentationml.notesSlide+xml"/>
  <Override PartName="/ppt/tags/tag83.xml" ContentType="application/vnd.openxmlformats-officedocument.presentationml.tags+xml"/>
  <Override PartName="/ppt/notesSlides/notesSlide19.xml" ContentType="application/vnd.openxmlformats-officedocument.presentationml.notesSlide+xml"/>
  <Override PartName="/ppt/tags/tag84.xml" ContentType="application/vnd.openxmlformats-officedocument.presentationml.tags+xml"/>
  <Override PartName="/ppt/notesSlides/notesSlide20.xml" ContentType="application/vnd.openxmlformats-officedocument.presentationml.notesSlide+xml"/>
  <Override PartName="/ppt/tags/tag85.xml" ContentType="application/vnd.openxmlformats-officedocument.presentationml.tags+xml"/>
  <Override PartName="/ppt/notesSlides/notesSlide21.xml" ContentType="application/vnd.openxmlformats-officedocument.presentationml.notesSlide+xml"/>
  <Override PartName="/ppt/tags/tag86.xml" ContentType="application/vnd.openxmlformats-officedocument.presentationml.tags+xml"/>
  <Override PartName="/ppt/notesSlides/notesSlide22.xml" ContentType="application/vnd.openxmlformats-officedocument.presentationml.notesSlide+xml"/>
  <Override PartName="/ppt/tags/tag87.xml" ContentType="application/vnd.openxmlformats-officedocument.presentationml.tags+xml"/>
  <Override PartName="/ppt/notesSlides/notesSlide23.xml" ContentType="application/vnd.openxmlformats-officedocument.presentationml.notesSlide+xml"/>
  <Override PartName="/ppt/tags/tag88.xml" ContentType="application/vnd.openxmlformats-officedocument.presentationml.tags+xml"/>
  <Override PartName="/ppt/notesSlides/notesSlide24.xml" ContentType="application/vnd.openxmlformats-officedocument.presentationml.notesSlide+xml"/>
  <Override PartName="/ppt/tags/tag89.xml" ContentType="application/vnd.openxmlformats-officedocument.presentationml.tags+xml"/>
  <Override PartName="/ppt/notesSlides/notesSlide25.xml" ContentType="application/vnd.openxmlformats-officedocument.presentationml.notesSlide+xml"/>
  <Override PartName="/ppt/tags/tag90.xml" ContentType="application/vnd.openxmlformats-officedocument.presentationml.tags+xml"/>
  <Override PartName="/ppt/notesSlides/notesSlide26.xml" ContentType="application/vnd.openxmlformats-officedocument.presentationml.notesSlide+xml"/>
  <Override PartName="/ppt/tags/tag91.xml" ContentType="application/vnd.openxmlformats-officedocument.presentationml.tags+xml"/>
  <Override PartName="/ppt/notesSlides/notesSlide27.xml" ContentType="application/vnd.openxmlformats-officedocument.presentationml.notesSlide+xml"/>
  <Override PartName="/ppt/tags/tag92.xml" ContentType="application/vnd.openxmlformats-officedocument.presentationml.tags+xml"/>
  <Override PartName="/ppt/notesSlides/notesSlide28.xml" ContentType="application/vnd.openxmlformats-officedocument.presentationml.notesSlide+xml"/>
  <Override PartName="/ppt/tags/tag93.xml" ContentType="application/vnd.openxmlformats-officedocument.presentationml.tags+xml"/>
  <Override PartName="/ppt/notesSlides/notesSlide29.xml" ContentType="application/vnd.openxmlformats-officedocument.presentationml.notesSlide+xml"/>
  <Override PartName="/ppt/tags/tag94.xml" ContentType="application/vnd.openxmlformats-officedocument.presentationml.tags+xml"/>
  <Override PartName="/ppt/notesSlides/notesSlide30.xml" ContentType="application/vnd.openxmlformats-officedocument.presentationml.notesSlide+xml"/>
  <Override PartName="/ppt/tags/tag95.xml" ContentType="application/vnd.openxmlformats-officedocument.presentationml.tags+xml"/>
  <Override PartName="/ppt/notesSlides/notesSlide31.xml" ContentType="application/vnd.openxmlformats-officedocument.presentationml.notesSlide+xml"/>
  <Override PartName="/ppt/tags/tag96.xml" ContentType="application/vnd.openxmlformats-officedocument.presentationml.tags+xml"/>
  <Override PartName="/ppt/notesSlides/notesSlide32.xml" ContentType="application/vnd.openxmlformats-officedocument.presentationml.notesSlide+xml"/>
  <Override PartName="/ppt/tags/tag97.xml" ContentType="application/vnd.openxmlformats-officedocument.presentationml.tags+xml"/>
  <Override PartName="/ppt/notesSlides/notesSlide33.xml" ContentType="application/vnd.openxmlformats-officedocument.presentationml.notesSlide+xml"/>
  <Override PartName="/ppt/tags/tag98.xml" ContentType="application/vnd.openxmlformats-officedocument.presentationml.tags+xml"/>
  <Override PartName="/ppt/notesSlides/notesSlide34.xml" ContentType="application/vnd.openxmlformats-officedocument.presentationml.notesSlide+xml"/>
  <Override PartName="/ppt/tags/tag99.xml" ContentType="application/vnd.openxmlformats-officedocument.presentationml.tags+xml"/>
  <Override PartName="/ppt/notesSlides/notesSlide35.xml" ContentType="application/vnd.openxmlformats-officedocument.presentationml.notesSlide+xml"/>
  <Override PartName="/ppt/tags/tag100.xml" ContentType="application/vnd.openxmlformats-officedocument.presentationml.tags+xml"/>
  <Override PartName="/ppt/notesSlides/notesSlide36.xml" ContentType="application/vnd.openxmlformats-officedocument.presentationml.notesSlide+xml"/>
  <Override PartName="/ppt/tags/tag101.xml" ContentType="application/vnd.openxmlformats-officedocument.presentationml.tags+xml"/>
  <Override PartName="/ppt/notesSlides/notesSlide37.xml" ContentType="application/vnd.openxmlformats-officedocument.presentationml.notesSlide+xml"/>
  <Override PartName="/ppt/tags/tag102.xml" ContentType="application/vnd.openxmlformats-officedocument.presentationml.tags+xml"/>
  <Override PartName="/ppt/notesSlides/notesSlide38.xml" ContentType="application/vnd.openxmlformats-officedocument.presentationml.notesSlide+xml"/>
  <Override PartName="/ppt/tags/tag103.xml" ContentType="application/vnd.openxmlformats-officedocument.presentationml.tags+xml"/>
  <Override PartName="/ppt/notesSlides/notesSlide39.xml" ContentType="application/vnd.openxmlformats-officedocument.presentationml.notesSlide+xml"/>
  <Override PartName="/ppt/tags/tag104.xml" ContentType="application/vnd.openxmlformats-officedocument.presentationml.tags+xml"/>
  <Override PartName="/ppt/notesSlides/notesSlide40.xml" ContentType="application/vnd.openxmlformats-officedocument.presentationml.notesSlide+xml"/>
  <Override PartName="/ppt/tags/tag105.xml" ContentType="application/vnd.openxmlformats-officedocument.presentationml.tags+xml"/>
  <Override PartName="/ppt/notesSlides/notesSlide41.xml" ContentType="application/vnd.openxmlformats-officedocument.presentationml.notesSlide+xml"/>
  <Override PartName="/ppt/tags/tag106.xml" ContentType="application/vnd.openxmlformats-officedocument.presentationml.tags+xml"/>
  <Override PartName="/ppt/notesSlides/notesSlide42.xml" ContentType="application/vnd.openxmlformats-officedocument.presentationml.notesSlide+xml"/>
  <Override PartName="/ppt/tags/tag107.xml" ContentType="application/vnd.openxmlformats-officedocument.presentationml.tags+xml"/>
  <Override PartName="/ppt/notesSlides/notesSlide43.xml" ContentType="application/vnd.openxmlformats-officedocument.presentationml.notesSlide+xml"/>
  <Override PartName="/ppt/tags/tag108.xml" ContentType="application/vnd.openxmlformats-officedocument.presentationml.tags+xml"/>
  <Override PartName="/ppt/notesSlides/notesSlide44.xml" ContentType="application/vnd.openxmlformats-officedocument.presentationml.notesSlide+xml"/>
  <Override PartName="/ppt/tags/tag109.xml" ContentType="application/vnd.openxmlformats-officedocument.presentationml.tags+xml"/>
  <Override PartName="/ppt/notesSlides/notesSlide45.xml" ContentType="application/vnd.openxmlformats-officedocument.presentationml.notesSlide+xml"/>
  <Override PartName="/ppt/tags/tag110.xml" ContentType="application/vnd.openxmlformats-officedocument.presentationml.tags+xml"/>
  <Override PartName="/ppt/notesSlides/notesSlide46.xml" ContentType="application/vnd.openxmlformats-officedocument.presentationml.notesSlide+xml"/>
  <Override PartName="/ppt/tags/tag111.xml" ContentType="application/vnd.openxmlformats-officedocument.presentationml.tags+xml"/>
  <Override PartName="/ppt/notesSlides/notesSlide47.xml" ContentType="application/vnd.openxmlformats-officedocument.presentationml.notesSlide+xml"/>
  <Override PartName="/ppt/tags/tag112.xml" ContentType="application/vnd.openxmlformats-officedocument.presentationml.tags+xml"/>
  <Override PartName="/ppt/notesSlides/notesSlide48.xml" ContentType="application/vnd.openxmlformats-officedocument.presentationml.notesSlide+xml"/>
  <Override PartName="/ppt/tags/tag113.xml" ContentType="application/vnd.openxmlformats-officedocument.presentationml.tags+xml"/>
  <Override PartName="/ppt/notesSlides/notesSlide49.xml" ContentType="application/vnd.openxmlformats-officedocument.presentationml.notesSlide+xml"/>
  <Override PartName="/ppt/tags/tag114.xml" ContentType="application/vnd.openxmlformats-officedocument.presentationml.tags+xml"/>
  <Override PartName="/ppt/notesSlides/notesSlide50.xml" ContentType="application/vnd.openxmlformats-officedocument.presentationml.notesSlide+xml"/>
  <Override PartName="/ppt/tags/tag115.xml" ContentType="application/vnd.openxmlformats-officedocument.presentationml.tags+xml"/>
  <Override PartName="/ppt/notesSlides/notesSlide51.xml" ContentType="application/vnd.openxmlformats-officedocument.presentationml.notesSlide+xml"/>
  <Override PartName="/ppt/tags/tag116.xml" ContentType="application/vnd.openxmlformats-officedocument.presentationml.tags+xml"/>
  <Override PartName="/ppt/notesSlides/notesSlide52.xml" ContentType="application/vnd.openxmlformats-officedocument.presentationml.notesSlide+xml"/>
  <Override PartName="/ppt/tags/tag117.xml" ContentType="application/vnd.openxmlformats-officedocument.presentationml.tags+xml"/>
  <Override PartName="/ppt/notesSlides/notesSlide53.xml" ContentType="application/vnd.openxmlformats-officedocument.presentationml.notesSlide+xml"/>
  <Override PartName="/ppt/tags/tag118.xml" ContentType="application/vnd.openxmlformats-officedocument.presentationml.tags+xml"/>
  <Override PartName="/ppt/notesSlides/notesSlide54.xml" ContentType="application/vnd.openxmlformats-officedocument.presentationml.notesSlide+xml"/>
  <Override PartName="/ppt/tags/tag119.xml" ContentType="application/vnd.openxmlformats-officedocument.presentationml.tags+xml"/>
  <Override PartName="/ppt/notesSlides/notesSlide55.xml" ContentType="application/vnd.openxmlformats-officedocument.presentationml.notesSlide+xml"/>
  <Override PartName="/ppt/tags/tag120.xml" ContentType="application/vnd.openxmlformats-officedocument.presentationml.tags+xml"/>
  <Override PartName="/ppt/notesSlides/notesSlide56.xml" ContentType="application/vnd.openxmlformats-officedocument.presentationml.notesSlide+xml"/>
  <Override PartName="/ppt/tags/tag121.xml" ContentType="application/vnd.openxmlformats-officedocument.presentationml.tags+xml"/>
  <Override PartName="/ppt/notesSlides/notesSlide57.xml" ContentType="application/vnd.openxmlformats-officedocument.presentationml.notesSlide+xml"/>
  <Override PartName="/ppt/tags/tag122.xml" ContentType="application/vnd.openxmlformats-officedocument.presentationml.tags+xml"/>
  <Override PartName="/ppt/notesSlides/notesSlide58.xml" ContentType="application/vnd.openxmlformats-officedocument.presentationml.notesSlide+xml"/>
  <Override PartName="/ppt/tags/tag123.xml" ContentType="application/vnd.openxmlformats-officedocument.presentationml.tags+xml"/>
  <Override PartName="/ppt/notesSlides/notesSlide59.xml" ContentType="application/vnd.openxmlformats-officedocument.presentationml.notesSlide+xml"/>
  <Override PartName="/ppt/tags/tag124.xml" ContentType="application/vnd.openxmlformats-officedocument.presentationml.tags+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5"/>
  </p:sldMasterIdLst>
  <p:notesMasterIdLst>
    <p:notesMasterId r:id="rId68"/>
  </p:notesMasterIdLst>
  <p:handoutMasterIdLst>
    <p:handoutMasterId r:id="rId69"/>
  </p:handoutMasterIdLst>
  <p:sldIdLst>
    <p:sldId id="424" r:id="rId6"/>
    <p:sldId id="1481" r:id="rId7"/>
    <p:sldId id="2311" r:id="rId8"/>
    <p:sldId id="487" r:id="rId9"/>
    <p:sldId id="2005" r:id="rId10"/>
    <p:sldId id="2297" r:id="rId11"/>
    <p:sldId id="428" r:id="rId12"/>
    <p:sldId id="2016" r:id="rId13"/>
    <p:sldId id="354" r:id="rId14"/>
    <p:sldId id="2308" r:id="rId15"/>
    <p:sldId id="2307" r:id="rId16"/>
    <p:sldId id="2306" r:id="rId17"/>
    <p:sldId id="2310" r:id="rId18"/>
    <p:sldId id="1584" r:id="rId19"/>
    <p:sldId id="2001" r:id="rId20"/>
    <p:sldId id="1865" r:id="rId21"/>
    <p:sldId id="1555" r:id="rId22"/>
    <p:sldId id="1982" r:id="rId23"/>
    <p:sldId id="1985" r:id="rId24"/>
    <p:sldId id="2009" r:id="rId25"/>
    <p:sldId id="2004" r:id="rId26"/>
    <p:sldId id="2010" r:id="rId27"/>
    <p:sldId id="2309" r:id="rId28"/>
    <p:sldId id="344" r:id="rId29"/>
    <p:sldId id="1586" r:id="rId30"/>
    <p:sldId id="1585" r:id="rId31"/>
    <p:sldId id="2014" r:id="rId32"/>
    <p:sldId id="2008" r:id="rId33"/>
    <p:sldId id="415" r:id="rId34"/>
    <p:sldId id="2013" r:id="rId35"/>
    <p:sldId id="1974" r:id="rId36"/>
    <p:sldId id="1730" r:id="rId37"/>
    <p:sldId id="1729" r:id="rId38"/>
    <p:sldId id="408" r:id="rId39"/>
    <p:sldId id="1976" r:id="rId40"/>
    <p:sldId id="1971" r:id="rId41"/>
    <p:sldId id="1583" r:id="rId42"/>
    <p:sldId id="678" r:id="rId43"/>
    <p:sldId id="425" r:id="rId44"/>
    <p:sldId id="1990" r:id="rId45"/>
    <p:sldId id="2018" r:id="rId46"/>
    <p:sldId id="2011" r:id="rId47"/>
    <p:sldId id="2017" r:id="rId48"/>
    <p:sldId id="1981" r:id="rId49"/>
    <p:sldId id="2007" r:id="rId50"/>
    <p:sldId id="2312" r:id="rId51"/>
    <p:sldId id="1110" r:id="rId52"/>
    <p:sldId id="2012" r:id="rId53"/>
    <p:sldId id="2015" r:id="rId54"/>
    <p:sldId id="1989" r:id="rId55"/>
    <p:sldId id="351" r:id="rId56"/>
    <p:sldId id="760" r:id="rId57"/>
    <p:sldId id="417" r:id="rId58"/>
    <p:sldId id="421" r:id="rId59"/>
    <p:sldId id="416" r:id="rId60"/>
    <p:sldId id="400" r:id="rId61"/>
    <p:sldId id="289" r:id="rId62"/>
    <p:sldId id="992" r:id="rId63"/>
    <p:sldId id="1994" r:id="rId64"/>
    <p:sldId id="1995" r:id="rId65"/>
    <p:sldId id="612" r:id="rId66"/>
    <p:sldId id="1592" r:id="rId67"/>
  </p:sldIdLst>
  <p:sldSz cx="12192000" cy="6858000"/>
  <p:notesSz cx="7315200" cy="96012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F513A-6C57-3306-6AE1-C5291690E498}" name="Dave Lee" initials="DL" userId="S::DLee@evidentchange.org::5e68cf44-1e00-4a1f-b491-6a1599fbc0d5" providerId="AD"/>
  <p188:author id="{040EF94F-D5CB-10CA-9787-9E4981218451}" name="William James" initials="WJ" userId="S::wjames@nccdglobal.org::8679f75c-ab01-43d7-9caf-99a901b54bb2" providerId="AD"/>
  <p188:author id="{8F17EF5F-2C28-3ABC-A811-A8F0A4703F42}" name="Sarah Beach" initials="SB" userId="S::sbeach@evidentchange.org::18a8c0ed-41de-4e57-a53e-8d37ed561f2b" providerId="AD"/>
  <p188:author id="{85F6696D-2DFD-3F7E-B805-EECD5DE3E73E}" name="Emily Ramasamy" initials="ER" userId="S::eramasamy@evidentchange.org::ace97651-ccf3-496c-b992-5047a1fa35e9" providerId="AD"/>
  <p188:author id="{A6D93CA1-D57A-42E6-E4A2-6C9ADAD63D9E}" name="Claire Crowley" initials="CC" userId="S::CCrowley@evidentchange.org::dcec5940-6c2f-4e9f-bd6b-e22217fd1bbb" providerId="AD"/>
  <p188:author id="{FAD83DA5-8C9F-5CFE-2FDD-E70C0973D3F1}" name="Whitney Polk" initials="WP" userId="S::wpolk@evidentchange.org::97055de1-7bdf-49bc-9b90-580a93f95cac" providerId="AD"/>
  <p188:author id="{E447D7BB-9586-C098-858C-3EDA1FB270BD}" name="Lucy Hodgman" initials="LH" userId="S::LHodgman@evidentchange.org::1efab590-6e3f-45e3-9ed8-d17b4eda2258" providerId="AD"/>
  <p188:author id="{9FF244C5-32C9-C1AD-8AC2-F57AEA987ED5}" name="Deajah Nunn" initials="DN" userId="S::dnunn@evidentchange.org::53d39867-be4c-453f-8a09-f10f5fe41b70" providerId="AD"/>
  <p188:author id="{63B529DB-D914-7B57-431E-0990B230F045}" name="Claire Crowley" initials="CC" userId="S::ccrowley@evidentchange.org::dcec5940-6c2f-4e9f-bd6b-e22217fd1b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William James" initials="WJ [2]" lastIdx="1" clrIdx="6">
    <p:extLst>
      <p:ext uri="{19B8F6BF-5375-455C-9EA6-DF929625EA0E}">
        <p15:presenceInfo xmlns:p15="http://schemas.microsoft.com/office/powerpoint/2012/main" userId="S::wjames@nccdglobal.org::8679f75c-ab01-43d7-9caf-99a901b54bb2" providerId="AD"/>
      </p:ext>
    </p:extLst>
  </p:cmAuthor>
  <p:cmAuthor id="1" name="Erin Hanusa" initials="EH" lastIdx="2" clrIdx="0"/>
  <p:cmAuthor id="2" name="Lynnā McPhatter-Harris" initials="LM" lastIdx="4" clrIdx="1"/>
  <p:cmAuthor id="3" name="Ellen Vinz" initials="EV" lastIdx="18" clrIdx="2">
    <p:extLst>
      <p:ext uri="{19B8F6BF-5375-455C-9EA6-DF929625EA0E}">
        <p15:presenceInfo xmlns:p15="http://schemas.microsoft.com/office/powerpoint/2012/main" userId="S-1-5-21-1292428093-1060284298-839522115-11946" providerId="AD"/>
      </p:ext>
    </p:extLst>
  </p:cmAuthor>
  <p:cmAuthor id="4" name="Peggy Cordero" initials="PC" lastIdx="10" clrIdx="3">
    <p:extLst>
      <p:ext uri="{19B8F6BF-5375-455C-9EA6-DF929625EA0E}">
        <p15:presenceInfo xmlns:p15="http://schemas.microsoft.com/office/powerpoint/2012/main" userId="S-1-5-21-1292428093-1060284298-839522115-11930" providerId="AD"/>
      </p:ext>
    </p:extLst>
  </p:cmAuthor>
  <p:cmAuthor id="5" name="Dave Lee" initials="DL" lastIdx="2" clrIdx="4">
    <p:extLst>
      <p:ext uri="{19B8F6BF-5375-455C-9EA6-DF929625EA0E}">
        <p15:presenceInfo xmlns:p15="http://schemas.microsoft.com/office/powerpoint/2012/main" userId="S::DLee@evidentchange.org::5e68cf44-1e00-4a1f-b491-6a1599fbc0d5" providerId="AD"/>
      </p:ext>
    </p:extLst>
  </p:cmAuthor>
  <p:cmAuthor id="6" name="Claire Crowley" initials="CC" lastIdx="6" clrIdx="5">
    <p:extLst>
      <p:ext uri="{19B8F6BF-5375-455C-9EA6-DF929625EA0E}">
        <p15:presenceInfo xmlns:p15="http://schemas.microsoft.com/office/powerpoint/2012/main" userId="S::ccrowley@evidentchange.org::dcec5940-6c2f-4e9f-bd6b-e22217fd1b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260"/>
    <a:srgbClr val="E9EAEA"/>
    <a:srgbClr val="DDF8FF"/>
    <a:srgbClr val="FD790B"/>
    <a:srgbClr val="EDA17F"/>
    <a:srgbClr val="716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24522-B546-449C-95D4-9FB8B01EC075}" v="45" dt="2023-12-28T16:05:35.429"/>
    <p1510:client id="{ABAA342D-D021-3F01-0CE1-A5E14ABABD00}" v="2" dt="2023-12-27T21:51:36.836"/>
    <p1510:client id="{F8A1B08E-F1BE-4BCF-878A-9BE58946A3C3}" v="35" vWet="37" dt="2023-12-28T14:56:57.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74" autoAdjust="0"/>
  </p:normalViewPr>
  <p:slideViewPr>
    <p:cSldViewPr snapToGrid="0">
      <p:cViewPr varScale="1">
        <p:scale>
          <a:sx n="74" d="100"/>
          <a:sy n="74" d="100"/>
        </p:scale>
        <p:origin x="2610"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19653638723995E-2"/>
          <c:y val="3.4926298784049956E-3"/>
          <c:w val="0.74828109481405025"/>
          <c:h val="0.97883549782847012"/>
        </c:manualLayout>
      </c:layout>
      <c:barChart>
        <c:barDir val="bar"/>
        <c:grouping val="clustered"/>
        <c:varyColors val="0"/>
        <c:ser>
          <c:idx val="0"/>
          <c:order val="0"/>
          <c:tx>
            <c:strRef>
              <c:f>Sheet1!$B$1</c:f>
              <c:strCache>
                <c:ptCount val="1"/>
                <c:pt idx="0">
                  <c:v>American Indian/Alaska Native</c:v>
                </c:pt>
              </c:strCache>
            </c:strRef>
          </c:tx>
          <c:spPr>
            <a:solidFill>
              <a:schemeClr val="accent3"/>
            </a:solidFill>
            <a:ln>
              <a:noFill/>
            </a:ln>
            <a:effectLst/>
          </c:spPr>
          <c:invertIfNegative val="0"/>
          <c:dLbls>
            <c:dLbl>
              <c:idx val="0"/>
              <c:layout>
                <c:manualLayout>
                  <c:x val="6.1317375247471693E-3"/>
                  <c:y val="-1.7671988250292155E-2"/>
                </c:manualLayout>
              </c:layout>
              <c:tx>
                <c:rich>
                  <a:bodyPr/>
                  <a:lstStyle/>
                  <a:p>
                    <a:r>
                      <a:rPr lang="en-US" dirty="0"/>
                      <a:t>American Indian/Alaska Native</a:t>
                    </a:r>
                  </a:p>
                  <a:p>
                    <a:fld id="{D86ABEE5-9CB2-4F47-9EF3-F3B937F5140A}"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19386374797489792"/>
                      <c:h val="0.38495228478523685"/>
                    </c:manualLayout>
                  </c15:layout>
                  <c15:dlblFieldTable/>
                  <c15:showDataLabelsRange val="0"/>
                </c:ext>
                <c:ext xmlns:c16="http://schemas.microsoft.com/office/drawing/2014/chart" uri="{C3380CC4-5D6E-409C-BE32-E72D297353CC}">
                  <c16:uniqueId val="{00000003-2449-4633-AE83-1217E9B796F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4.18</c:v>
                </c:pt>
              </c:numCache>
            </c:numRef>
          </c:val>
          <c:extLst>
            <c:ext xmlns:c16="http://schemas.microsoft.com/office/drawing/2014/chart" uri="{C3380CC4-5D6E-409C-BE32-E72D297353CC}">
              <c16:uniqueId val="{00000000-FDAF-4148-BE88-7DD6957228E4}"/>
            </c:ext>
          </c:extLst>
        </c:ser>
        <c:ser>
          <c:idx val="1"/>
          <c:order val="1"/>
          <c:tx>
            <c:strRef>
              <c:f>Sheet1!$C$1</c:f>
              <c:strCache>
                <c:ptCount val="1"/>
                <c:pt idx="0">
                  <c:v>Asian/Pacific Islander</c:v>
                </c:pt>
              </c:strCache>
            </c:strRef>
          </c:tx>
          <c:spPr>
            <a:solidFill>
              <a:schemeClr val="tx1"/>
            </a:solidFill>
            <a:ln>
              <a:noFill/>
            </a:ln>
            <a:effectLst/>
          </c:spPr>
          <c:invertIfNegative val="0"/>
          <c:dLbls>
            <c:dLbl>
              <c:idx val="0"/>
              <c:layout>
                <c:manualLayout>
                  <c:x val="2.796792612662476E-2"/>
                  <c:y val="-9.3299136791655888E-3"/>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n-lt"/>
                        <a:ea typeface="+mn-ea"/>
                        <a:cs typeface="+mn-cs"/>
                      </a:defRPr>
                    </a:pPr>
                    <a:r>
                      <a:rPr lang="en-US" dirty="0"/>
                      <a:t>Asian/Pacific Islander </a:t>
                    </a:r>
                  </a:p>
                  <a:p>
                    <a:pPr>
                      <a:defRPr sz="2400">
                        <a:solidFill>
                          <a:schemeClr val="tx1"/>
                        </a:solidFill>
                      </a:defRPr>
                    </a:pPr>
                    <a:fld id="{73D12D0E-B010-458F-BC97-75022A675681}" type="VALUE">
                      <a:rPr lang="en-US" smtClean="0"/>
                      <a:pPr>
                        <a:defRPr sz="24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7177527037452733"/>
                      <c:h val="0.49632752055514728"/>
                    </c:manualLayout>
                  </c15:layout>
                  <c15:dlblFieldTable/>
                  <c15:showDataLabelsRange val="0"/>
                </c:ext>
                <c:ext xmlns:c16="http://schemas.microsoft.com/office/drawing/2014/chart" uri="{C3380CC4-5D6E-409C-BE32-E72D297353CC}">
                  <c16:uniqueId val="{00000002-2449-4633-AE83-1217E9B796F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-0.28999999999999998</c:v>
                </c:pt>
              </c:numCache>
            </c:numRef>
          </c:val>
          <c:extLst>
            <c:ext xmlns:c16="http://schemas.microsoft.com/office/drawing/2014/chart" uri="{C3380CC4-5D6E-409C-BE32-E72D297353CC}">
              <c16:uniqueId val="{00000001-FDAF-4148-BE88-7DD6957228E4}"/>
            </c:ext>
          </c:extLst>
        </c:ser>
        <c:ser>
          <c:idx val="2"/>
          <c:order val="2"/>
          <c:tx>
            <c:strRef>
              <c:f>Sheet1!$D$1</c:f>
              <c:strCache>
                <c:ptCount val="1"/>
                <c:pt idx="0">
                  <c:v>Latinx/Hispanic</c:v>
                </c:pt>
              </c:strCache>
            </c:strRef>
          </c:tx>
          <c:spPr>
            <a:solidFill>
              <a:schemeClr val="accent2"/>
            </a:solidFill>
            <a:ln>
              <a:noFill/>
            </a:ln>
            <a:effectLst/>
          </c:spPr>
          <c:invertIfNegative val="0"/>
          <c:dLbls>
            <c:dLbl>
              <c:idx val="0"/>
              <c:layout>
                <c:manualLayout>
                  <c:x val="-1.7479925154722572E-3"/>
                  <c:y val="-5.8905081405410146E-3"/>
                </c:manualLayout>
              </c:layout>
              <c:tx>
                <c:rich>
                  <a:bodyPr/>
                  <a:lstStyle/>
                  <a:p>
                    <a:r>
                      <a:rPr lang="en-US" dirty="0"/>
                      <a:t>Latinx/Hispanic </a:t>
                    </a:r>
                  </a:p>
                  <a:p>
                    <a:fld id="{90D54C52-655B-4CD2-9FB6-42615EE16D20}"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manualLayout>
                      <c:w val="0.21200240479726223"/>
                      <c:h val="0.19689411046589964"/>
                    </c:manualLayout>
                  </c15:layout>
                  <c15:dlblFieldTable/>
                  <c15:showDataLabelsRange val="0"/>
                </c:ext>
                <c:ext xmlns:c16="http://schemas.microsoft.com/office/drawing/2014/chart" uri="{C3380CC4-5D6E-409C-BE32-E72D297353CC}">
                  <c16:uniqueId val="{00000001-2449-4633-AE83-1217E9B796F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General</c:formatCode>
                <c:ptCount val="1"/>
                <c:pt idx="0">
                  <c:v>1.49</c:v>
                </c:pt>
              </c:numCache>
            </c:numRef>
          </c:val>
          <c:extLst>
            <c:ext xmlns:c16="http://schemas.microsoft.com/office/drawing/2014/chart" uri="{C3380CC4-5D6E-409C-BE32-E72D297353CC}">
              <c16:uniqueId val="{00000002-FDAF-4148-BE88-7DD6957228E4}"/>
            </c:ext>
          </c:extLst>
        </c:ser>
        <c:ser>
          <c:idx val="4"/>
          <c:order val="3"/>
          <c:tx>
            <c:strRef>
              <c:f>Sheet1!$F$1</c:f>
              <c:strCache>
                <c:ptCount val="1"/>
                <c:pt idx="0">
                  <c:v>Black/African American</c:v>
                </c:pt>
              </c:strCache>
            </c:strRef>
          </c:tx>
          <c:spPr>
            <a:solidFill>
              <a:schemeClr val="tx2"/>
            </a:solidFill>
            <a:ln>
              <a:noFill/>
            </a:ln>
            <a:effectLst/>
          </c:spPr>
          <c:invertIfNegative val="0"/>
          <c:dLbls>
            <c:dLbl>
              <c:idx val="0"/>
              <c:layout>
                <c:manualLayout>
                  <c:x val="1.3983940123778058E-2"/>
                  <c:y val="-2.0617184341979022E-2"/>
                </c:manualLayout>
              </c:layout>
              <c:tx>
                <c:rich>
                  <a:bodyPr/>
                  <a:lstStyle/>
                  <a:p>
                    <a:r>
                      <a:rPr lang="en-US" dirty="0"/>
                      <a:t>Black/African American </a:t>
                    </a:r>
                  </a:p>
                  <a:p>
                    <a:fld id="{7AF38912-1AD9-4F4F-8942-88A7C9B1A2AF}"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449-4633-AE83-1217E9B796FC}"/>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Sheet1!$F$2</c:f>
              <c:numCache>
                <c:formatCode>General</c:formatCode>
                <c:ptCount val="1"/>
                <c:pt idx="0">
                  <c:v>4.08</c:v>
                </c:pt>
              </c:numCache>
            </c:numRef>
          </c:val>
          <c:extLst>
            <c:ext xmlns:c16="http://schemas.microsoft.com/office/drawing/2014/chart" uri="{C3380CC4-5D6E-409C-BE32-E72D297353CC}">
              <c16:uniqueId val="{00000004-FDAF-4148-BE88-7DD6957228E4}"/>
            </c:ext>
          </c:extLst>
        </c:ser>
        <c:dLbls>
          <c:dLblPos val="outEnd"/>
          <c:showLegendKey val="0"/>
          <c:showVal val="1"/>
          <c:showCatName val="0"/>
          <c:showSerName val="0"/>
          <c:showPercent val="0"/>
          <c:showBubbleSize val="0"/>
        </c:dLbls>
        <c:gapWidth val="100"/>
        <c:overlap val="-35"/>
        <c:axId val="1392549504"/>
        <c:axId val="1392548544"/>
      </c:barChart>
      <c:catAx>
        <c:axId val="139254950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2548544"/>
        <c:crosses val="autoZero"/>
        <c:auto val="1"/>
        <c:lblAlgn val="ctr"/>
        <c:lblOffset val="100"/>
        <c:noMultiLvlLbl val="0"/>
      </c:catAx>
      <c:valAx>
        <c:axId val="1392548544"/>
        <c:scaling>
          <c:orientation val="minMax"/>
        </c:scaling>
        <c:delete val="1"/>
        <c:axPos val="b"/>
        <c:numFmt formatCode="General" sourceLinked="1"/>
        <c:majorTickMark val="none"/>
        <c:minorTickMark val="none"/>
        <c:tickLblPos val="nextTo"/>
        <c:crossAx val="1392549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6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2"/>
    </p:custDataLst>
    <p:extLst>
      <p:ext uri="{BB962C8B-B14F-4D97-AF65-F5344CB8AC3E}">
        <p14:creationId xmlns:p14="http://schemas.microsoft.com/office/powerpoint/2010/main" val="1508573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9463" y="1201738"/>
            <a:ext cx="5756275" cy="3238500"/>
          </a:xfrm>
          <a:prstGeom prst="rect">
            <a:avLst/>
          </a:prstGeom>
          <a:noFill/>
          <a:ln w="12700">
            <a:solidFill>
              <a:prstClr val="black"/>
            </a:solidFill>
          </a:ln>
        </p:spPr>
        <p:txBody>
          <a:bodyPr vert="horz" lIns="97578" tIns="48790" rIns="97578" bIns="48790"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7578" tIns="48790" rIns="97578" bIns="487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6786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3pPr>
    <a:lvl4pPr marL="13716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4pPr>
    <a:lvl5pPr marL="18288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ss.ca.gov/Portals/9/ACL/2017/17-107.pdf?ver=2019-06-26-152901-40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dss.ca.gov/Portals/9/Additional-Resources/Letters-and-Notices/ACLs/2022/22-02.pdf?ver=2022-01-11-144436-347"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ccd.sharepoint.com/resources/arre/Shared%20Documents/Honoring%20the%20land%20guidance%20document.pdf?CT=1609802898142&amp;OR=OWA-NT&amp;CID=6e0d0912-ae61-f474-7b4e-a2a6276959d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evidentchange.org/Pages/cacoreteam/Content/CA%20Combined%20Comparison%20Data%202021.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urveys.evidentchange.org/s3/CDSS-Safety-Planning-Training-Evaluatio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cwip.berkeley.edu/childwelfare/reports/DisparityIndices/STSG/r/rts/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doi.org/10.1177/0002716220980329"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hildwelfare.gov/pubpdfs/reunify.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2840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9437" y="4154787"/>
            <a:ext cx="5943600" cy="4550696"/>
          </a:xfrm>
        </p:spPr>
        <p:txBody>
          <a:bodyPr/>
          <a:lstStyle/>
          <a:p>
            <a:r>
              <a:rPr lang="en-US" b="1" dirty="0"/>
              <a:t>Purpose</a:t>
            </a:r>
          </a:p>
          <a:p>
            <a:r>
              <a:rPr lang="en-US" dirty="0"/>
              <a:t>To learn about cultural considerations as part of basic SDM concepts. </a:t>
            </a:r>
          </a:p>
          <a:p>
            <a:endParaRPr lang="en-US" dirty="0"/>
          </a:p>
          <a:p>
            <a:r>
              <a:rPr lang="en-US" b="1" dirty="0"/>
              <a:t>Example</a:t>
            </a:r>
          </a:p>
          <a:p>
            <a:r>
              <a:rPr lang="en-US" dirty="0"/>
              <a:t>Throughout SDM assessments, caseworkers are asked to assess characteristics of families. The ways in which families and caregivers function are informed by their culture, their values, and community standards. When conducting assessments, caseworkers must ask good questions about the family’s culture and listen to their perspectives about caregiving and household functioning.</a:t>
            </a:r>
          </a:p>
          <a:p>
            <a:endParaRPr lang="en-US" dirty="0"/>
          </a:p>
          <a:p>
            <a:pPr defTabSz="914265">
              <a:defRPr/>
            </a:pPr>
            <a:r>
              <a:rPr lang="en-AU" dirty="0"/>
              <a:t>When we hold positions of privilege relative to the family we are working with, keys to building trust and understanding caregiver </a:t>
            </a:r>
            <a:r>
              <a:rPr lang="en-AU" dirty="0" err="1"/>
              <a:t>behaviors</a:t>
            </a:r>
            <a:r>
              <a:rPr lang="en-AU" dirty="0"/>
              <a:t> include using strong engagement and relationship-building skills and listening to the family’s story.</a:t>
            </a:r>
          </a:p>
          <a:p>
            <a:pPr defTabSz="914265">
              <a:defRPr/>
            </a:pPr>
            <a:endParaRPr lang="en-AU" dirty="0"/>
          </a:p>
          <a:p>
            <a:pPr marL="0" marR="0" lvl="0" indent="0" algn="l" defTabSz="914400" rtl="0" eaLnBrk="1" fontAlgn="auto" latinLnBrk="0" hangingPunct="1">
              <a:lnSpc>
                <a:spcPct val="100000"/>
              </a:lnSpc>
              <a:spcBef>
                <a:spcPts val="0"/>
              </a:spcBef>
              <a:buClrTx/>
              <a:buSzTx/>
              <a:buFontTx/>
              <a:buNone/>
              <a:tabLst/>
              <a:defRPr/>
            </a:pPr>
            <a:r>
              <a:rPr lang="en-US" b="0" dirty="0">
                <a:latin typeface="Segoe UI"/>
                <a:cs typeface="Segoe UI"/>
              </a:rPr>
              <a:t>Think about the way that culture and how we each were raised plays a role in how we think about child-rearing and parenting. For example: What do we mean by “inadequate supervision”? How might that differ across cultures?</a:t>
            </a:r>
          </a:p>
          <a:p>
            <a:pPr marL="0" marR="0" lvl="0" indent="0" algn="l" defTabSz="914400" rtl="0" eaLnBrk="1" fontAlgn="auto" latinLnBrk="0" hangingPunct="1">
              <a:lnSpc>
                <a:spcPct val="100000"/>
              </a:lnSpc>
              <a:spcBef>
                <a:spcPts val="0"/>
              </a:spcBef>
              <a:buClrTx/>
              <a:buSzTx/>
              <a:buFontTx/>
              <a:buNone/>
              <a:tabLst/>
              <a:defRPr/>
            </a:pPr>
            <a:br>
              <a:rPr lang="en-US" b="0" dirty="0">
                <a:latin typeface="Segoe UI"/>
                <a:cs typeface="Segoe UI"/>
              </a:rPr>
            </a:br>
            <a:r>
              <a:rPr lang="en-US" b="1" dirty="0">
                <a:latin typeface="Segoe UI"/>
                <a:cs typeface="Segoe UI"/>
              </a:rPr>
              <a:t>Trainer Note</a:t>
            </a:r>
            <a:endParaRPr lang="en-US" b="0" dirty="0">
              <a:latin typeface="Segoe UI"/>
              <a:cs typeface="Segoe UI"/>
            </a:endParaRPr>
          </a:p>
          <a:p>
            <a:pPr marL="0" marR="0" lvl="0" indent="0" algn="l" defTabSz="914400" rtl="0" eaLnBrk="1" fontAlgn="auto" latinLnBrk="0" hangingPunct="1">
              <a:lnSpc>
                <a:spcPct val="100000"/>
              </a:lnSpc>
              <a:spcBef>
                <a:spcPts val="0"/>
              </a:spcBef>
              <a:buClrTx/>
              <a:buSzTx/>
              <a:buFontTx/>
              <a:buNone/>
              <a:tabLst/>
              <a:defRPr/>
            </a:pPr>
            <a:r>
              <a:rPr lang="en-US" b="0" i="0" dirty="0">
                <a:latin typeface="Segoe UI"/>
                <a:cs typeface="Segoe UI"/>
              </a:rPr>
              <a:t>Have the group discuss the </a:t>
            </a:r>
            <a:r>
              <a:rPr lang="en-US" i="0" dirty="0">
                <a:latin typeface="Segoe UI"/>
                <a:cs typeface="Segoe UI"/>
              </a:rPr>
              <a:t>ways they have seen culture play a role in the </a:t>
            </a:r>
            <a:r>
              <a:rPr lang="en-US" i="0" u="none" dirty="0">
                <a:latin typeface="Segoe UI"/>
                <a:cs typeface="Segoe UI"/>
              </a:rPr>
              <a:t>assessment of</a:t>
            </a:r>
            <a:r>
              <a:rPr lang="en-US" b="1" i="0" u="none" dirty="0">
                <a:latin typeface="Segoe UI"/>
                <a:cs typeface="Segoe UI"/>
              </a:rPr>
              <a:t> </a:t>
            </a:r>
            <a:r>
              <a:rPr lang="en-US" i="0" dirty="0">
                <a:latin typeface="Segoe UI"/>
                <a:cs typeface="Segoe UI"/>
              </a:rPr>
              <a:t>a child’s safety. </a:t>
            </a:r>
          </a:p>
          <a:p>
            <a:pPr marL="0" marR="0" lvl="0" indent="0" algn="l" defTabSz="914400" rtl="0" eaLnBrk="1" fontAlgn="auto" latinLnBrk="0" hangingPunct="1">
              <a:lnSpc>
                <a:spcPct val="100000"/>
              </a:lnSpc>
              <a:spcBef>
                <a:spcPts val="0"/>
              </a:spcBef>
              <a:buClrTx/>
              <a:buSzTx/>
              <a:buFontTx/>
              <a:buNone/>
              <a:tabLst/>
              <a:defRPr/>
            </a:pPr>
            <a:endParaRPr lang="en-US" i="1" dirty="0">
              <a:latin typeface="Segoe UI"/>
              <a:cs typeface="Segoe UI"/>
            </a:endParaRPr>
          </a:p>
        </p:txBody>
      </p:sp>
      <p:sp>
        <p:nvSpPr>
          <p:cNvPr id="8" name="Slide Image Placeholder 7">
            <a:extLst>
              <a:ext uri="{FF2B5EF4-FFF2-40B4-BE49-F238E27FC236}">
                <a16:creationId xmlns:a16="http://schemas.microsoft.com/office/drawing/2014/main" id="{17325BD2-8149-44D6-915E-E62D24BC5639}"/>
              </a:ext>
            </a:extLst>
          </p:cNvPr>
          <p:cNvSpPr>
            <a:spLocks noGrp="1" noRot="1" noChangeAspect="1"/>
          </p:cNvSpPr>
          <p:nvPr>
            <p:ph type="sldImg"/>
          </p:nvPr>
        </p:nvSpPr>
        <p:spPr>
          <a:xfrm>
            <a:off x="825500" y="554038"/>
            <a:ext cx="5691188" cy="3200400"/>
          </a:xfrm>
        </p:spPr>
      </p:sp>
    </p:spTree>
    <p:extLst>
      <p:ext uri="{BB962C8B-B14F-4D97-AF65-F5344CB8AC3E}">
        <p14:creationId xmlns:p14="http://schemas.microsoft.com/office/powerpoint/2010/main" val="311099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460875"/>
            <a:ext cx="5715000" cy="4191000"/>
          </a:xfrm>
        </p:spPr>
        <p:txBody>
          <a:bodyPr/>
          <a:lstStyle/>
          <a:p>
            <a:pPr marL="0" marR="0" lvl="0" indent="0" algn="l" defTabSz="914400" rtl="0" eaLnBrk="1" fontAlgn="auto" latinLnBrk="0" hangingPunct="1">
              <a:lnSpc>
                <a:spcPct val="100000"/>
              </a:lnSpc>
              <a:spcBef>
                <a:spcPts val="0"/>
              </a:spcBef>
              <a:buClrTx/>
              <a:buSzTx/>
              <a:buFontTx/>
              <a:buNone/>
              <a:tabLst/>
              <a:defRPr/>
            </a:pPr>
            <a:r>
              <a:rPr lang="en-US" b="1" dirty="0">
                <a:latin typeface="Segoe UI"/>
                <a:cs typeface="Segoe UI"/>
              </a:rPr>
              <a:t>Purpose</a:t>
            </a:r>
          </a:p>
          <a:p>
            <a:pPr marL="0" marR="0" lvl="0" indent="0" algn="l" defTabSz="914400" rtl="0" eaLnBrk="1" fontAlgn="auto" latinLnBrk="0" hangingPunct="1">
              <a:lnSpc>
                <a:spcPct val="100000"/>
              </a:lnSpc>
              <a:spcBef>
                <a:spcPts val="0"/>
              </a:spcBef>
              <a:buClrTx/>
              <a:buSzTx/>
              <a:buFontTx/>
              <a:buNone/>
              <a:tabLst/>
              <a:defRPr/>
            </a:pPr>
            <a:r>
              <a:rPr lang="en-US" dirty="0">
                <a:latin typeface="Segoe UI"/>
                <a:cs typeface="Segoe UI"/>
              </a:rPr>
              <a:t>To discuss the core values of the SDM system and how use of the SDM safety assessment can increase accuracy, consistency, and equity of decision making about removals.</a:t>
            </a:r>
          </a:p>
          <a:p>
            <a:pPr marL="0" marR="0" lvl="0" indent="0" algn="l" defTabSz="914400" rtl="0" eaLnBrk="1" fontAlgn="auto" latinLnBrk="0" hangingPunct="1">
              <a:lnSpc>
                <a:spcPct val="100000"/>
              </a:lnSpc>
              <a:spcBef>
                <a:spcPts val="0"/>
              </a:spcBef>
              <a:buClrTx/>
              <a:buSzTx/>
              <a:buFontTx/>
              <a:buNone/>
              <a:tabLst/>
              <a:defRPr/>
            </a:pPr>
            <a:endParaRPr lang="en-US" dirty="0">
              <a:latin typeface="Segoe UI"/>
              <a:cs typeface="Segoe UI"/>
            </a:endParaRPr>
          </a:p>
          <a:p>
            <a:pPr marL="0" marR="0" lvl="0" indent="0" algn="l" defTabSz="914400" rtl="0" eaLnBrk="1" fontAlgn="auto" latinLnBrk="0" hangingPunct="1">
              <a:lnSpc>
                <a:spcPct val="100000"/>
              </a:lnSpc>
              <a:spcBef>
                <a:spcPts val="0"/>
              </a:spcBef>
              <a:buClrTx/>
              <a:buSzTx/>
              <a:buFontTx/>
              <a:buNone/>
              <a:tabLst/>
              <a:defRPr/>
            </a:pPr>
            <a:r>
              <a:rPr lang="en-US" b="1" dirty="0">
                <a:latin typeface="Segoe UI"/>
                <a:cs typeface="Segoe UI"/>
              </a:rPr>
              <a:t>Example</a:t>
            </a:r>
            <a:endParaRPr lang="en-US" dirty="0">
              <a:solidFill>
                <a:srgbClr val="000000"/>
              </a:solidFill>
              <a:effectLst/>
              <a:latin typeface="Segoe UI" panose="020B0502040204020203" pitchFamily="34" charset="0"/>
              <a:ea typeface="Calibri" panose="020F050202020403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dirty="0">
                <a:solidFill>
                  <a:srgbClr val="000000"/>
                </a:solidFill>
                <a:effectLst/>
                <a:latin typeface="Segoe UI" panose="020B0502040204020203" pitchFamily="34" charset="0"/>
                <a:ea typeface="Calibri" panose="020F0502020204030204" pitchFamily="34" charset="0"/>
              </a:rPr>
              <a:t>Workers are constantly faced with the task of considering their own implicit bias and how the </a:t>
            </a:r>
            <a:r>
              <a:rPr lang="en-US" b="0" dirty="0">
                <a:solidFill>
                  <a:srgbClr val="000000"/>
                </a:solidFill>
                <a:effectLst/>
                <a:latin typeface="Segoe UI" panose="020B0502040204020203" pitchFamily="34" charset="0"/>
                <a:ea typeface="Segoe UI" panose="020B0502040204020203" pitchFamily="34" charset="0"/>
              </a:rPr>
              <a:t>family culture and parenting norms may be different from their own. The SDM system helps us to maintain a focus </a:t>
            </a:r>
            <a:r>
              <a:rPr lang="en-US" b="0" dirty="0">
                <a:solidFill>
                  <a:srgbClr val="000000"/>
                </a:solidFill>
                <a:effectLst/>
                <a:latin typeface="Segoe UI"/>
                <a:ea typeface="Segoe UI" panose="020B0502040204020203" pitchFamily="34" charset="0"/>
                <a:cs typeface="Segoe UI"/>
              </a:rPr>
              <a:t>on how the behavior impacts the child</a:t>
            </a:r>
            <a:r>
              <a:rPr lang="en-US" dirty="0">
                <a:latin typeface="Segoe UI"/>
                <a:cs typeface="Segoe UI"/>
              </a:rPr>
              <a:t> and whether that impact reaches a specified threshold. In the case of the safety assessment, we are considering whether the concern reaches the threshold of </a:t>
            </a:r>
            <a:r>
              <a:rPr lang="en-US" i="1" dirty="0">
                <a:latin typeface="Segoe UI"/>
                <a:cs typeface="Segoe UI"/>
              </a:rPr>
              <a:t>imminent</a:t>
            </a:r>
            <a:r>
              <a:rPr lang="en-US" dirty="0">
                <a:latin typeface="Segoe UI"/>
                <a:cs typeface="Segoe UI"/>
              </a:rPr>
              <a:t> danger of </a:t>
            </a:r>
            <a:r>
              <a:rPr lang="en-US" i="1" dirty="0">
                <a:latin typeface="Segoe UI"/>
                <a:cs typeface="Segoe UI"/>
              </a:rPr>
              <a:t>serious </a:t>
            </a:r>
            <a:r>
              <a:rPr lang="en-US" dirty="0">
                <a:latin typeface="Segoe UI"/>
                <a:cs typeface="Segoe UI"/>
              </a:rPr>
              <a:t>harm. </a:t>
            </a:r>
          </a:p>
          <a:p>
            <a:br>
              <a:rPr lang="en-US" dirty="0"/>
            </a:br>
            <a:r>
              <a:rPr lang="en-US" dirty="0"/>
              <a:t>The SDM system is a research-based decision-support system that aims to increase the consistency, accuracy, and equity of decisions made at specific points in child protection. </a:t>
            </a:r>
          </a:p>
          <a:p>
            <a:pPr marL="171450" indent="-171450">
              <a:buFont typeface="Arial" panose="020B0604020202020204" pitchFamily="34" charset="0"/>
              <a:buChar char="•"/>
            </a:pPr>
            <a:r>
              <a:rPr lang="en-US" dirty="0"/>
              <a:t>Consistency: SDM tools seek to increase consistency in decision making, making sure that given the same information, workers come to the same conclusion.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Accuracy: The SDM tools help us to determine which information is most critical to making an accurate decision at that point in the case. It is great to make sure people are coming to the same conclusion, but it is also important to ensure that we are coming to the correct conclusion. </a:t>
            </a:r>
          </a:p>
          <a:p>
            <a:pPr marL="171450" indent="-171450">
              <a:buFont typeface="Arial" panose="020B0604020202020204" pitchFamily="34" charset="0"/>
              <a:buChar char="•"/>
            </a:pPr>
            <a:r>
              <a:rPr lang="en-US" dirty="0"/>
              <a:t>Equity: SDM tools aim to increase equity by making sure that all clients are held to a consistent threshold for intervention.</a:t>
            </a:r>
          </a:p>
          <a:p>
            <a:pPr marL="171450" indent="-171450">
              <a:buFont typeface="Arial" panose="020B0604020202020204" pitchFamily="34" charset="0"/>
              <a:buChar char="•"/>
            </a:pPr>
            <a:r>
              <a:rPr lang="en-US" dirty="0"/>
              <a:t>Utility: Utility is about making sure that the tools are useful—that they work in everyday practice. SDM tools should be useful to the workers in the field, meaning they help in your practice and in making decisions. </a:t>
            </a:r>
          </a:p>
          <a:p>
            <a:endParaRPr lang="en-US" dirty="0"/>
          </a:p>
        </p:txBody>
      </p:sp>
      <p:sp>
        <p:nvSpPr>
          <p:cNvPr id="5" name="Slide Image Placeholder 4">
            <a:extLst>
              <a:ext uri="{FF2B5EF4-FFF2-40B4-BE49-F238E27FC236}">
                <a16:creationId xmlns:a16="http://schemas.microsoft.com/office/drawing/2014/main" id="{7C284A57-710D-4393-A50B-DE1055A7A487}"/>
              </a:ext>
            </a:extLst>
          </p:cNvPr>
          <p:cNvSpPr>
            <a:spLocks noGrp="1" noRot="1" noChangeAspect="1"/>
          </p:cNvSpPr>
          <p:nvPr>
            <p:ph type="sldImg"/>
          </p:nvPr>
        </p:nvSpPr>
        <p:spPr>
          <a:xfrm>
            <a:off x="685800" y="492125"/>
            <a:ext cx="5486400" cy="3086100"/>
          </a:xfrm>
        </p:spPr>
      </p:sp>
    </p:spTree>
    <p:extLst>
      <p:ext uri="{BB962C8B-B14F-4D97-AF65-F5344CB8AC3E}">
        <p14:creationId xmlns:p14="http://schemas.microsoft.com/office/powerpoint/2010/main" val="121115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a:t>
            </a:r>
          </a:p>
          <a:p>
            <a:r>
              <a:rPr lang="en-AU" dirty="0"/>
              <a:t>To provide a visual of how the safety assessment guides the safety decision. </a:t>
            </a:r>
          </a:p>
          <a:p>
            <a:endParaRPr lang="en-AU" dirty="0"/>
          </a:p>
          <a:p>
            <a:r>
              <a:rPr lang="en-AU" b="1" dirty="0"/>
              <a:t>Example</a:t>
            </a:r>
          </a:p>
          <a:p>
            <a:r>
              <a:rPr lang="en-AU" dirty="0"/>
              <a:t>Here is a visual look at the decisions for the safety assessment. You can see that the tool has two questions related to a child’s immediate safety.</a:t>
            </a:r>
          </a:p>
          <a:p>
            <a:endParaRPr lang="en-AU" dirty="0"/>
          </a:p>
          <a:p>
            <a:r>
              <a:rPr lang="en-AU" dirty="0"/>
              <a:t>If there is imminent danger of serious harm (meaning that one or more safety threats have been selected), we must do something about it. We cannot leave the child in the home without a safety plan in place to mitigate the danger in the short term. It is important to know that answering the second question is a </a:t>
            </a:r>
            <a:r>
              <a:rPr lang="en-AU" i="1" dirty="0"/>
              <a:t>process—</a:t>
            </a:r>
            <a:r>
              <a:rPr lang="en-AU" dirty="0"/>
              <a:t>we want to make a good faith effort at safety planning before we decide the answer to this question is “no.”</a:t>
            </a:r>
          </a:p>
          <a:p>
            <a:endParaRPr lang="en-AU" dirty="0"/>
          </a:p>
          <a:p>
            <a:r>
              <a:rPr lang="en-AU" dirty="0"/>
              <a:t>If caregivers are able to take protective actions and necessary intervention actions, the safety decision is “safe with plan.” If caregivers are unable to take protective actions, the safety is “unsafe,” and placement must be considered. </a:t>
            </a:r>
          </a:p>
          <a:p>
            <a:endParaRPr lang="en-AU" dirty="0"/>
          </a:p>
          <a:p>
            <a:r>
              <a:rPr lang="en-AU" dirty="0"/>
              <a:t>We will talk more about safety planning, and we will conduct some safety planning exercises a bit later. </a:t>
            </a:r>
            <a:r>
              <a:rPr lang="en-US" dirty="0">
                <a:ea typeface="Verdana" panose="020B0604030504040204" pitchFamily="34" charset="0"/>
              </a:rPr>
              <a:t>While an initial safety assessment is vital and necessary, the continual assessment of safety throughout the life of a case or a referral is important as well. Safety should continually be on the minds of workers as the case or referral progresses.</a:t>
            </a:r>
          </a:p>
          <a:p>
            <a:endParaRPr lang="en-US" b="1" i="1" dirty="0">
              <a:ea typeface="Verdana" panose="020B0604030504040204" pitchFamily="34" charset="0"/>
            </a:endParaRPr>
          </a:p>
          <a:p>
            <a:r>
              <a:rPr lang="en-US" b="1" i="0" dirty="0">
                <a:ea typeface="Verdana" panose="020B0604030504040204" pitchFamily="34" charset="0"/>
              </a:rPr>
              <a:t>Trainer Note</a:t>
            </a:r>
            <a:br>
              <a:rPr lang="en-US" i="1" dirty="0">
                <a:ea typeface="Verdana" panose="020B0604030504040204" pitchFamily="34" charset="0"/>
              </a:rPr>
            </a:br>
            <a:r>
              <a:rPr lang="en-US" i="0" dirty="0">
                <a:ea typeface="Verdana" panose="020B0604030504040204" pitchFamily="34" charset="0"/>
              </a:rPr>
              <a:t>Remind workers that SDM assessments describe an established threshold of a concern. Careful review of the definition of any safety threats selected is recommended, in partnership with a supervisor, to ensure the current concern meets the appropriate threshold of </a:t>
            </a:r>
            <a:r>
              <a:rPr lang="en-US" b="0" i="1" dirty="0">
                <a:ea typeface="Verdana" panose="020B0604030504040204" pitchFamily="34" charset="0"/>
              </a:rPr>
              <a:t>serious</a:t>
            </a:r>
            <a:r>
              <a:rPr lang="en-US" b="1" i="0" dirty="0">
                <a:ea typeface="Verdana" panose="020B0604030504040204" pitchFamily="34" charset="0"/>
              </a:rPr>
              <a:t> </a:t>
            </a:r>
            <a:r>
              <a:rPr lang="en-US" i="0" dirty="0">
                <a:ea typeface="Verdana" panose="020B0604030504040204" pitchFamily="34" charset="0"/>
              </a:rPr>
              <a:t>and </a:t>
            </a:r>
            <a:r>
              <a:rPr lang="en-US" b="0" i="1" dirty="0">
                <a:ea typeface="Verdana" panose="020B0604030504040204" pitchFamily="34" charset="0"/>
              </a:rPr>
              <a:t>imminent</a:t>
            </a:r>
            <a:r>
              <a:rPr lang="en-US" b="1" i="0" dirty="0">
                <a:ea typeface="Verdana" panose="020B0604030504040204" pitchFamily="34" charset="0"/>
              </a:rPr>
              <a:t> </a:t>
            </a:r>
            <a:r>
              <a:rPr lang="en-US" i="0" dirty="0">
                <a:ea typeface="Verdana" panose="020B0604030504040204" pitchFamily="34" charset="0"/>
              </a:rPr>
              <a:t>danger.</a:t>
            </a:r>
          </a:p>
          <a:p>
            <a:endParaRPr lang="en-AU" dirty="0"/>
          </a:p>
          <a:p>
            <a:endParaRPr lang="en-AU" dirty="0"/>
          </a:p>
          <a:p>
            <a:endParaRPr lang="en-US" dirty="0"/>
          </a:p>
          <a:p>
            <a:endParaRPr lang="en-US" dirty="0"/>
          </a:p>
        </p:txBody>
      </p:sp>
    </p:spTree>
    <p:extLst>
      <p:ext uri="{BB962C8B-B14F-4D97-AF65-F5344CB8AC3E}">
        <p14:creationId xmlns:p14="http://schemas.microsoft.com/office/powerpoint/2010/main" val="130285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647700"/>
            <a:ext cx="6334125" cy="3563938"/>
          </a:xfrm>
        </p:spPr>
      </p:sp>
      <p:sp>
        <p:nvSpPr>
          <p:cNvPr id="3" name="Notes Placeholder 2"/>
          <p:cNvSpPr>
            <a:spLocks noGrp="1"/>
          </p:cNvSpPr>
          <p:nvPr>
            <p:ph type="body" idx="1"/>
          </p:nvPr>
        </p:nvSpPr>
        <p:spPr>
          <a:xfrm>
            <a:off x="735490" y="4495223"/>
            <a:ext cx="5844220" cy="4572000"/>
          </a:xfrm>
        </p:spPr>
        <p:txBody>
          <a:bodyPr/>
          <a:lstStyle/>
          <a:p>
            <a:pPr>
              <a:defRPr/>
            </a:pPr>
            <a:r>
              <a:rPr lang="en-US" b="1" dirty="0"/>
              <a:t>Purpose</a:t>
            </a:r>
            <a:br>
              <a:rPr lang="en-US" b="1" dirty="0"/>
            </a:br>
            <a:r>
              <a:rPr lang="en-US" b="0" dirty="0"/>
              <a:t>To distinguish between needs, risk, and safety threats in the SDM system.</a:t>
            </a:r>
          </a:p>
          <a:p>
            <a:pPr>
              <a:defRPr/>
            </a:pPr>
            <a:endParaRPr lang="en-US" b="1" dirty="0"/>
          </a:p>
          <a:p>
            <a:pPr>
              <a:defRPr/>
            </a:pPr>
            <a:r>
              <a:rPr lang="en-US" b="1" dirty="0"/>
              <a:t>Example</a:t>
            </a:r>
          </a:p>
          <a:p>
            <a:pPr>
              <a:defRPr/>
            </a:pPr>
            <a:r>
              <a:rPr lang="en-US" dirty="0">
                <a:ea typeface="Verdana" pitchFamily="34" charset="0"/>
              </a:rPr>
              <a:t>Remember that while the terms </a:t>
            </a:r>
            <a:r>
              <a:rPr lang="en-US" i="1" dirty="0">
                <a:ea typeface="Verdana" pitchFamily="34" charset="0"/>
              </a:rPr>
              <a:t>needs</a:t>
            </a:r>
            <a:r>
              <a:rPr lang="en-US" dirty="0">
                <a:ea typeface="Verdana" pitchFamily="34" charset="0"/>
              </a:rPr>
              <a:t>, </a:t>
            </a:r>
            <a:r>
              <a:rPr lang="en-US" i="1" dirty="0">
                <a:ea typeface="Verdana" pitchFamily="34" charset="0"/>
              </a:rPr>
              <a:t>risk, </a:t>
            </a:r>
            <a:r>
              <a:rPr lang="en-US" dirty="0">
                <a:ea typeface="Verdana" pitchFamily="34" charset="0"/>
              </a:rPr>
              <a:t>and </a:t>
            </a:r>
            <a:r>
              <a:rPr lang="en-US" i="1" dirty="0">
                <a:ea typeface="Verdana" pitchFamily="34" charset="0"/>
              </a:rPr>
              <a:t>safety threat </a:t>
            </a:r>
            <a:r>
              <a:rPr lang="en-US" dirty="0">
                <a:ea typeface="Verdana" pitchFamily="34" charset="0"/>
              </a:rPr>
              <a:t>are often used interchangeably in child protection, each one has an important and distinct meaning in the SDM system.</a:t>
            </a:r>
          </a:p>
          <a:p>
            <a:pPr marL="0" lvl="1">
              <a:defRPr/>
            </a:pPr>
            <a:endParaRPr lang="en-US" dirty="0">
              <a:ea typeface="Verdana" pitchFamily="34" charset="0"/>
            </a:endParaRPr>
          </a:p>
          <a:p>
            <a:pPr marL="0" lvl="1">
              <a:defRPr/>
            </a:pPr>
            <a:r>
              <a:rPr lang="en-US" dirty="0">
                <a:ea typeface="Verdana" pitchFamily="34" charset="0"/>
              </a:rPr>
              <a:t>When we talk about safety planning, we often see plans that try to address family risk, complicating factors, or needs instead of focusing on the circumstances causing </a:t>
            </a:r>
            <a:r>
              <a:rPr lang="en-US" b="0" i="1" dirty="0">
                <a:ea typeface="Verdana" pitchFamily="34" charset="0"/>
              </a:rPr>
              <a:t>imminent threat of serious harm</a:t>
            </a:r>
            <a:r>
              <a:rPr lang="en-US" dirty="0">
                <a:ea typeface="Verdana" pitchFamily="34" charset="0"/>
              </a:rPr>
              <a:t>. For this training, we will use the following shared definitions. </a:t>
            </a:r>
          </a:p>
          <a:p>
            <a:pPr>
              <a:defRPr/>
            </a:pPr>
            <a:endParaRPr lang="en-US" dirty="0">
              <a:ea typeface="Verdana" pitchFamily="34" charset="0"/>
            </a:endParaRPr>
          </a:p>
          <a:p>
            <a:pPr marL="228600" lvl="1" indent="-228600" defTabSz="960269">
              <a:buFontTx/>
              <a:buChar char="•"/>
              <a:defRPr/>
            </a:pPr>
            <a:r>
              <a:rPr lang="en-US" dirty="0">
                <a:ea typeface="Verdana" pitchFamily="34" charset="0"/>
              </a:rPr>
              <a:t>A </a:t>
            </a:r>
            <a:r>
              <a:rPr lang="en-US" i="1" dirty="0">
                <a:ea typeface="Verdana" pitchFamily="34" charset="0"/>
              </a:rPr>
              <a:t>safety threat </a:t>
            </a:r>
            <a:r>
              <a:rPr lang="en-US" dirty="0">
                <a:ea typeface="Verdana" pitchFamily="34" charset="0"/>
              </a:rPr>
              <a:t>is about the short term. When we talk about danger in the context of the SDM system, we are looking for serious and imminent threats to a child. </a:t>
            </a:r>
            <a:r>
              <a:rPr lang="en-US" i="1" dirty="0">
                <a:ea typeface="Verdana" pitchFamily="34" charset="0"/>
              </a:rPr>
              <a:t>Serious</a:t>
            </a:r>
            <a:r>
              <a:rPr lang="en-US" dirty="0">
                <a:ea typeface="Verdana" pitchFamily="34" charset="0"/>
              </a:rPr>
              <a:t> means the harm would require medical or mental health attention or emergency services. </a:t>
            </a:r>
            <a:r>
              <a:rPr lang="en-US" i="1" dirty="0">
                <a:ea typeface="Verdana" pitchFamily="34" charset="0"/>
              </a:rPr>
              <a:t>Imminent</a:t>
            </a:r>
            <a:r>
              <a:rPr lang="en-US" dirty="0">
                <a:ea typeface="Verdana" pitchFamily="34" charset="0"/>
              </a:rPr>
              <a:t> means the social worker reasonably expects that harm will occur in the next week or month. This is not about “someday.” </a:t>
            </a:r>
          </a:p>
          <a:p>
            <a:pPr marL="228600" lvl="1" indent="-228600" defTabSz="960269">
              <a:buFontTx/>
              <a:buChar char="•"/>
              <a:defRPr/>
            </a:pPr>
            <a:endParaRPr lang="en-US" i="1" dirty="0">
              <a:ea typeface="Verdana" pitchFamily="34" charset="0"/>
            </a:endParaRPr>
          </a:p>
          <a:p>
            <a:pPr marL="228600" lvl="1" indent="-228600" defTabSz="960269">
              <a:buFontTx/>
              <a:buChar char="•"/>
              <a:defRPr/>
            </a:pPr>
            <a:r>
              <a:rPr lang="en-US" i="1" dirty="0">
                <a:ea typeface="Verdana" pitchFamily="34" charset="0"/>
              </a:rPr>
              <a:t>Risk</a:t>
            </a:r>
            <a:r>
              <a:rPr lang="en-US" dirty="0">
                <a:ea typeface="Verdana" pitchFamily="34" charset="0"/>
              </a:rPr>
              <a:t> is about the long term. Instead of focusing on serious and imminent harm, risk factors are correlated with the</a:t>
            </a:r>
            <a:r>
              <a:rPr lang="en-US" i="1" dirty="0">
                <a:ea typeface="Verdana" pitchFamily="34" charset="0"/>
              </a:rPr>
              <a:t> </a:t>
            </a:r>
            <a:r>
              <a:rPr lang="en-US" i="0" dirty="0">
                <a:ea typeface="Verdana" pitchFamily="34" charset="0"/>
              </a:rPr>
              <a:t>likelihood </a:t>
            </a:r>
            <a:r>
              <a:rPr lang="en-US" dirty="0">
                <a:ea typeface="Verdana" pitchFamily="34" charset="0"/>
              </a:rPr>
              <a:t>that a family will return to the attention of child protection in the future for alleged maltreatment. </a:t>
            </a:r>
          </a:p>
          <a:p>
            <a:pPr marL="228600" lvl="1" indent="-228600" defTabSz="960269">
              <a:buFontTx/>
              <a:buChar char="•"/>
              <a:defRPr/>
            </a:pPr>
            <a:endParaRPr lang="en-US" i="1" dirty="0">
              <a:ea typeface="Verdana" pitchFamily="34" charset="0"/>
            </a:endParaRPr>
          </a:p>
          <a:p>
            <a:pPr marL="228600" lvl="1" indent="-228600" defTabSz="960269">
              <a:buFontTx/>
              <a:buChar char="•"/>
              <a:defRPr/>
            </a:pPr>
            <a:r>
              <a:rPr lang="en-US" i="1" dirty="0">
                <a:ea typeface="Verdana" pitchFamily="34" charset="0"/>
              </a:rPr>
              <a:t>Needs</a:t>
            </a:r>
            <a:r>
              <a:rPr lang="en-US" dirty="0">
                <a:ea typeface="Verdana" pitchFamily="34" charset="0"/>
              </a:rPr>
              <a:t> are about underlying conditions in the home; in other words, the root causes that may contribute to the child protection concern. Needs may have contributed to the safety threats or the risk factors—or they may be utterly irrelevant. </a:t>
            </a:r>
          </a:p>
          <a:p>
            <a:pPr marL="228600" lvl="1" indent="-228600" defTabSz="960269">
              <a:buFontTx/>
              <a:buChar char="•"/>
              <a:defRPr/>
            </a:pPr>
            <a:endParaRPr lang="en-US" dirty="0">
              <a:ea typeface="Verdana" pitchFamily="34" charset="0"/>
            </a:endParaRPr>
          </a:p>
          <a:p>
            <a:pPr marL="0" lvl="1" indent="0" defTabSz="960269">
              <a:buFontTx/>
              <a:buNone/>
              <a:defRPr/>
            </a:pPr>
            <a:r>
              <a:rPr lang="en-US" dirty="0">
                <a:ea typeface="Verdana" pitchFamily="34" charset="0"/>
              </a:rPr>
              <a:t>Throughout today’s training, we will focus on safety plans that are put in place to respond to an identified safety threat—an imminent threat of serious harm that, if not managed, may lead to protective placement.</a:t>
            </a:r>
          </a:p>
        </p:txBody>
      </p:sp>
    </p:spTree>
    <p:extLst>
      <p:ext uri="{BB962C8B-B14F-4D97-AF65-F5344CB8AC3E}">
        <p14:creationId xmlns:p14="http://schemas.microsoft.com/office/powerpoint/2010/main" val="107212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330918"/>
          </a:xfrm>
        </p:spPr>
        <p:txBody>
          <a:bodyPr/>
          <a:lstStyle/>
          <a:p>
            <a:pPr defTabSz="956462">
              <a:defRPr/>
            </a:pPr>
            <a:r>
              <a:rPr lang="en-US" b="1" dirty="0"/>
              <a:t>Purpose</a:t>
            </a:r>
          </a:p>
          <a:p>
            <a:pPr defTabSz="956462">
              <a:defRPr/>
            </a:pPr>
            <a:r>
              <a:rPr lang="en-US" dirty="0"/>
              <a:t>To highlight that state and local policy provide further guiderails for required elements.</a:t>
            </a:r>
          </a:p>
          <a:p>
            <a:pPr defTabSz="956462">
              <a:defRPr/>
            </a:pPr>
            <a:endParaRPr lang="en-US" dirty="0"/>
          </a:p>
          <a:p>
            <a:pPr defTabSz="956462">
              <a:defRPr/>
            </a:pPr>
            <a:r>
              <a:rPr lang="en-US" b="1" dirty="0"/>
              <a:t>Example</a:t>
            </a:r>
          </a:p>
          <a:p>
            <a:pPr defTabSz="956462">
              <a:defRPr/>
            </a:pPr>
            <a:r>
              <a:rPr lang="en-US" dirty="0"/>
              <a:t>State policy provides the foundations of what essential elements must be included in a safety plan. Social workers should be familiar with where to find county policy related to safety planning to guide local practice. </a:t>
            </a:r>
          </a:p>
          <a:p>
            <a:pPr defTabSz="956462">
              <a:defRPr/>
            </a:pPr>
            <a:endParaRPr lang="en-US" dirty="0"/>
          </a:p>
          <a:p>
            <a:pPr defTabSz="956462">
              <a:defRPr/>
            </a:pPr>
            <a:r>
              <a:rPr lang="en-US" b="1" dirty="0"/>
              <a:t>Trainer Note</a:t>
            </a:r>
          </a:p>
          <a:p>
            <a:pPr defTabSz="956462">
              <a:defRPr/>
            </a:pPr>
            <a:r>
              <a:rPr lang="en-US" dirty="0"/>
              <a:t>Participants can be pointed where they can find local and state policy to follow along with essential elements.</a:t>
            </a:r>
          </a:p>
          <a:p>
            <a:pPr marL="179337" indent="-179337" defTabSz="956462">
              <a:buFont typeface="Arial" panose="020B0604020202020204" pitchFamily="34" charset="0"/>
              <a:buChar char="•"/>
              <a:defRPr/>
            </a:pPr>
            <a:endParaRPr lang="en-US" dirty="0"/>
          </a:p>
          <a:p>
            <a:r>
              <a:rPr lang="en-US" i="1" dirty="0"/>
              <a:t>Resources</a:t>
            </a:r>
          </a:p>
          <a:p>
            <a:endParaRPr lang="en-US" dirty="0"/>
          </a:p>
          <a:p>
            <a:r>
              <a:rPr lang="en-US" dirty="0"/>
              <a:t>ACL 17-107: </a:t>
            </a:r>
            <a:r>
              <a:rPr lang="en-US" dirty="0">
                <a:hlinkClick r:id="rId3"/>
              </a:rPr>
              <a:t>https://www.cdss.ca.gov/Portals/9/ACL/2017/17-107.pdf?ver=2019-06-26-152901-400</a:t>
            </a:r>
            <a:r>
              <a:rPr lang="en-US" dirty="0"/>
              <a:t> </a:t>
            </a:r>
          </a:p>
          <a:p>
            <a:endParaRPr lang="en-US" dirty="0"/>
          </a:p>
          <a:p>
            <a:r>
              <a:rPr lang="en-US" dirty="0"/>
              <a:t>ACL 22-02: </a:t>
            </a:r>
            <a:r>
              <a:rPr lang="en-US" dirty="0">
                <a:hlinkClick r:id="rId4"/>
              </a:rPr>
              <a:t>https://www.cdss.ca.gov/Portals/9/Additional-Resources/Letters-and-Notices/ACLs/2022/22-02.pdf?ver=2022-01-11-144436-347</a:t>
            </a:r>
            <a:endParaRPr lang="en-US" dirty="0"/>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https://www.cdss.ca.gov/Portals/9/Additional-Resources/Letters-and-Notices/ACLs/2022/22-02.pdf?ver=2022-01-11-144436-347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See page 9 for details on safety planning reporting in </a:t>
            </a:r>
            <a:r>
              <a:rPr lang="en-US" dirty="0" err="1"/>
              <a:t>CWS</a:t>
            </a:r>
            <a:r>
              <a:rPr lang="en-US" dirty="0"/>
              <a:t>/CMS. </a:t>
            </a:r>
          </a:p>
          <a:p>
            <a:endParaRPr lang="en-US" dirty="0"/>
          </a:p>
        </p:txBody>
      </p:sp>
    </p:spTree>
    <p:extLst>
      <p:ext uri="{BB962C8B-B14F-4D97-AF65-F5344CB8AC3E}">
        <p14:creationId xmlns:p14="http://schemas.microsoft.com/office/powerpoint/2010/main" val="90531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79907" y="4913613"/>
            <a:ext cx="5955387" cy="4323980"/>
          </a:xfrm>
        </p:spPr>
        <p:txBody>
          <a:bodyPr/>
          <a:lstStyle/>
          <a:p>
            <a:r>
              <a:rPr lang="en-US" b="1"/>
              <a:t>Purpose</a:t>
            </a:r>
            <a:r>
              <a:rPr lang="en-US"/>
              <a:t>	</a:t>
            </a:r>
          </a:p>
          <a:p>
            <a:r>
              <a:rPr lang="en-US"/>
              <a:t>To conceptualize a safety plan as temporary changes to the care environment for the child.</a:t>
            </a:r>
          </a:p>
          <a:p>
            <a:endParaRPr lang="en-US"/>
          </a:p>
          <a:p>
            <a:r>
              <a:rPr lang="en-US" b="1"/>
              <a:t>Example</a:t>
            </a:r>
          </a:p>
          <a:p>
            <a:r>
              <a:rPr lang="en-US"/>
              <a:t>A safety plan does not focus on long-term behavior change. Instead, it focuses on changing</a:t>
            </a:r>
            <a:r>
              <a:rPr lang="en-US" baseline="0"/>
              <a:t> the care environment around the child so that they are protected from the unresolved danger. </a:t>
            </a:r>
            <a:r>
              <a:rPr lang="en-US"/>
              <a:t>Think of it as an umbrella, protecting the child from the immediate impact of the surrounding environment.</a:t>
            </a:r>
          </a:p>
          <a:p>
            <a:endParaRPr lang="en-US"/>
          </a:p>
          <a:p>
            <a:r>
              <a:rPr lang="en-US" b="1"/>
              <a:t>Trainer Note</a:t>
            </a:r>
          </a:p>
          <a:p>
            <a:r>
              <a:rPr lang="en-US" i="1"/>
              <a:t>Alternative Example</a:t>
            </a:r>
          </a:p>
          <a:p>
            <a:r>
              <a:rPr lang="en-US"/>
              <a:t>What is a safety plan? Think about a sprained ankle: We want the ankle to heal, but that will take weeks or months. In the meantime, we want to change the environment around the ankle to protect it from further harm and give it a chance to heal. </a:t>
            </a:r>
          </a:p>
          <a:p>
            <a:endParaRPr lang="en-US"/>
          </a:p>
          <a:p>
            <a:r>
              <a:rPr lang="en-US"/>
              <a:t>When a danger is present, there are usually underlying issues that need time to heal. A safety plan is not about that; it creates temporary safety by changing the environment around the child to provide protection in order to give time for the underlying issues to be resolved.</a:t>
            </a:r>
          </a:p>
          <a:p>
            <a:endParaRPr lang="en-US"/>
          </a:p>
          <a:p>
            <a:endParaRPr lang="en-US"/>
          </a:p>
        </p:txBody>
      </p:sp>
      <p:sp>
        <p:nvSpPr>
          <p:cNvPr id="4" name="Slide Image Placeholder 3">
            <a:extLst>
              <a:ext uri="{FF2B5EF4-FFF2-40B4-BE49-F238E27FC236}">
                <a16:creationId xmlns:a16="http://schemas.microsoft.com/office/drawing/2014/main" id="{297B9ED6-CA4D-4B7C-AEE5-1D0866B83B00}"/>
              </a:ext>
            </a:extLst>
          </p:cNvPr>
          <p:cNvSpPr>
            <a:spLocks noGrp="1" noRot="1" noChangeAspect="1"/>
          </p:cNvSpPr>
          <p:nvPr>
            <p:ph type="sldImg"/>
          </p:nvPr>
        </p:nvSpPr>
        <p:spPr>
          <a:xfrm>
            <a:off x="820738" y="676275"/>
            <a:ext cx="5756275" cy="3238500"/>
          </a:xfrm>
        </p:spPr>
      </p:sp>
    </p:spTree>
    <p:extLst>
      <p:ext uri="{BB962C8B-B14F-4D97-AF65-F5344CB8AC3E}">
        <p14:creationId xmlns:p14="http://schemas.microsoft.com/office/powerpoint/2010/main" val="165452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Purpose</a:t>
            </a:r>
          </a:p>
          <a:p>
            <a:r>
              <a:rPr lang="en-US" dirty="0"/>
              <a:t>To further explain what a safety plan is.</a:t>
            </a:r>
          </a:p>
          <a:p>
            <a:endParaRPr lang="en-US" dirty="0"/>
          </a:p>
          <a:p>
            <a:r>
              <a:rPr lang="en-US" b="1" dirty="0"/>
              <a:t>Example</a:t>
            </a:r>
          </a:p>
          <a:p>
            <a:pPr>
              <a:buSzPct val="200000"/>
            </a:pPr>
            <a:r>
              <a:rPr lang="en-US" dirty="0">
                <a:ea typeface="Verdana" panose="020B0604030504040204" pitchFamily="34" charset="0"/>
              </a:rPr>
              <a:t>Each county develops its own safety plan document, but all safety plans should have these elements in common. Refer to the handout in the participant guide about the essential elements of a well-written safety plan.</a:t>
            </a:r>
          </a:p>
          <a:p>
            <a:pPr>
              <a:buSzPct val="200000"/>
            </a:pPr>
            <a:endParaRPr lang="en-US" dirty="0">
              <a:ea typeface="Verdana" panose="020B0604030504040204" pitchFamily="34" charset="0"/>
            </a:endParaRPr>
          </a:p>
          <a:p>
            <a:r>
              <a:rPr lang="en-US" dirty="0">
                <a:ea typeface="Verdana" panose="020B0604030504040204" pitchFamily="34" charset="0"/>
              </a:rPr>
              <a:t>If a safety plan will be created, you will work with the family to create an agreed-upon document prior to leaving. You will need to have copies of a blank safety plan with you so you can do this. </a:t>
            </a:r>
          </a:p>
          <a:p>
            <a:r>
              <a:rPr lang="en-US" dirty="0">
                <a:ea typeface="Verdana" panose="020B0604030504040204" pitchFamily="34" charset="0"/>
              </a:rPr>
              <a:t> </a:t>
            </a:r>
          </a:p>
          <a:p>
            <a:r>
              <a:rPr lang="en-US" dirty="0">
                <a:ea typeface="Verdana" panose="020B0604030504040204" pitchFamily="34" charset="0"/>
              </a:rPr>
              <a:t>You will indicate which safety threats are present. For each one, describe the specific existing conditions in simple, family-friendly language. Consider using a worry statement format. </a:t>
            </a:r>
          </a:p>
          <a:p>
            <a:r>
              <a:rPr lang="en-US" dirty="0">
                <a:ea typeface="Verdana" panose="020B0604030504040204" pitchFamily="34" charset="0"/>
              </a:rPr>
              <a:t> </a:t>
            </a:r>
          </a:p>
          <a:p>
            <a:r>
              <a:rPr lang="en-US" dirty="0">
                <a:ea typeface="Verdana" panose="020B0604030504040204" pitchFamily="34" charset="0"/>
              </a:rPr>
              <a:t>Next, for each intervention that will be used, describe specifically who will do what and by when. Remember that a safety plan is not a case plan; these activities are not meant to resolve an underlying problem, but simply to immediately control the safety threat for now. For example, if there is no food in the house, having the father earn his GED so he can get a better job and be more financially self-sufficient is </a:t>
            </a:r>
            <a:r>
              <a:rPr lang="en-US" i="1" dirty="0">
                <a:ea typeface="Verdana" panose="020B0604030504040204" pitchFamily="34" charset="0"/>
              </a:rPr>
              <a:t>not</a:t>
            </a:r>
            <a:r>
              <a:rPr lang="en-US" dirty="0">
                <a:ea typeface="Verdana" panose="020B0604030504040204" pitchFamily="34" charset="0"/>
              </a:rPr>
              <a:t> a safety intervention. Going to a food pantry tonight is a safety intervention.</a:t>
            </a:r>
          </a:p>
          <a:p>
            <a:r>
              <a:rPr lang="en-US" dirty="0">
                <a:ea typeface="Verdana" panose="020B0604030504040204" pitchFamily="34" charset="0"/>
              </a:rPr>
              <a:t> </a:t>
            </a:r>
          </a:p>
          <a:p>
            <a:r>
              <a:rPr lang="en-US" dirty="0">
                <a:ea typeface="Verdana" panose="020B0604030504040204" pitchFamily="34" charset="0"/>
              </a:rPr>
              <a:t>Next, describe how you will know if each part of the plan is working. Will the family report to you? Will you call the agency to be sure they can help? Will you make unannounced visits? Will the grandmother stop at the house every day and call the worker if there is a problem?</a:t>
            </a:r>
          </a:p>
          <a:p>
            <a:r>
              <a:rPr lang="en-US" dirty="0">
                <a:ea typeface="Verdana" panose="020B0604030504040204" pitchFamily="34" charset="0"/>
              </a:rPr>
              <a:t> </a:t>
            </a:r>
          </a:p>
          <a:p>
            <a:r>
              <a:rPr lang="en-US" dirty="0">
                <a:ea typeface="Verdana" panose="020B0604030504040204" pitchFamily="34" charset="0"/>
              </a:rPr>
              <a:t>Finally, obtain signatures. At least one caregiver should sign. The worker can use clinical judgment as to whether both should sign and whether to accept a plan that the caregiver refuses to sign. The worker should sign. Also, have children sign the plan (if they are old enough to do so). If you are relying on any other individuals to participate in the plan, they </a:t>
            </a:r>
            <a:r>
              <a:rPr lang="en-US" i="1" dirty="0">
                <a:ea typeface="Verdana" panose="020B0604030504040204" pitchFamily="34" charset="0"/>
              </a:rPr>
              <a:t>must</a:t>
            </a:r>
            <a:r>
              <a:rPr lang="en-US" dirty="0">
                <a:ea typeface="Verdana" panose="020B0604030504040204" pitchFamily="34" charset="0"/>
              </a:rPr>
              <a:t> sign. For example, if part of the plan is for a neighbor to help with afterschool childcare, the neighbor must sign to verify willingness.</a:t>
            </a:r>
          </a:p>
          <a:p>
            <a:r>
              <a:rPr lang="en-US" dirty="0">
                <a:ea typeface="Verdana" panose="020B0604030504040204" pitchFamily="34" charset="0"/>
              </a:rPr>
              <a:t> </a:t>
            </a:r>
          </a:p>
          <a:p>
            <a:r>
              <a:rPr lang="en-US" dirty="0">
                <a:ea typeface="Verdana" panose="020B0604030504040204" pitchFamily="34" charset="0"/>
              </a:rPr>
              <a:t>Ideally, a safety plan document may be available in triplicate, so you can leave one copy with the family and place one copy in the file. Because the safety plan was written in hard copy, the county may have a policy regarding how to reflect the safety plan in CWS/CMS. Or you can use your smartphone to snap a picture of the plan you leave with the family. The safety plan is </a:t>
            </a:r>
            <a:r>
              <a:rPr lang="en-US" i="1" dirty="0">
                <a:ea typeface="Verdana" panose="020B0604030504040204" pitchFamily="34" charset="0"/>
              </a:rPr>
              <a:t>not</a:t>
            </a:r>
            <a:r>
              <a:rPr lang="en-US" dirty="0">
                <a:ea typeface="Verdana" panose="020B0604030504040204" pitchFamily="34" charset="0"/>
              </a:rPr>
              <a:t> entered into WebSDM. </a:t>
            </a:r>
          </a:p>
          <a:p>
            <a:endParaRPr lang="en-US" dirty="0"/>
          </a:p>
        </p:txBody>
      </p:sp>
      <p:sp>
        <p:nvSpPr>
          <p:cNvPr id="7" name="Slide Image Placeholder 6">
            <a:extLst>
              <a:ext uri="{FF2B5EF4-FFF2-40B4-BE49-F238E27FC236}">
                <a16:creationId xmlns:a16="http://schemas.microsoft.com/office/drawing/2014/main" id="{A0AFB7E0-255E-4294-982A-593E03D02B76}"/>
              </a:ext>
            </a:extLst>
          </p:cNvPr>
          <p:cNvSpPr>
            <a:spLocks noGrp="1" noRot="1" noChangeAspect="1"/>
          </p:cNvSpPr>
          <p:nvPr>
            <p:ph type="sldImg"/>
          </p:nvPr>
        </p:nvSpPr>
        <p:spPr>
          <a:xfrm>
            <a:off x="842963" y="490538"/>
            <a:ext cx="6046787" cy="3400425"/>
          </a:xfrm>
        </p:spPr>
      </p:sp>
    </p:spTree>
    <p:extLst>
      <p:ext uri="{BB962C8B-B14F-4D97-AF65-F5344CB8AC3E}">
        <p14:creationId xmlns:p14="http://schemas.microsoft.com/office/powerpoint/2010/main" val="968518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br>
              <a:rPr lang="en-US" b="1" dirty="0"/>
            </a:br>
            <a:r>
              <a:rPr lang="en-US" b="0" dirty="0"/>
              <a:t>To emphasize that safety plans can change over time.</a:t>
            </a:r>
          </a:p>
          <a:p>
            <a:endParaRPr lang="en-US" b="1" dirty="0"/>
          </a:p>
          <a:p>
            <a:r>
              <a:rPr lang="en-US" b="1" dirty="0"/>
              <a:t>Example</a:t>
            </a:r>
            <a:endParaRPr lang="en-US" dirty="0"/>
          </a:p>
          <a:p>
            <a:r>
              <a:rPr lang="en-US" dirty="0"/>
              <a:t>It is important to view the safety plan as a dynamic document. It is not even logical to think that a safety plan created one day will be the same plan the family needs a week later or a month later. Let’s talk about different situations in which the plan might change.</a:t>
            </a:r>
          </a:p>
          <a:p>
            <a:endParaRPr lang="en-US" dirty="0"/>
          </a:p>
          <a:p>
            <a:pPr algn="just">
              <a:defRPr/>
            </a:pPr>
            <a:r>
              <a:rPr lang="en-US" dirty="0"/>
              <a:t>It is possible that the safety plan will evolve.</a:t>
            </a:r>
            <a:r>
              <a:rPr lang="en-US" baseline="0" dirty="0"/>
              <a:t> For instance:</a:t>
            </a:r>
            <a:endParaRPr lang="en-US" dirty="0"/>
          </a:p>
          <a:p>
            <a:pPr algn="just">
              <a:defRPr/>
            </a:pPr>
            <a:endParaRPr lang="en-US" dirty="0"/>
          </a:p>
          <a:p>
            <a:pPr marL="228600" lvl="1" indent="-228600" algn="just">
              <a:buFont typeface="Arial" panose="020B0604020202020204" pitchFamily="34" charset="0"/>
              <a:buChar char="•"/>
              <a:defRPr/>
            </a:pPr>
            <a:r>
              <a:rPr lang="en-US" dirty="0"/>
              <a:t>Child placed in foster care during initial investigation, but DI worker completes further assessment and network building that allows a safety plan to be developed; and child returns home.</a:t>
            </a:r>
          </a:p>
          <a:p>
            <a:pPr marL="228600" lvl="1" indent="-228600">
              <a:buFont typeface="Arial" panose="020B0604020202020204" pitchFamily="34" charset="0"/>
              <a:buChar char="•"/>
              <a:defRPr/>
            </a:pPr>
            <a:endParaRPr lang="en-US" dirty="0"/>
          </a:p>
          <a:p>
            <a:pPr marL="228600" lvl="1" indent="-228600">
              <a:buFont typeface="Arial" panose="020B0604020202020204" pitchFamily="34" charset="0"/>
              <a:buChar char="•"/>
              <a:defRPr/>
            </a:pPr>
            <a:r>
              <a:rPr lang="en-US" dirty="0"/>
              <a:t>Child remains at home with a preliminary safety plan to get through one night; the larger group gathers the next day to do a longer-term plan.</a:t>
            </a:r>
          </a:p>
          <a:p>
            <a:pPr marL="228600" lvl="1" indent="-228600" algn="just">
              <a:buFont typeface="Arial" panose="020B0604020202020204" pitchFamily="34" charset="0"/>
              <a:buChar char="•"/>
              <a:defRPr/>
            </a:pPr>
            <a:endParaRPr lang="en-US" dirty="0"/>
          </a:p>
          <a:p>
            <a:pPr marL="228600" lvl="1" indent="-228600" algn="just">
              <a:buFont typeface="Arial" panose="020B0604020202020204" pitchFamily="34" charset="0"/>
              <a:buChar char="•"/>
              <a:defRPr/>
            </a:pPr>
            <a:r>
              <a:rPr lang="en-US" dirty="0"/>
              <a:t>Plan developed with the collaboration of just one parent on Day 1; later, the second parent and others</a:t>
            </a:r>
            <a:r>
              <a:rPr lang="en-US" baseline="0" dirty="0"/>
              <a:t> are included in a </a:t>
            </a:r>
            <a:r>
              <a:rPr lang="en-US" dirty="0"/>
              <a:t>more extensive plan.</a:t>
            </a:r>
          </a:p>
          <a:p>
            <a:pPr marL="228600" lvl="1" indent="-228600" algn="just">
              <a:buFont typeface="Arial" panose="020B0604020202020204" pitchFamily="34" charset="0"/>
              <a:buChar char="•"/>
              <a:defRPr/>
            </a:pPr>
            <a:endParaRPr lang="en-US" dirty="0"/>
          </a:p>
          <a:p>
            <a:pPr marL="228600" lvl="1" indent="-228600" algn="just">
              <a:buFont typeface="Arial" panose="020B0604020202020204" pitchFamily="34" charset="0"/>
              <a:buChar char="•"/>
              <a:defRPr/>
            </a:pPr>
            <a:r>
              <a:rPr lang="en-US" dirty="0"/>
              <a:t>Initial plan is falling apart. A meeting is convened to strengthen the plan.</a:t>
            </a:r>
          </a:p>
          <a:p>
            <a:endParaRPr lang="en-US" dirty="0"/>
          </a:p>
          <a:p>
            <a:r>
              <a:rPr lang="en-US" b="1" dirty="0"/>
              <a:t>Trainer Note</a:t>
            </a:r>
          </a:p>
          <a:p>
            <a:r>
              <a:rPr lang="en-US" i="0" dirty="0"/>
              <a:t>The safety assessment does not need to be redone unless information on the document changes: for example, if there is a change in safety threats, protective capacities, interventions, or the safety decision itself. If the worker is making changes </a:t>
            </a:r>
            <a:r>
              <a:rPr lang="en-US" i="1" dirty="0"/>
              <a:t>within</a:t>
            </a:r>
            <a:r>
              <a:rPr lang="en-US" i="0" dirty="0"/>
              <a:t> an existing safety assessment, only the plan needs to be updated. </a:t>
            </a:r>
          </a:p>
          <a:p>
            <a:r>
              <a:rPr lang="en-US" i="0" dirty="0"/>
              <a:t> </a:t>
            </a:r>
          </a:p>
          <a:p>
            <a:r>
              <a:rPr lang="en-US" i="0" dirty="0"/>
              <a:t>Possible discussion scenario: </a:t>
            </a:r>
            <a:r>
              <a:rPr lang="en-US" i="1" dirty="0"/>
              <a:t>You have developed a safety plan with the family. As you monitor the plan, you realize that it is not working. If you are willing to renegotiate the safety plan, will the family think this means they can “call your bluff” and not follow the new safety plan either? </a:t>
            </a:r>
          </a:p>
          <a:p>
            <a:endParaRPr lang="en-US" i="0" dirty="0"/>
          </a:p>
          <a:p>
            <a:r>
              <a:rPr lang="en-US" i="0" dirty="0"/>
              <a:t>The discussion might include trying to determine why the family did not follow the original safety plan. Did they completely disregard it? Did they try to follow the plan but met unexpected obstacles? It might be that the only solution is to remove the child. In such cases, it is important to emphasize to the family that this is not about punishment; sometimes a lack of safety cannot be resolved in the short term.</a:t>
            </a:r>
          </a:p>
          <a:p>
            <a:endParaRPr lang="en-CA" dirty="0"/>
          </a:p>
          <a:p>
            <a:r>
              <a:rPr lang="en-US" dirty="0"/>
              <a:t> </a:t>
            </a:r>
          </a:p>
        </p:txBody>
      </p:sp>
    </p:spTree>
    <p:extLst>
      <p:ext uri="{BB962C8B-B14F-4D97-AF65-F5344CB8AC3E}">
        <p14:creationId xmlns:p14="http://schemas.microsoft.com/office/powerpoint/2010/main" val="1435570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To be primed for</a:t>
            </a:r>
            <a:r>
              <a:rPr lang="en-US" baseline="0" dirty="0"/>
              <a:t> developing a rigorous safety plan, using existing skills. </a:t>
            </a:r>
          </a:p>
          <a:p>
            <a:endParaRPr lang="en-US" dirty="0"/>
          </a:p>
          <a:p>
            <a:r>
              <a:rPr lang="en-US" b="1" u="none" baseline="0" dirty="0"/>
              <a:t>Example</a:t>
            </a:r>
            <a:br>
              <a:rPr lang="en-US" b="1" u="none" baseline="0" dirty="0"/>
            </a:br>
            <a:r>
              <a:rPr lang="en-US" b="0" u="none" baseline="0" dirty="0"/>
              <a:t>We are now going to move into our first skills lab activity. If you have brought an example to this training, we would ask you to get it out now. If you did not bring an example, we have provided one for you in the participant guide for the Johnson Family, called “</a:t>
            </a:r>
            <a:r>
              <a:rPr lang="en-US" sz="1800" dirty="0">
                <a:effectLst/>
                <a:latin typeface="Segoe UI" panose="020B0502040204020203" pitchFamily="34" charset="0"/>
              </a:rPr>
              <a:t>Skills Lab 1: Strengthening Safety Plan Activity.” </a:t>
            </a:r>
            <a:r>
              <a:rPr lang="en-US" sz="1800" b="0" u="none" baseline="0" dirty="0">
                <a:effectLst/>
                <a:latin typeface="Segoe UI" panose="020B0502040204020203" pitchFamily="34" charset="0"/>
              </a:rPr>
              <a:t>We strongly suggest completing this activity on a real safety plan that you have developed yourself if possible. </a:t>
            </a:r>
            <a:endParaRPr lang="en-US" b="0" u="none" baseline="0" dirty="0"/>
          </a:p>
          <a:p>
            <a:endParaRPr lang="en-US" b="0" u="none" baseline="0" dirty="0"/>
          </a:p>
          <a:p>
            <a:r>
              <a:rPr lang="en-US" b="0" u="none" baseline="0" dirty="0"/>
              <a:t>To complete this activity, you will also need to reference the Safety Plan Checklist handout in the participant guide.</a:t>
            </a:r>
            <a:endParaRPr lang="en-CA" u="none" dirty="0"/>
          </a:p>
        </p:txBody>
      </p:sp>
    </p:spTree>
    <p:extLst>
      <p:ext uri="{BB962C8B-B14F-4D97-AF65-F5344CB8AC3E}">
        <p14:creationId xmlns:p14="http://schemas.microsoft.com/office/powerpoint/2010/main" val="96000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To be primed for</a:t>
            </a:r>
            <a:r>
              <a:rPr lang="en-US" baseline="0" dirty="0"/>
              <a:t> developing a rigorous safety plan, using existing skills. </a:t>
            </a:r>
          </a:p>
          <a:p>
            <a:endParaRPr lang="en-US" dirty="0"/>
          </a:p>
          <a:p>
            <a:r>
              <a:rPr lang="en-US" b="1" i="0" baseline="0" dirty="0"/>
              <a:t>Trainer Note</a:t>
            </a:r>
          </a:p>
          <a:p>
            <a:r>
              <a:rPr lang="en-US" b="0" i="0" baseline="0" dirty="0"/>
              <a:t>In small breakout groups of three to five, participants will complete the activity below, using either a real safety plan developed in practice or the example safety plan in the participant guide.</a:t>
            </a:r>
          </a:p>
          <a:p>
            <a:br>
              <a:rPr lang="en-US" b="1" i="0" baseline="0" dirty="0"/>
            </a:br>
            <a:r>
              <a:rPr lang="en-US" b="0" i="1" baseline="0" dirty="0"/>
              <a:t>Option 1</a:t>
            </a:r>
          </a:p>
          <a:p>
            <a:r>
              <a:rPr lang="en-US" baseline="0" dirty="0"/>
              <a:t>Access a real safety plan that is either currently in place with a family you are working with, or a safety plan that was previously developed. Using the Safety Plan Checklist handout in the participant guide, review the safety plan. As a small group, identify and discuss next steps and opportunities to strengthen</a:t>
            </a:r>
            <a:r>
              <a:rPr lang="en-US" dirty="0">
                <a:solidFill>
                  <a:srgbClr val="000000"/>
                </a:solidFill>
                <a:latin typeface="Segoe UI" panose="020B0502040204020203" pitchFamily="34" charset="0"/>
                <a:ea typeface="Calibri" panose="020F0502020204030204" pitchFamily="34" charset="0"/>
              </a:rPr>
              <a:t>.</a:t>
            </a:r>
            <a:endParaRPr lang="en-US" baseline="0" dirty="0"/>
          </a:p>
          <a:p>
            <a:endParaRPr lang="en-US" i="1" u="sng" baseline="0" dirty="0"/>
          </a:p>
          <a:p>
            <a:r>
              <a:rPr lang="en-US" i="1" baseline="0" dirty="0"/>
              <a:t>Option 2</a:t>
            </a:r>
          </a:p>
          <a:p>
            <a:pPr marL="0" indent="0">
              <a:buFont typeface="Arial" panose="020B0604020202020204" pitchFamily="34" charset="0"/>
              <a:buNone/>
            </a:pPr>
            <a:r>
              <a:rPr lang="en-US" dirty="0"/>
              <a:t>Participants who do not have access to a safety plan may use the example safety plan provided in the participant guide (for the Johnson family). </a:t>
            </a:r>
            <a:r>
              <a:rPr lang="en-US" dirty="0">
                <a:solidFill>
                  <a:srgbClr val="000000"/>
                </a:solidFill>
                <a:latin typeface="Segoe UI" panose="020B0502040204020203" pitchFamily="34" charset="0"/>
                <a:ea typeface="Calibri" panose="020F0502020204030204" pitchFamily="34" charset="0"/>
              </a:rPr>
              <a:t>This example consists of a safety plan written by a worker in the field prior to learning about the essential elements of a strong safety plan. </a:t>
            </a:r>
          </a:p>
          <a:p>
            <a:pPr marL="0" indent="0" defTabSz="956462">
              <a:buFont typeface="Arial" panose="020B0604020202020204" pitchFamily="34" charset="0"/>
              <a:buNone/>
              <a:defRPr/>
            </a:pPr>
            <a:endParaRPr lang="en-US" sz="1800" dirty="0">
              <a:effectLst/>
              <a:latin typeface="Segoe UI" panose="020B0502040204020203" pitchFamily="34" charset="0"/>
            </a:endParaRPr>
          </a:p>
          <a:p>
            <a:pPr marL="0" indent="0" defTabSz="956462">
              <a:buFont typeface="Arial" panose="020B0604020202020204" pitchFamily="34" charset="0"/>
              <a:buNone/>
              <a:defRPr/>
            </a:pPr>
            <a:r>
              <a:rPr lang="en-US" sz="1800" dirty="0">
                <a:effectLst/>
                <a:latin typeface="Segoe UI" panose="020B0502040204020203" pitchFamily="34" charset="0"/>
              </a:rPr>
              <a:t>Using the Safety Plan Checklist handout in the participant guide, review the safety plan. As a small group, identify and discuss next steps and opportunities to strengthen.</a:t>
            </a:r>
            <a:endParaRPr lang="en-US" baseline="0" dirty="0"/>
          </a:p>
        </p:txBody>
      </p:sp>
    </p:spTree>
    <p:extLst>
      <p:ext uri="{BB962C8B-B14F-4D97-AF65-F5344CB8AC3E}">
        <p14:creationId xmlns:p14="http://schemas.microsoft.com/office/powerpoint/2010/main" val="2379293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To open with a land acknowledgement.</a:t>
            </a:r>
          </a:p>
          <a:p>
            <a:endParaRPr lang="en-US" dirty="0"/>
          </a:p>
          <a:p>
            <a:r>
              <a:rPr lang="en-US" b="1" dirty="0"/>
              <a:t>Example</a:t>
            </a:r>
          </a:p>
          <a:p>
            <a:r>
              <a:rPr lang="en-US" dirty="0"/>
              <a:t>Evident Change is committed to promoting racial equity and social justice. We use this slide to pause and acknowledge the original owners of the land we now occupy. </a:t>
            </a:r>
          </a:p>
          <a:p>
            <a:endParaRPr lang="en-US" dirty="0"/>
          </a:p>
          <a:p>
            <a:r>
              <a:rPr lang="en-US" b="1" dirty="0"/>
              <a:t>Trainer Note</a:t>
            </a:r>
            <a:br>
              <a:rPr lang="en-US" b="1" dirty="0"/>
            </a:br>
            <a:r>
              <a:rPr lang="en-US" dirty="0"/>
              <a:t>Evident Change staff can find guidance for this activity here</a:t>
            </a:r>
          </a:p>
          <a:p>
            <a:r>
              <a:rPr lang="en-US" dirty="0">
                <a:hlinkClick r:id="rId3"/>
              </a:rPr>
              <a:t>https://nccd.sharepoint.com/resources/arre/Shared%20Documents/Honoring%20the%20land%20guidance%20document.pdf?CT=1609802898142&amp;OR=OWA-NT&amp;CID=6e0d0912-ae61-f474-7b4e-a2a6276959dd</a:t>
            </a:r>
            <a:r>
              <a:rPr lang="en-US" dirty="0"/>
              <a:t> </a:t>
            </a:r>
          </a:p>
          <a:p>
            <a:endParaRPr lang="en-US" dirty="0"/>
          </a:p>
          <a:p>
            <a:r>
              <a:rPr lang="en-US" dirty="0"/>
              <a:t>Other agencies can access https://www.lspirg.org/knowtheland for an introduction to how a land acknowledgement can be written. </a:t>
            </a:r>
          </a:p>
          <a:p>
            <a:endParaRPr lang="en-US" dirty="0"/>
          </a:p>
        </p:txBody>
      </p:sp>
    </p:spTree>
    <p:extLst>
      <p:ext uri="{BB962C8B-B14F-4D97-AF65-F5344CB8AC3E}">
        <p14:creationId xmlns:p14="http://schemas.microsoft.com/office/powerpoint/2010/main" val="596171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To discuss and lift up the areas identified during skills lab as areas of concern, confusion, or more learning.</a:t>
            </a:r>
          </a:p>
          <a:p>
            <a:endParaRPr lang="en-US" dirty="0"/>
          </a:p>
          <a:p>
            <a:r>
              <a:rPr lang="en-US" b="1" dirty="0"/>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Conduct a large-group report-out debriefing the skills lab activity. Review what stood out from each group.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It can be helpful to launch a Zoom poll about the key areas of the essential elements in order to guide the trainer on selecting areas for more discussion time or activities in the second half of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t>Question</a:t>
            </a:r>
            <a:r>
              <a:rPr lang="en-US" b="0" dirty="0"/>
              <a:t>: What areas were most often identified as needing strengthening?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t>Response options</a:t>
            </a:r>
          </a:p>
          <a:p>
            <a:pPr marL="228600" marR="0" lvl="0" indent="-228600">
              <a:spcBef>
                <a:spcPts val="0"/>
              </a:spcBef>
              <a:spcAft>
                <a:spcPts val="400"/>
              </a:spcAft>
              <a:buFont typeface="Arial" panose="020B0604020202020204" pitchFamily="34" charset="0"/>
              <a:buChar char="•"/>
            </a:pPr>
            <a:r>
              <a:rPr lang="en-US" dirty="0">
                <a:solidFill>
                  <a:srgbClr val="000000"/>
                </a:solidFill>
                <a:effectLst/>
                <a:ea typeface="Calibri" panose="020F0502020204030204" pitchFamily="34" charset="0"/>
              </a:rPr>
              <a:t>Identification of the safety threat </a:t>
            </a:r>
          </a:p>
          <a:p>
            <a:pPr marL="228600" marR="0" lvl="0" indent="-228600">
              <a:spcBef>
                <a:spcPts val="0"/>
              </a:spcBef>
              <a:spcAft>
                <a:spcPts val="400"/>
              </a:spcAft>
              <a:buFont typeface="Arial" panose="020B0604020202020204" pitchFamily="34" charset="0"/>
              <a:buChar char="•"/>
            </a:pPr>
            <a:r>
              <a:rPr lang="en-US" dirty="0">
                <a:solidFill>
                  <a:srgbClr val="000000"/>
                </a:solidFill>
                <a:effectLst/>
                <a:ea typeface="Calibri" panose="020F0502020204030204" pitchFamily="34" charset="0"/>
              </a:rPr>
              <a:t>Clear and specific worry statement</a:t>
            </a:r>
          </a:p>
          <a:p>
            <a:pPr marL="228600" marR="0" lvl="0" indent="-228600">
              <a:spcBef>
                <a:spcPts val="0"/>
              </a:spcBef>
              <a:spcAft>
                <a:spcPts val="400"/>
              </a:spcAft>
              <a:buFont typeface="Arial" panose="020B0604020202020204" pitchFamily="34" charset="0"/>
              <a:buChar char="•"/>
            </a:pPr>
            <a:r>
              <a:rPr lang="en-US" dirty="0">
                <a:solidFill>
                  <a:srgbClr val="000000"/>
                </a:solidFill>
                <a:effectLst/>
                <a:ea typeface="Calibri" panose="020F0502020204030204" pitchFamily="34" charset="0"/>
              </a:rPr>
              <a:t>Immediate action steps (not services)</a:t>
            </a:r>
          </a:p>
          <a:p>
            <a:pPr marL="228600" marR="0" lvl="0" indent="-228600">
              <a:spcBef>
                <a:spcPts val="0"/>
              </a:spcBef>
              <a:spcAft>
                <a:spcPts val="400"/>
              </a:spcAft>
              <a:buFont typeface="Arial" panose="020B0604020202020204" pitchFamily="34" charset="0"/>
              <a:buChar char="•"/>
            </a:pPr>
            <a:r>
              <a:rPr lang="en-US" dirty="0">
                <a:solidFill>
                  <a:srgbClr val="000000"/>
                </a:solidFill>
                <a:effectLst/>
                <a:ea typeface="Calibri" panose="020F0502020204030204" pitchFamily="34" charset="0"/>
              </a:rPr>
              <a:t>Involvement of safety and support network beyond the legal caregivers</a:t>
            </a:r>
          </a:p>
          <a:p>
            <a:pPr marL="228600" marR="0" lvl="0" indent="-228600">
              <a:spcBef>
                <a:spcPts val="0"/>
              </a:spcBef>
              <a:spcAft>
                <a:spcPts val="400"/>
              </a:spcAft>
              <a:buFont typeface="Arial" panose="020B0604020202020204" pitchFamily="34" charset="0"/>
              <a:buChar char="•"/>
            </a:pPr>
            <a:r>
              <a:rPr lang="en-US" dirty="0">
                <a:solidFill>
                  <a:srgbClr val="000000"/>
                </a:solidFill>
                <a:effectLst/>
                <a:ea typeface="Calibri" panose="020F0502020204030204" pitchFamily="34" charset="0"/>
              </a:rPr>
              <a:t>Plan for monitoring and backup action</a:t>
            </a:r>
          </a:p>
          <a:p>
            <a:pPr marL="228600" marR="0" lvl="0" indent="-228600">
              <a:spcBef>
                <a:spcPts val="0"/>
              </a:spcBef>
              <a:spcAft>
                <a:spcPts val="400"/>
              </a:spcAft>
              <a:buFont typeface="Arial" panose="020B0604020202020204" pitchFamily="34" charset="0"/>
              <a:buChar char="•"/>
            </a:pPr>
            <a:r>
              <a:rPr lang="en-US" dirty="0">
                <a:solidFill>
                  <a:srgbClr val="000000"/>
                </a:solidFill>
                <a:effectLst/>
                <a:ea typeface="Calibri" panose="020F0502020204030204" pitchFamily="34" charset="0"/>
              </a:rPr>
              <a:t>Specific time limit (no more than 30 days) </a:t>
            </a:r>
          </a:p>
          <a:p>
            <a:pPr marL="228600" marR="0" lvl="0" indent="-228600">
              <a:spcBef>
                <a:spcPts val="0"/>
              </a:spcBef>
              <a:spcAft>
                <a:spcPts val="400"/>
              </a:spcAft>
              <a:buFont typeface="Arial" panose="020B0604020202020204" pitchFamily="34" charset="0"/>
              <a:buChar char="•"/>
            </a:pPr>
            <a:r>
              <a:rPr lang="en-US" b="0" dirty="0">
                <a:solidFill>
                  <a:srgbClr val="000000"/>
                </a:solidFill>
                <a:effectLst/>
                <a:ea typeface="Calibri" panose="020F0502020204030204" pitchFamily="34" charset="0"/>
              </a:rPr>
              <a:t>Signatures that indicate agreement.</a:t>
            </a:r>
            <a:endParaRPr lang="en-US" b="0" dirty="0"/>
          </a:p>
          <a:p>
            <a:endParaRPr lang="en-US" b="1" dirty="0"/>
          </a:p>
          <a:p>
            <a:r>
              <a:rPr lang="en-US" dirty="0">
                <a:solidFill>
                  <a:srgbClr val="000000"/>
                </a:solidFill>
                <a:ea typeface="Calibri" panose="020F0502020204030204" pitchFamily="34" charset="0"/>
              </a:rPr>
              <a:t>Discussion may bring up areas of county policies and/or practices that may be unique and may raise questions about some of the concepts taught in this module. Trainers are encouraged to track themes from the discussion in a training “parking lot” to support local management with identification of areas that need follow-up. </a:t>
            </a:r>
          </a:p>
          <a:p>
            <a:endParaRPr lang="en-US" dirty="0">
              <a:solidFill>
                <a:srgbClr val="000000"/>
              </a:solidFill>
              <a:ea typeface="Calibri" panose="020F0502020204030204" pitchFamily="34" charset="0"/>
            </a:endParaRPr>
          </a:p>
          <a:p>
            <a:endParaRPr lang="en-US" dirty="0"/>
          </a:p>
        </p:txBody>
      </p:sp>
    </p:spTree>
    <p:extLst>
      <p:ext uri="{BB962C8B-B14F-4D97-AF65-F5344CB8AC3E}">
        <p14:creationId xmlns:p14="http://schemas.microsoft.com/office/powerpoint/2010/main" val="3809559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a:t>
            </a:r>
            <a:br>
              <a:rPr lang="en-US" dirty="0"/>
            </a:br>
            <a:r>
              <a:rPr lang="en-US" dirty="0"/>
              <a:t>Have participants take a 15-minute break.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there was one area that was specifically raised during the skills lab as most challenging for participants, ensure there is time to focus on related content during second half of training.</a:t>
            </a:r>
            <a:endParaRPr lang="en-CA" dirty="0"/>
          </a:p>
          <a:p>
            <a:endParaRPr lang="en-US" dirty="0"/>
          </a:p>
        </p:txBody>
      </p:sp>
    </p:spTree>
    <p:extLst>
      <p:ext uri="{BB962C8B-B14F-4D97-AF65-F5344CB8AC3E}">
        <p14:creationId xmlns:p14="http://schemas.microsoft.com/office/powerpoint/2010/main" val="128755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Segoe UI" panose="020B0502040204020203" pitchFamily="34" charset="0"/>
                <a:ea typeface="Calibri" panose="020F0502020204030204" pitchFamily="34" charset="0"/>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rgbClr val="000000"/>
                </a:solidFill>
                <a:effectLst/>
                <a:latin typeface="Segoe UI" panose="020B0502040204020203" pitchFamily="34" charset="0"/>
                <a:ea typeface="Calibri" panose="020F0502020204030204" pitchFamily="34" charset="0"/>
              </a:rPr>
              <a:t>Deepening Practice Integration: Steps for Developing a Safety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Share with participants that we will be using the second half of the training to dive deeper into some of the areas we discussed before lunch to reinforce learning. </a:t>
            </a:r>
          </a:p>
          <a:p>
            <a:endParaRPr lang="en-US" dirty="0"/>
          </a:p>
        </p:txBody>
      </p:sp>
    </p:spTree>
    <p:extLst>
      <p:ext uri="{BB962C8B-B14F-4D97-AF65-F5344CB8AC3E}">
        <p14:creationId xmlns:p14="http://schemas.microsoft.com/office/powerpoint/2010/main" val="3066796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b="0" u="none" baseline="0" dirty="0"/>
              <a:t>To emphasize that the </a:t>
            </a:r>
            <a:r>
              <a:rPr lang="en-US" b="0" i="1" u="none" baseline="0" dirty="0"/>
              <a:t>process</a:t>
            </a:r>
            <a:r>
              <a:rPr lang="en-US" b="0" u="none" baseline="0" dirty="0"/>
              <a:t> of creating a safety plan is more important than the actual </a:t>
            </a:r>
            <a:r>
              <a:rPr lang="en-US" b="0" i="1" u="none" baseline="0" dirty="0"/>
              <a:t>content</a:t>
            </a:r>
            <a:r>
              <a:rPr lang="en-US" b="0" u="none" baseline="0" dirty="0"/>
              <a:t> of the plan, every time.</a:t>
            </a:r>
          </a:p>
          <a:p>
            <a:endParaRPr lang="en-US" b="1" u="none" baseline="0" dirty="0"/>
          </a:p>
          <a:p>
            <a:r>
              <a:rPr lang="en-US" b="1" u="none" baseline="0" dirty="0"/>
              <a:t>Example</a:t>
            </a:r>
            <a:endParaRPr lang="en-US" b="1" dirty="0"/>
          </a:p>
          <a:p>
            <a:r>
              <a:rPr lang="en-US" b="0" u="none" baseline="0" dirty="0"/>
              <a:t>When it comes to creating a safety plan, process will be more important than content every time. The process of engaging the family and developing the safety plan </a:t>
            </a:r>
            <a:r>
              <a:rPr lang="en-US" b="0" i="1" u="none" baseline="0" dirty="0"/>
              <a:t>with them</a:t>
            </a:r>
            <a:r>
              <a:rPr lang="en-US" b="0" u="none" baseline="0" dirty="0"/>
              <a:t> will help make the plan more than a piece of paper. </a:t>
            </a:r>
          </a:p>
          <a:p>
            <a:endParaRPr lang="en-US" b="0" u="none" baseline="0" dirty="0"/>
          </a:p>
          <a:p>
            <a:pPr defTabSz="956462">
              <a:defRPr/>
            </a:pPr>
            <a:r>
              <a:rPr lang="en-US" dirty="0"/>
              <a:t>Most counties have a safety plan document that requires parent signatures. This class will go beyond the notion that getting a signature at the end is engagement. Instead, we will work with the family every step of the way, to the extent they will let us. We cannot </a:t>
            </a:r>
            <a:r>
              <a:rPr lang="en-US" i="1" dirty="0"/>
              <a:t>wait</a:t>
            </a:r>
            <a:r>
              <a:rPr lang="en-US" dirty="0"/>
              <a:t> for the family to engage; we have to </a:t>
            </a:r>
            <a:r>
              <a:rPr lang="en-US" i="1" dirty="0"/>
              <a:t>lead them</a:t>
            </a:r>
            <a:r>
              <a:rPr lang="en-US" dirty="0"/>
              <a:t> into engagement. Their prior experiences may have taught them that we will do </a:t>
            </a:r>
            <a:r>
              <a:rPr lang="en-US" i="1" dirty="0"/>
              <a:t>to them</a:t>
            </a:r>
            <a:r>
              <a:rPr lang="en-US" dirty="0"/>
              <a:t>. We have to extend ourselves to convince them that we want to work </a:t>
            </a:r>
            <a:r>
              <a:rPr lang="en-US" i="1" dirty="0"/>
              <a:t>with them</a:t>
            </a:r>
            <a:r>
              <a:rPr lang="en-US" dirty="0"/>
              <a:t>. As we do this, we can’t lose sight of child safety.</a:t>
            </a:r>
            <a:endParaRPr lang="en-US" b="1" dirty="0"/>
          </a:p>
        </p:txBody>
      </p:sp>
    </p:spTree>
    <p:extLst>
      <p:ext uri="{BB962C8B-B14F-4D97-AF65-F5344CB8AC3E}">
        <p14:creationId xmlns:p14="http://schemas.microsoft.com/office/powerpoint/2010/main" val="2735239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62">
              <a:defRPr/>
            </a:pPr>
            <a:r>
              <a:rPr lang="en-CA" b="1" dirty="0"/>
              <a:t>Purpose</a:t>
            </a:r>
          </a:p>
          <a:p>
            <a:pPr defTabSz="956462">
              <a:defRPr/>
            </a:pPr>
            <a:r>
              <a:rPr lang="en-CA" b="0" dirty="0"/>
              <a:t>To walk through the steps to form a safety plan.</a:t>
            </a:r>
          </a:p>
          <a:p>
            <a:pPr defTabSz="956462">
              <a:defRPr/>
            </a:pPr>
            <a:endParaRPr lang="en-CA" b="1" dirty="0"/>
          </a:p>
          <a:p>
            <a:pPr defTabSz="956462">
              <a:defRPr/>
            </a:pPr>
            <a:r>
              <a:rPr lang="en-CA" b="1" dirty="0"/>
              <a:t>Example</a:t>
            </a:r>
          </a:p>
          <a:p>
            <a:pPr defTabSz="956462">
              <a:defRPr/>
            </a:pPr>
            <a:r>
              <a:rPr lang="en-CA" dirty="0"/>
              <a:t>Here is a set of practice steps for developing a safety plan; they are outlined in the participant</a:t>
            </a:r>
            <a:r>
              <a:rPr lang="en-CA" baseline="0" dirty="0"/>
              <a:t> guide</a:t>
            </a:r>
            <a:r>
              <a:rPr lang="en-CA" dirty="0"/>
              <a:t>.</a:t>
            </a:r>
            <a:r>
              <a:rPr lang="en-CA" baseline="0" dirty="0"/>
              <a:t> We are going to take you through these steps and then focus on how to recognize and write a strong safety plan.</a:t>
            </a:r>
          </a:p>
          <a:p>
            <a:endParaRPr lang="en-US" dirty="0"/>
          </a:p>
          <a:p>
            <a:r>
              <a:rPr lang="en-US" dirty="0"/>
              <a:t>One of the most challenging and important decisions a child welfare practitioner is asked to make is to determine whether it is necessary to remove a child from their home. If a household is assessed to have a safety threat and a child is determined to be in imminent danger of serious harm, it is imperative to take action with the family and the family’s safety and support network to create safety for the child and mitigate the dangers. </a:t>
            </a:r>
          </a:p>
          <a:p>
            <a:r>
              <a:rPr lang="en-US" dirty="0"/>
              <a:t> </a:t>
            </a:r>
          </a:p>
          <a:p>
            <a:r>
              <a:rPr lang="en-US" dirty="0"/>
              <a:t>A safety plan is a tool based on a set of rigorous agreements that create immediate safety for the child. It allows children to remain in their homes even when their parents or caregivers have done something to put them in danger. Safety plans answer the questions “How can we ensure the child is safe for the immediate future?” and “How can we keep the child safe until we can have a family/network meeting”? Safety plans </a:t>
            </a:r>
            <a:r>
              <a:rPr lang="en-US" i="1" dirty="0"/>
              <a:t>always </a:t>
            </a:r>
            <a:r>
              <a:rPr lang="en-US" dirty="0"/>
              <a:t>involve some significant changes to family life, and they require leadership, facilitation, patience, and a caring but firm attitude from the child welfare practitioner.</a:t>
            </a:r>
          </a:p>
          <a:p>
            <a:r>
              <a:rPr lang="en-US" dirty="0"/>
              <a:t> </a:t>
            </a:r>
          </a:p>
          <a:p>
            <a:r>
              <a:rPr lang="en-US" dirty="0"/>
              <a:t>Plans start with the child welfare practitioner, family, network, and child (when appropriate) thinking through the critical question </a:t>
            </a:r>
            <a:r>
              <a:rPr lang="en-US" i="0" dirty="0"/>
              <a:t>“What needs to change in the care of these children so we all will know they will be safe?”</a:t>
            </a:r>
            <a:endParaRPr lang="en-US" dirty="0"/>
          </a:p>
        </p:txBody>
      </p:sp>
    </p:spTree>
    <p:extLst>
      <p:ext uri="{BB962C8B-B14F-4D97-AF65-F5344CB8AC3E}">
        <p14:creationId xmlns:p14="http://schemas.microsoft.com/office/powerpoint/2010/main" val="82803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b="0" dirty="0"/>
              <a:t>To give tips on getting started with safety planning with a family.</a:t>
            </a:r>
          </a:p>
          <a:p>
            <a:endParaRPr lang="en-US" b="1" dirty="0"/>
          </a:p>
          <a:p>
            <a:r>
              <a:rPr lang="en-US" b="1" dirty="0"/>
              <a:t>Example</a:t>
            </a:r>
          </a:p>
          <a:p>
            <a:r>
              <a:rPr lang="en-US" dirty="0"/>
              <a:t>When you</a:t>
            </a:r>
            <a:r>
              <a:rPr lang="en-US" baseline="0" dirty="0"/>
              <a:t> are working with a family on safety planning, they are likely in a crisis. This means that activity in their brain has shifted to areas focused on surviving a threat — the “fight or flight” part of the brain. Safety planning requires critical thinking, good communication skills, and the ability to plan for the future — tasks that are normally processed in the prefrontal cortex of the brain.</a:t>
            </a:r>
          </a:p>
          <a:p>
            <a:endParaRPr lang="en-US" baseline="0" dirty="0"/>
          </a:p>
          <a:p>
            <a:r>
              <a:rPr lang="en-US" baseline="0" dirty="0"/>
              <a:t>Here are some things to remember when getting started with caregivers and children during this crisis.</a:t>
            </a:r>
          </a:p>
          <a:p>
            <a:endParaRPr lang="en-US" dirty="0"/>
          </a:p>
          <a:p>
            <a:pPr marL="228600" lvl="1" indent="-228600" defTabSz="956462">
              <a:buFont typeface="Arial" panose="020B0604020202020204" pitchFamily="34" charset="0"/>
              <a:buChar char="•"/>
              <a:defRPr/>
            </a:pPr>
            <a:r>
              <a:rPr lang="en-US" dirty="0"/>
              <a:t>Acknowledge the impact of the crisis, especially if you are triggering it.</a:t>
            </a:r>
          </a:p>
          <a:p>
            <a:pPr marL="228600" indent="-228600">
              <a:buFont typeface="Arial" panose="020B0604020202020204" pitchFamily="34" charset="0"/>
              <a:buChar char="•"/>
            </a:pPr>
            <a:r>
              <a:rPr lang="en-US" dirty="0"/>
              <a:t>Come with an attitude of “not knowing”—in other words, an objective curiosity.</a:t>
            </a:r>
          </a:p>
          <a:p>
            <a:pPr marL="228600" indent="-228600">
              <a:buFont typeface="Arial" panose="020B0604020202020204" pitchFamily="34" charset="0"/>
              <a:buChar char="•"/>
            </a:pPr>
            <a:r>
              <a:rPr lang="en-US" dirty="0"/>
              <a:t>Notice what’s working (i.e., strengths</a:t>
            </a:r>
            <a:r>
              <a:rPr lang="en-US" baseline="0" dirty="0"/>
              <a:t> and acts of protection).</a:t>
            </a:r>
            <a:endParaRPr lang="en-US" dirty="0"/>
          </a:p>
          <a:p>
            <a:pPr marL="228600" indent="-228600">
              <a:buFont typeface="Arial" panose="020B0604020202020204" pitchFamily="34" charset="0"/>
              <a:buChar char="•"/>
            </a:pPr>
            <a:r>
              <a:rPr lang="en-US" dirty="0"/>
              <a:t>Slow down your communication and check for understanding.</a:t>
            </a:r>
          </a:p>
          <a:p>
            <a:pPr marL="228600" indent="-228600">
              <a:buFont typeface="Arial" panose="020B0604020202020204" pitchFamily="34" charset="0"/>
              <a:buChar char="•"/>
            </a:pPr>
            <a:r>
              <a:rPr lang="en-US" dirty="0"/>
              <a:t>Simplify your</a:t>
            </a:r>
            <a:r>
              <a:rPr lang="en-US" baseline="0" dirty="0"/>
              <a:t> words and be concrete.</a:t>
            </a:r>
            <a:endParaRPr lang="en-US" dirty="0"/>
          </a:p>
          <a:p>
            <a:pPr marL="228600" indent="-228600">
              <a:buFont typeface="Arial" panose="020B0604020202020204" pitchFamily="34" charset="0"/>
              <a:buChar char="•"/>
            </a:pPr>
            <a:r>
              <a:rPr lang="en-US" dirty="0"/>
              <a:t>Give examples.</a:t>
            </a:r>
          </a:p>
          <a:p>
            <a:pPr marL="228600" indent="-228600">
              <a:buFont typeface="Arial" panose="020B0604020202020204" pitchFamily="34" charset="0"/>
              <a:buChar char="•"/>
            </a:pPr>
            <a:r>
              <a:rPr lang="en-US" dirty="0"/>
              <a:t>Use solution-focused questions that focus on finding a solution.</a:t>
            </a:r>
          </a:p>
        </p:txBody>
      </p:sp>
    </p:spTree>
    <p:extLst>
      <p:ext uri="{BB962C8B-B14F-4D97-AF65-F5344CB8AC3E}">
        <p14:creationId xmlns:p14="http://schemas.microsoft.com/office/powerpoint/2010/main" val="1737644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3100" cy="3235325"/>
          </a:xfrm>
        </p:spPr>
      </p:sp>
      <p:sp>
        <p:nvSpPr>
          <p:cNvPr id="3" name="Notes Placeholder 2"/>
          <p:cNvSpPr>
            <a:spLocks noGrp="1"/>
          </p:cNvSpPr>
          <p:nvPr>
            <p:ph type="body" idx="1"/>
          </p:nvPr>
        </p:nvSpPr>
        <p:spPr/>
        <p:txBody>
          <a:bodyPr/>
          <a:lstStyle/>
          <a:p>
            <a:pPr defTabSz="956462">
              <a:defRPr/>
            </a:pPr>
            <a:r>
              <a:rPr lang="en-US" altLang="en-US" b="1" dirty="0">
                <a:latin typeface="Segoe UI"/>
                <a:ea typeface="Verdana"/>
                <a:cs typeface="Segoe UI"/>
              </a:rPr>
              <a:t>Purpose</a:t>
            </a:r>
            <a:br>
              <a:rPr lang="en-US" altLang="en-US" b="1" dirty="0">
                <a:latin typeface="Segoe UI"/>
                <a:ea typeface="Verdana"/>
                <a:cs typeface="Segoe UI"/>
              </a:rPr>
            </a:br>
            <a:r>
              <a:rPr lang="en-US" altLang="en-US" b="0" dirty="0">
                <a:latin typeface="Segoe UI"/>
                <a:ea typeface="Verdana"/>
                <a:cs typeface="Segoe UI"/>
              </a:rPr>
              <a:t>To highlight examples of how to explain a safety plan to families.</a:t>
            </a:r>
            <a:br>
              <a:rPr lang="en-US" altLang="en-US" b="1" dirty="0">
                <a:latin typeface="Segoe UI"/>
                <a:ea typeface="Verdana"/>
                <a:cs typeface="Segoe UI"/>
              </a:rPr>
            </a:br>
            <a:br>
              <a:rPr lang="en-US" altLang="en-US" b="1" dirty="0">
                <a:latin typeface="Segoe UI"/>
                <a:ea typeface="Verdana"/>
                <a:cs typeface="Segoe UI"/>
              </a:rPr>
            </a:br>
            <a:r>
              <a:rPr lang="en-US" altLang="en-US" b="1" dirty="0">
                <a:latin typeface="Segoe UI"/>
                <a:ea typeface="Verdana"/>
                <a:cs typeface="Segoe UI"/>
              </a:rPr>
              <a:t>Example</a:t>
            </a:r>
            <a:endParaRPr lang="en-US" dirty="0"/>
          </a:p>
          <a:p>
            <a:pPr defTabSz="956462">
              <a:defRPr/>
            </a:pPr>
            <a:r>
              <a:rPr lang="en-US" dirty="0"/>
              <a:t>If you begin by telling the family you are now going to work together on a safety plan, chances are the family will not know what you mean. In our business, we use the term “safety plan” routinely, and it means something to us. The words alone are not technical, so we may think it’s obvious. The family might think it’s obvious, but there may be large or small misperceptions about what safety planning is about that could lead to problems down the road. So let’s take a moment to explain what a safety plan is, what it is designed to do, what it is </a:t>
            </a:r>
            <a:r>
              <a:rPr lang="en-US" i="1" dirty="0"/>
              <a:t>not</a:t>
            </a:r>
            <a:r>
              <a:rPr lang="en-US" dirty="0"/>
              <a:t> designed to do, how long it will last, and what will happen if it doesn’t work. </a:t>
            </a:r>
          </a:p>
          <a:p>
            <a:endParaRPr lang="en-CA" b="1" dirty="0"/>
          </a:p>
          <a:p>
            <a:r>
              <a:rPr lang="en-CA" dirty="0"/>
              <a:t>Safety planning is</a:t>
            </a:r>
            <a:r>
              <a:rPr lang="en-CA" baseline="0" dirty="0"/>
              <a:t> an intervention, not just a document. Part of safety planning is getting clear with parents/caregivers and their safety and support network about the specific safety threats or dangers that are the focus of our intervention. </a:t>
            </a:r>
          </a:p>
          <a:p>
            <a:endParaRPr lang="en-CA" baseline="0" dirty="0"/>
          </a:p>
          <a:p>
            <a:r>
              <a:rPr lang="en-US" dirty="0"/>
              <a:t>The following is an example of what workers can say to help families understand the safety planning process.</a:t>
            </a:r>
          </a:p>
          <a:p>
            <a:endParaRPr lang="en-US" dirty="0"/>
          </a:p>
          <a:p>
            <a:pPr marL="228600" indent="-228600">
              <a:buFont typeface="Arial" panose="020B0604020202020204" pitchFamily="34" charset="0"/>
              <a:buChar char="•"/>
            </a:pPr>
            <a:r>
              <a:rPr lang="en-US" dirty="0"/>
              <a:t>We want to make sure you have a clear understanding of the specific danger that needs to be controlled.</a:t>
            </a:r>
            <a:endParaRPr lang="en-US" dirty="0">
              <a:effectLst/>
            </a:endParaRP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We will try to come up with ideas together for actions that can be taken right now to stop the danger for the moment. </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You have the right to inform those who are necessary to the plan about exactly what will happen. We will get agreement and commitment from everyone.</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We will decide how everyone will know whether the plan is working or not.</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We will write it all down, including concrete next steps and a timeline for reviewing the agreements we make.</a:t>
            </a:r>
            <a:endParaRPr lang="en-US" dirty="0">
              <a:effectLst/>
            </a:endParaRPr>
          </a:p>
          <a:p>
            <a:pPr defTabSz="956321">
              <a:defRPr/>
            </a:pPr>
            <a:endParaRPr lang="en-US" dirty="0">
              <a:latin typeface="Segoe UI"/>
              <a:ea typeface="Verdana"/>
              <a:cs typeface="Segoe UI"/>
            </a:endParaRPr>
          </a:p>
        </p:txBody>
      </p:sp>
    </p:spTree>
    <p:extLst>
      <p:ext uri="{BB962C8B-B14F-4D97-AF65-F5344CB8AC3E}">
        <p14:creationId xmlns:p14="http://schemas.microsoft.com/office/powerpoint/2010/main" val="3278340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To introduce harm and worry statements.</a:t>
            </a:r>
          </a:p>
          <a:p>
            <a:endParaRPr lang="en-US" dirty="0"/>
          </a:p>
          <a:p>
            <a:r>
              <a:rPr lang="en-US" b="1" dirty="0"/>
              <a:t>Example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In addition to offering a clear explanation about the purpose, process, and structure of a safety plan, we have to be sure to get agreement with everyone about what specific danger the safety plan is focused on controlling.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By this point, we should already be clear on the specific safety threat that we are working to mitigate, and harm and worry statements can help </a:t>
            </a:r>
            <a:r>
              <a:rPr lang="en-US" dirty="0">
                <a:solidFill>
                  <a:srgbClr val="000000"/>
                </a:solidFill>
                <a:effectLst/>
                <a:latin typeface="Segoe UI" panose="020B0502040204020203" pitchFamily="34" charset="0"/>
                <a:ea typeface="Calibri" panose="020F0502020204030204" pitchFamily="34" charset="0"/>
              </a:rPr>
              <a:t>family members, collaterals, and departmental staff get clear about what happened in the past, why the agency is involved with a particular family, and what the concerns for the future are. </a:t>
            </a:r>
            <a:endParaRPr lang="en-CA" baseline="0" dirty="0"/>
          </a:p>
          <a:p>
            <a:endParaRPr lang="en-US" dirty="0"/>
          </a:p>
          <a:p>
            <a:pPr marL="0" marR="0">
              <a:spcBef>
                <a:spcPts val="0"/>
              </a:spcBef>
              <a:spcAft>
                <a:spcPts val="1500"/>
              </a:spcAft>
            </a:pPr>
            <a:r>
              <a:rPr lang="en-US" dirty="0">
                <a:solidFill>
                  <a:srgbClr val="000000"/>
                </a:solidFill>
                <a:effectLst/>
                <a:latin typeface="Segoe UI" panose="020B0502040204020203" pitchFamily="34" charset="0"/>
                <a:ea typeface="Calibri" panose="020F0502020204030204" pitchFamily="34" charset="0"/>
              </a:rPr>
              <a:t>Harm statements and worry statements are short, simple behavior-based statements that allow important and difficult conversations to occur, and they help ensure that staff talk with families about the most critical items to address. </a:t>
            </a:r>
          </a:p>
        </p:txBody>
      </p:sp>
    </p:spTree>
    <p:extLst>
      <p:ext uri="{BB962C8B-B14F-4D97-AF65-F5344CB8AC3E}">
        <p14:creationId xmlns:p14="http://schemas.microsoft.com/office/powerpoint/2010/main" val="2491113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56462">
              <a:defRPr/>
            </a:pPr>
            <a:r>
              <a:rPr lang="en-US" altLang="en-US" b="1" dirty="0">
                <a:ea typeface="Verdana" panose="020B0604030504040204" pitchFamily="34" charset="0"/>
              </a:rPr>
              <a:t>Purpose</a:t>
            </a:r>
          </a:p>
          <a:p>
            <a:pPr defTabSz="956462">
              <a:defRPr/>
            </a:pPr>
            <a:r>
              <a:rPr lang="en-US" altLang="en-US" b="0" dirty="0">
                <a:ea typeface="Verdana" panose="020B0604030504040204" pitchFamily="34" charset="0"/>
              </a:rPr>
              <a:t>To show an example of a worry statement.</a:t>
            </a:r>
          </a:p>
          <a:p>
            <a:pPr defTabSz="956462">
              <a:defRPr/>
            </a:pPr>
            <a:endParaRPr lang="en-US" altLang="en-US" b="1" dirty="0">
              <a:ea typeface="Verdana" panose="020B0604030504040204" pitchFamily="34" charset="0"/>
            </a:endParaRPr>
          </a:p>
          <a:p>
            <a:pPr defTabSz="956462">
              <a:defRPr/>
            </a:pPr>
            <a:r>
              <a:rPr lang="en-US" altLang="en-US" b="1" dirty="0">
                <a:ea typeface="Verdana" panose="020B0604030504040204" pitchFamily="34" charset="0"/>
              </a:rPr>
              <a:t>Example</a:t>
            </a:r>
          </a:p>
          <a:p>
            <a:pPr defTabSz="956462">
              <a:defRPr/>
            </a:pPr>
            <a:r>
              <a:rPr lang="en-US" altLang="en-US" dirty="0">
                <a:ea typeface="Verdana" panose="020B0604030504040204" pitchFamily="34" charset="0"/>
              </a:rPr>
              <a:t>Here is a sample worry statement that might be used in an investigation narrative or safety plan. </a:t>
            </a:r>
          </a:p>
          <a:p>
            <a:pPr defTabSz="956462">
              <a:defRPr/>
            </a:pPr>
            <a:endParaRPr lang="en-US" altLang="en-US" b="1" dirty="0">
              <a:ea typeface="Verdana" panose="020B0604030504040204" pitchFamily="34" charset="0"/>
            </a:endParaRPr>
          </a:p>
          <a:p>
            <a:pPr marL="0" marR="0"/>
            <a:r>
              <a:rPr lang="en-US" sz="1100" dirty="0">
                <a:solidFill>
                  <a:srgbClr val="000000"/>
                </a:solidFill>
                <a:effectLst/>
                <a:latin typeface="Segoe UI" panose="020B0502040204020203" pitchFamily="34" charset="0"/>
                <a:ea typeface="Calibri" panose="020F0502020204030204" pitchFamily="34" charset="0"/>
              </a:rPr>
              <a:t>During safety planning, worry statements can be used to clearly identify what the worker is worried might happen if the family and safety and support network do not take enhanced actions of protection. Sharing these worry statements with the family allows us to sharpen our focus on key elements that need to change for the case to move forward. It also helps to avoid becoming focused on other needs or complicating factors that affect a family.</a:t>
            </a:r>
          </a:p>
          <a:p>
            <a:pPr marL="0" marR="0"/>
            <a:endParaRPr lang="en-US" sz="1100" dirty="0">
              <a:solidFill>
                <a:srgbClr val="000000"/>
              </a:solidFill>
              <a:effectLst/>
              <a:latin typeface="Segoe UI" panose="020B0502040204020203" pitchFamily="34" charset="0"/>
              <a:ea typeface="Calibri" panose="020F0502020204030204" pitchFamily="34" charset="0"/>
            </a:endParaRPr>
          </a:p>
          <a:p>
            <a:pPr marL="0" marR="0"/>
            <a:r>
              <a:rPr lang="en-US" sz="1100" dirty="0">
                <a:solidFill>
                  <a:srgbClr val="000000"/>
                </a:solidFill>
                <a:effectLst/>
                <a:latin typeface="Segoe UI" panose="020B0502040204020203" pitchFamily="34" charset="0"/>
                <a:ea typeface="Calibri" panose="020F0502020204030204" pitchFamily="34" charset="0"/>
              </a:rPr>
              <a:t>Worry statements answer two questions. </a:t>
            </a:r>
          </a:p>
          <a:p>
            <a:pPr marL="0" marR="0"/>
            <a:endParaRPr lang="en-US" sz="1100" dirty="0">
              <a:solidFill>
                <a:srgbClr val="000000"/>
              </a:solidFill>
              <a:effectLst/>
              <a:latin typeface="Segoe UI" panose="020B0502040204020203" pitchFamily="34" charset="0"/>
              <a:ea typeface="Calibri" panose="020F0502020204030204" pitchFamily="34" charset="0"/>
            </a:endParaRPr>
          </a:p>
          <a:p>
            <a:pPr marL="228600" marR="0" indent="-228600">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What are we worried will happen to the children if nothing else changes? </a:t>
            </a:r>
          </a:p>
          <a:p>
            <a:pPr marL="228600" marR="0" indent="-228600">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In what situations or context are we worried this could happen? </a:t>
            </a:r>
          </a:p>
          <a:p>
            <a:pPr defTabSz="956462">
              <a:defRPr/>
            </a:pPr>
            <a:endParaRPr lang="en-US" altLang="en-US" b="1" dirty="0">
              <a:ea typeface="Verdana" panose="020B0604030504040204" pitchFamily="34" charset="0"/>
            </a:endParaRPr>
          </a:p>
          <a:p>
            <a:endParaRPr lang="en-US" altLang="en-US" dirty="0"/>
          </a:p>
        </p:txBody>
      </p:sp>
    </p:spTree>
    <p:extLst>
      <p:ext uri="{BB962C8B-B14F-4D97-AF65-F5344CB8AC3E}">
        <p14:creationId xmlns:p14="http://schemas.microsoft.com/office/powerpoint/2010/main" val="1432349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altLang="en-US" b="1" dirty="0"/>
              <a:t>Purpose</a:t>
            </a:r>
          </a:p>
          <a:p>
            <a:pPr marL="0" marR="0" lvl="0" indent="0" algn="l" defTabSz="914400" rtl="0" eaLnBrk="1" fontAlgn="auto" latinLnBrk="0" hangingPunct="1">
              <a:buClrTx/>
              <a:buSzTx/>
              <a:buFontTx/>
              <a:buNone/>
              <a:tabLst/>
              <a:defRPr/>
            </a:pPr>
            <a:r>
              <a:rPr lang="en-US" altLang="en-US" b="0" dirty="0"/>
              <a:t>To offer helpful tips on creating worry statements.</a:t>
            </a:r>
          </a:p>
          <a:p>
            <a:pPr marL="0" marR="0" lvl="0" indent="0" algn="l" defTabSz="914400" rtl="0" eaLnBrk="1" fontAlgn="auto" latinLnBrk="0" hangingPunct="1">
              <a:buClrTx/>
              <a:buSzTx/>
              <a:buFontTx/>
              <a:buNone/>
              <a:tabLst/>
              <a:defRPr/>
            </a:pPr>
            <a:endParaRPr lang="en-US" altLang="en-US" b="1" dirty="0"/>
          </a:p>
          <a:p>
            <a:pPr marL="0" marR="0" lvl="0" indent="0" algn="l" defTabSz="914400" rtl="0" eaLnBrk="1" fontAlgn="auto" latinLnBrk="0" hangingPunct="1">
              <a:buClrTx/>
              <a:buSzTx/>
              <a:buFontTx/>
              <a:buNone/>
              <a:tabLst/>
              <a:defRPr/>
            </a:pPr>
            <a:r>
              <a:rPr lang="en-US" altLang="en-US" b="1" dirty="0"/>
              <a:t>Example</a:t>
            </a:r>
          </a:p>
          <a:p>
            <a:pPr marL="0" marR="0" lvl="0" indent="0" algn="l" defTabSz="914400" rtl="0" eaLnBrk="1" fontAlgn="auto" latinLnBrk="0" hangingPunct="1">
              <a:buClrTx/>
              <a:buSzTx/>
              <a:buFontTx/>
              <a:buNone/>
              <a:tabLst/>
              <a:defRPr/>
            </a:pPr>
            <a:r>
              <a:rPr lang="en-US" altLang="en-US" dirty="0"/>
              <a:t>While following the formula of harm and worry statements can seem easy, developing strong statements can take time and practice. Consider the tips on this slide.</a:t>
            </a:r>
          </a:p>
          <a:p>
            <a:pPr marL="0" indent="0">
              <a:buFont typeface="Arial" panose="020B0604020202020204" pitchFamily="34" charset="0"/>
              <a:buNone/>
            </a:pPr>
            <a:endParaRPr lang="en-US" altLang="en-US" sz="1100" b="0" dirty="0">
              <a:solidFill>
                <a:schemeClr val="tx1"/>
              </a:solidFill>
            </a:endParaRPr>
          </a:p>
          <a:p>
            <a:pPr marL="171450" indent="-171450">
              <a:buFont typeface="Arial" panose="020B0604020202020204" pitchFamily="34" charset="0"/>
              <a:buChar char="•"/>
            </a:pPr>
            <a:r>
              <a:rPr lang="en-US" altLang="en-US" sz="1100" b="0" u="sng" dirty="0">
                <a:solidFill>
                  <a:schemeClr val="tx1"/>
                </a:solidFill>
              </a:rPr>
              <a:t>Check for jargon!</a:t>
            </a:r>
            <a:r>
              <a:rPr lang="en-US" altLang="en-US" sz="1100" b="0" u="none" dirty="0">
                <a:solidFill>
                  <a:schemeClr val="tx1"/>
                </a:solidFill>
              </a:rPr>
              <a:t> </a:t>
            </a:r>
            <a:r>
              <a:rPr lang="en-US" altLang="en-US" sz="1100" dirty="0"/>
              <a:t>Review your statements to check for jargon or language that is used by professionals in the field but does not describe the specific behavior. Words like “inappropriate” discipline, “inadequate” supervision, or even “domestic violence” may mean something different to each person. Avoiding jargon can help make sure we don’t assume there is shared understanding of what we mean when we say “appropriate.” It also helps make sure the statements are written in a way the family will understand. </a:t>
            </a:r>
          </a:p>
          <a:p>
            <a:pPr marL="0" indent="0">
              <a:buFont typeface="Arial" panose="020B0604020202020204" pitchFamily="34" charset="0"/>
              <a:buNone/>
            </a:pPr>
            <a:endParaRPr lang="en-US" altLang="en-US" sz="1100" dirty="0"/>
          </a:p>
          <a:p>
            <a:pPr marL="171450" indent="-171450">
              <a:buFont typeface="Arial" panose="020B0604020202020204" pitchFamily="34" charset="0"/>
              <a:buChar char="•"/>
            </a:pPr>
            <a:r>
              <a:rPr lang="en-US" altLang="en-US" sz="1100" b="0" u="sng" dirty="0">
                <a:solidFill>
                  <a:schemeClr val="tx1"/>
                </a:solidFill>
              </a:rPr>
              <a:t>Behavior-specific.</a:t>
            </a:r>
            <a:r>
              <a:rPr lang="en-US" altLang="en-US" sz="1100" b="0" u="none" dirty="0">
                <a:solidFill>
                  <a:schemeClr val="tx1"/>
                </a:solidFill>
              </a:rPr>
              <a:t> </a:t>
            </a:r>
            <a:r>
              <a:rPr lang="en-US" altLang="en-US" sz="1100" dirty="0">
                <a:solidFill>
                  <a:schemeClr val="tx1"/>
                </a:solidFill>
              </a:rPr>
              <a:t>Strong worry statements specifically describe what the behaviors look like. What exactly are we worried will happen again? What does [inadequate supervision] specifically look like for this family?</a:t>
            </a:r>
          </a:p>
          <a:p>
            <a:pPr marL="0" indent="0">
              <a:buFont typeface="Arial" panose="020B0604020202020204" pitchFamily="34" charset="0"/>
              <a:buNone/>
            </a:pPr>
            <a:endParaRPr lang="en-US" altLang="en-US" sz="1100" dirty="0">
              <a:solidFill>
                <a:schemeClr val="tx1"/>
              </a:solidFill>
            </a:endParaRPr>
          </a:p>
          <a:p>
            <a:pPr marL="171450" indent="-171450">
              <a:buFont typeface="Arial" panose="020B0604020202020204" pitchFamily="34" charset="0"/>
              <a:buChar char="•"/>
            </a:pPr>
            <a:r>
              <a:rPr lang="en-US" altLang="en-US" sz="1100" b="0" i="0" u="sng" dirty="0"/>
              <a:t>Jointly developed</a:t>
            </a:r>
            <a:r>
              <a:rPr lang="en-US" altLang="en-US" sz="1100" b="0" dirty="0"/>
              <a:t>.</a:t>
            </a:r>
            <a:r>
              <a:rPr lang="en-US" altLang="en-US" sz="1100" b="1" dirty="0"/>
              <a:t> </a:t>
            </a:r>
            <a:r>
              <a:rPr lang="en-US" altLang="en-US" sz="1100" dirty="0"/>
              <a:t>Strong worry statements are developed in collaboration with families. If you develop a worry statement with your supervisor or peer, bring the statement to the family and ask what they would change.</a:t>
            </a:r>
          </a:p>
          <a:p>
            <a:pPr marL="0" marR="0" lvl="0" indent="0" algn="l" defTabSz="914400" rtl="0" eaLnBrk="1" fontAlgn="auto" latinLnBrk="0" hangingPunct="1">
              <a:buClrTx/>
              <a:buSzTx/>
              <a:buFont typeface="Arial" panose="020B0604020202020204" pitchFamily="34" charset="0"/>
              <a:buNone/>
              <a:tabLst/>
              <a:defRPr/>
            </a:pPr>
            <a:endParaRPr lang="en-US" altLang="en-US" b="0" u="sng" dirty="0"/>
          </a:p>
          <a:p>
            <a:pPr marL="171450" marR="0" lvl="0" indent="-171450" algn="l" defTabSz="914400" rtl="0" eaLnBrk="1" fontAlgn="auto" latinLnBrk="0" hangingPunct="1">
              <a:buClrTx/>
              <a:buSzTx/>
              <a:buFont typeface="Arial" panose="020B0604020202020204" pitchFamily="34" charset="0"/>
              <a:buChar char="•"/>
              <a:tabLst/>
              <a:defRPr/>
            </a:pPr>
            <a:r>
              <a:rPr lang="en-US" altLang="en-US" b="0" u="sng" dirty="0"/>
              <a:t>Add context.</a:t>
            </a:r>
            <a:r>
              <a:rPr lang="en-US" altLang="en-US" b="0" u="none" dirty="0"/>
              <a:t> </a:t>
            </a:r>
            <a:r>
              <a:rPr lang="en-US" altLang="en-US" dirty="0"/>
              <a:t>You can also bring into the worry statement the specific context in which</a:t>
            </a:r>
            <a:r>
              <a:rPr lang="en-US" altLang="en-US" baseline="0" dirty="0"/>
              <a:t> the danger and caregiver action/inaction occurs, such as describing the caregiver action in the context of a potential complicating behavior or conditions (e.g., child may be impacted if/when the father physically disciplines his children when he loses his temper when he is drinking). This can support the caregiver by acknowledging that concerning behaviors often occur in specific contexts. This can help reduce feelings of blame or shame by highlighting the concern as a specific behavior versus the caregiver’s essence. </a:t>
            </a:r>
            <a:endParaRPr lang="en-US" altLang="en-US" dirty="0"/>
          </a:p>
          <a:p>
            <a:pPr marL="0" marR="0" lvl="0" indent="0" algn="l" defTabSz="914400" rtl="0" eaLnBrk="1" fontAlgn="auto" latinLnBrk="0" hangingPunct="1">
              <a:buClrTx/>
              <a:buSzTx/>
              <a:buFont typeface="Arial" panose="020B0604020202020204" pitchFamily="34" charset="0"/>
              <a:buNone/>
              <a:tabLst/>
              <a:defRPr/>
            </a:pPr>
            <a:endParaRPr lang="en-US" altLang="en-US" baseline="0" dirty="0"/>
          </a:p>
          <a:p>
            <a:pPr marL="171450" marR="0" lvl="0" indent="-171450" algn="l" defTabSz="914400" rtl="0" eaLnBrk="1" fontAlgn="auto" latinLnBrk="0" hangingPunct="1">
              <a:buClrTx/>
              <a:buSzTx/>
              <a:buFont typeface="Arial" panose="020B0604020202020204" pitchFamily="34" charset="0"/>
              <a:buChar char="•"/>
              <a:tabLst/>
              <a:defRPr/>
            </a:pPr>
            <a:r>
              <a:rPr lang="en-US" altLang="en-US" u="sng" baseline="0" dirty="0"/>
              <a:t>Honor good intentions.</a:t>
            </a:r>
            <a:r>
              <a:rPr lang="en-US" altLang="en-US" i="1" u="none" baseline="0" dirty="0"/>
              <a:t> </a:t>
            </a:r>
            <a:r>
              <a:rPr lang="en-US" altLang="en-US" baseline="0" dirty="0"/>
              <a:t>It can be powerful to consider naming and including parents’ care and good intentions in harm and worry statements. Consider what difference it might make to the parent in phrasing your danger statement in this fashion.</a:t>
            </a:r>
            <a:endParaRPr lang="en-US" dirty="0"/>
          </a:p>
        </p:txBody>
      </p:sp>
    </p:spTree>
    <p:extLst>
      <p:ext uri="{BB962C8B-B14F-4D97-AF65-F5344CB8AC3E}">
        <p14:creationId xmlns:p14="http://schemas.microsoft.com/office/powerpoint/2010/main" val="3390721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Segoe UI"/>
                <a:cs typeface="Segoe UI"/>
              </a:rPr>
              <a:t>Purpose</a:t>
            </a:r>
          </a:p>
          <a:p>
            <a:pPr>
              <a:defRPr/>
            </a:pPr>
            <a:r>
              <a:rPr lang="en-US" b="0" dirty="0">
                <a:latin typeface="Segoe UI"/>
                <a:cs typeface="Segoe UI"/>
              </a:rPr>
              <a:t>To provide an overview of training content.</a:t>
            </a:r>
            <a:endParaRPr lang="en-US" dirty="0">
              <a:latin typeface="Segoe UI"/>
              <a:cs typeface="Segoe UI"/>
            </a:endParaRPr>
          </a:p>
          <a:p>
            <a:pPr>
              <a:defRPr/>
            </a:pPr>
            <a:endParaRPr lang="en-US" i="1" dirty="0"/>
          </a:p>
          <a:p>
            <a:pPr>
              <a:defRPr/>
            </a:pPr>
            <a:r>
              <a:rPr lang="en-US" b="1" dirty="0">
                <a:latin typeface="Segoe UI"/>
                <a:cs typeface="Segoe UI"/>
              </a:rPr>
              <a:t>Example </a:t>
            </a:r>
            <a:endParaRPr lang="en-US" dirty="0"/>
          </a:p>
          <a:p>
            <a:pPr>
              <a:defRPr/>
            </a:pPr>
            <a:r>
              <a:rPr lang="en-US" dirty="0">
                <a:latin typeface="Segoe UI"/>
                <a:cs typeface="Segoe UI"/>
              </a:rPr>
              <a:t>This training will focus on creating safety plans that are rigorous, are effective, and are created </a:t>
            </a:r>
            <a:r>
              <a:rPr lang="en-US" i="1" dirty="0">
                <a:latin typeface="Segoe UI"/>
                <a:cs typeface="Segoe UI"/>
              </a:rPr>
              <a:t>with</a:t>
            </a:r>
            <a:r>
              <a:rPr lang="en-US" dirty="0">
                <a:latin typeface="Segoe UI"/>
                <a:cs typeface="Segoe UI"/>
              </a:rPr>
              <a:t> the family. </a:t>
            </a:r>
            <a:endParaRPr lang="en-US" dirty="0"/>
          </a:p>
          <a:p>
            <a:pPr defTabSz="956462">
              <a:defRPr/>
            </a:pPr>
            <a:endParaRPr lang="en-US" dirty="0"/>
          </a:p>
          <a:p>
            <a:pPr defTabSz="956462">
              <a:defRPr/>
            </a:pPr>
            <a:r>
              <a:rPr lang="en-US" dirty="0">
                <a:latin typeface="Segoe UI"/>
                <a:cs typeface="Segoe UI"/>
              </a:rPr>
              <a:t>We will begin by anchoring our thinking in the foundational concepts of the </a:t>
            </a:r>
            <a:r>
              <a:rPr lang="en-US" dirty="0">
                <a:solidFill>
                  <a:srgbClr val="000000"/>
                </a:solidFill>
                <a:latin typeface="Segoe UI"/>
                <a:ea typeface="Calibri" panose="020F0502020204030204" pitchFamily="34" charset="0"/>
                <a:cs typeface="Segoe UI"/>
              </a:rPr>
              <a:t>Structured Decision Making® (SDM) </a:t>
            </a:r>
            <a:r>
              <a:rPr lang="en-US" dirty="0">
                <a:latin typeface="Segoe UI"/>
                <a:cs typeface="Segoe UI"/>
              </a:rPr>
              <a:t>safety assessment. We will </a:t>
            </a:r>
            <a:r>
              <a:rPr lang="en-US" dirty="0">
                <a:solidFill>
                  <a:srgbClr val="000000"/>
                </a:solidFill>
                <a:latin typeface="Segoe UI"/>
                <a:cs typeface="Segoe UI"/>
              </a:rPr>
              <a:t>r</a:t>
            </a:r>
            <a:r>
              <a:rPr lang="en-US" dirty="0">
                <a:solidFill>
                  <a:srgbClr val="000000"/>
                </a:solidFill>
                <a:latin typeface="Segoe UI"/>
                <a:ea typeface="Calibri" panose="020F0502020204030204" pitchFamily="34" charset="0"/>
                <a:cs typeface="Segoe UI"/>
              </a:rPr>
              <a:t>eview techniques for using the assessment in alignment with core practice model strategies to support decision making about immediate safety and safety planning.</a:t>
            </a:r>
          </a:p>
          <a:p>
            <a:pPr defTabSz="956462">
              <a:defRPr/>
            </a:pPr>
            <a:endParaRPr lang="en-US" dirty="0">
              <a:solidFill>
                <a:srgbClr val="000000"/>
              </a:solidFill>
              <a:ea typeface="Calibri" panose="020F0502020204030204" pitchFamily="34" charset="0"/>
            </a:endParaRPr>
          </a:p>
          <a:p>
            <a:pPr defTabSz="956462">
              <a:defRPr/>
            </a:pPr>
            <a:r>
              <a:rPr lang="en-US" dirty="0">
                <a:solidFill>
                  <a:srgbClr val="000000"/>
                </a:solidFill>
                <a:latin typeface="Segoe UI"/>
                <a:ea typeface="Calibri" panose="020F0502020204030204" pitchFamily="34" charset="0"/>
                <a:cs typeface="Segoe UI"/>
              </a:rPr>
              <a:t>Next,</a:t>
            </a:r>
            <a:r>
              <a:rPr lang="en-US" dirty="0">
                <a:latin typeface="Segoe UI"/>
                <a:cs typeface="Segoe UI"/>
              </a:rPr>
              <a:t> we will review the steps for safety planning, including creating a shared understanding of safety with families using harm and worry statements. We will go back and forth between content and practice to deepen learning on the essential elements of a safety plan, using a case vignette.</a:t>
            </a:r>
          </a:p>
          <a:p>
            <a:pPr defTabSz="956462">
              <a:defRPr/>
            </a:pPr>
            <a:endParaRPr lang="en-US" dirty="0"/>
          </a:p>
          <a:p>
            <a:pPr defTabSz="956462">
              <a:defRPr/>
            </a:pPr>
            <a:r>
              <a:rPr lang="en-US" dirty="0">
                <a:latin typeface="Segoe UI"/>
                <a:cs typeface="Segoe UI"/>
              </a:rPr>
              <a:t>We will finish with an opportunity for you to practice adapting and strengthening safety plans, using your own case or an example case.</a:t>
            </a:r>
          </a:p>
          <a:p>
            <a:endParaRPr lang="en-US" dirty="0"/>
          </a:p>
          <a:p>
            <a:pPr defTabSz="956462">
              <a:defRPr/>
            </a:pPr>
            <a:r>
              <a:rPr lang="en-US" dirty="0">
                <a:latin typeface="Segoe UI"/>
                <a:cs typeface="Segoe UI"/>
              </a:rPr>
              <a:t>A full training on SDM safety assessment fundamentals is included in the training module called “Interviewing for the SDM Safety Assessment” and will not be repeated here.</a:t>
            </a:r>
          </a:p>
          <a:p>
            <a:pPr defTabSz="956462">
              <a:defRPr/>
            </a:pPr>
            <a:endParaRPr lang="en-US" dirty="0"/>
          </a:p>
          <a:p>
            <a:pPr defTabSz="956462">
              <a:defRPr/>
            </a:pPr>
            <a:r>
              <a:rPr lang="en-US" dirty="0">
                <a:latin typeface="Segoe UI"/>
                <a:cs typeface="Segoe UI"/>
              </a:rPr>
              <a:t>The training will be three hours long, and we will have at least one 15-minute break about halfway through.</a:t>
            </a:r>
          </a:p>
          <a:p>
            <a:endParaRPr lang="en-US" dirty="0"/>
          </a:p>
          <a:p>
            <a:r>
              <a:rPr lang="en-US" b="1" dirty="0">
                <a:solidFill>
                  <a:srgbClr val="000000"/>
                </a:solidFill>
                <a:latin typeface="Segoe UI"/>
                <a:ea typeface="Times New Roman" panose="02020603050405020304" pitchFamily="18" charset="0"/>
                <a:cs typeface="Segoe UI"/>
              </a:rPr>
              <a:t>Training Objectives</a:t>
            </a:r>
          </a:p>
          <a:p>
            <a:endParaRPr lang="en-US" b="1" cap="all" dirty="0">
              <a:solidFill>
                <a:srgbClr val="000000"/>
              </a:solidFill>
              <a:ea typeface="Times New Roman" panose="02020603050405020304" pitchFamily="18" charset="0"/>
            </a:endParaRPr>
          </a:p>
          <a:p>
            <a:pPr marL="228600" indent="-228600">
              <a:buSzPct val="100000"/>
              <a:buFont typeface="Arial" panose="020B0604020202020204" pitchFamily="34" charset="0"/>
              <a:buChar char="•"/>
            </a:pPr>
            <a:r>
              <a:rPr lang="en-US" dirty="0">
                <a:solidFill>
                  <a:srgbClr val="000000"/>
                </a:solidFill>
                <a:latin typeface="Segoe UI"/>
                <a:ea typeface="Calibri" panose="020F0502020204030204" pitchFamily="34" charset="0"/>
                <a:cs typeface="Segoe UI"/>
              </a:rPr>
              <a:t>Review techniques for using the SDM safety assessment, in alignment with core practice model strategies, to support decision making around immediate safety and safety planning.</a:t>
            </a:r>
          </a:p>
          <a:p>
            <a:pPr marL="228600" indent="-228600">
              <a:buSzPct val="100000"/>
              <a:buFont typeface="Arial" panose="020B0604020202020204" pitchFamily="34" charset="0"/>
              <a:buChar char="•"/>
            </a:pPr>
            <a:r>
              <a:rPr lang="en-US" dirty="0">
                <a:solidFill>
                  <a:srgbClr val="000000"/>
                </a:solidFill>
                <a:latin typeface="Segoe UI"/>
                <a:ea typeface="Calibri" panose="020F0502020204030204" pitchFamily="34" charset="0"/>
                <a:cs typeface="Segoe UI"/>
              </a:rPr>
              <a:t>Build skills for family engagement that creates a shared understanding of identified safety threats and the safety planning process with families.</a:t>
            </a:r>
          </a:p>
          <a:p>
            <a:pPr marL="228600" indent="-228600">
              <a:buSzPct val="100000"/>
              <a:buFont typeface="Arial" panose="020B0604020202020204" pitchFamily="34" charset="0"/>
              <a:buChar char="•"/>
            </a:pPr>
            <a:r>
              <a:rPr lang="en-US" dirty="0">
                <a:solidFill>
                  <a:srgbClr val="000000"/>
                </a:solidFill>
                <a:latin typeface="Segoe UI"/>
                <a:ea typeface="Calibri" panose="020F0502020204030204" pitchFamily="34" charset="0"/>
                <a:cs typeface="Segoe UI"/>
              </a:rPr>
              <a:t>Learn the essential elements of safety plans for child protection, aligned with state and federal guidance, research, and best practice.</a:t>
            </a:r>
          </a:p>
          <a:p>
            <a:pPr marL="228600" indent="-228600">
              <a:buSzPct val="100000"/>
              <a:buFont typeface="Arial" panose="020B0604020202020204" pitchFamily="34" charset="0"/>
              <a:buChar char="•"/>
            </a:pPr>
            <a:r>
              <a:rPr lang="en-US" dirty="0">
                <a:solidFill>
                  <a:srgbClr val="000000"/>
                </a:solidFill>
                <a:latin typeface="Segoe UI"/>
                <a:ea typeface="Calibri" panose="020F0502020204030204" pitchFamily="34" charset="0"/>
                <a:cs typeface="Segoe UI"/>
              </a:rPr>
              <a:t>Practice monitoring, adapting, and strengthening safety plans using continuous quality improvement (CQI) review tools such as the safety plan checklist</a:t>
            </a:r>
          </a:p>
          <a:p>
            <a:endParaRPr lang="en-US" dirty="0"/>
          </a:p>
        </p:txBody>
      </p:sp>
    </p:spTree>
    <p:extLst>
      <p:ext uri="{BB962C8B-B14F-4D97-AF65-F5344CB8AC3E}">
        <p14:creationId xmlns:p14="http://schemas.microsoft.com/office/powerpoint/2010/main" val="1764798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62">
              <a:defRPr/>
            </a:pPr>
            <a:r>
              <a:rPr lang="en-US" b="1" dirty="0"/>
              <a:t>Purpose</a:t>
            </a:r>
          </a:p>
          <a:p>
            <a:pPr defTabSz="956462">
              <a:defRPr/>
            </a:pPr>
            <a:r>
              <a:rPr lang="en-US" dirty="0"/>
              <a:t>To highlight</a:t>
            </a:r>
            <a:r>
              <a:rPr lang="en-US" baseline="0" dirty="0"/>
              <a:t> that safety plans cannot be built with the family alone.</a:t>
            </a:r>
          </a:p>
          <a:p>
            <a:pPr defTabSz="956462">
              <a:defRPr/>
            </a:pPr>
            <a:endParaRPr lang="en-US" baseline="0" dirty="0"/>
          </a:p>
          <a:p>
            <a:pPr defTabSz="956462">
              <a:defRPr/>
            </a:pPr>
            <a:r>
              <a:rPr lang="en-US" b="1" baseline="0" dirty="0"/>
              <a:t>Example</a:t>
            </a:r>
          </a:p>
          <a:p>
            <a:r>
              <a:rPr lang="en-US" b="0" dirty="0"/>
              <a:t>Raise your hand if you’ve ever had a sleepless night because you were worried about a family for which you made a safety plan only with the parents who caused the harm? A family who said they had no one they could call?</a:t>
            </a:r>
          </a:p>
          <a:p>
            <a:endParaRPr lang="en-US" b="0" dirty="0"/>
          </a:p>
          <a:p>
            <a:r>
              <a:rPr lang="en-US" b="0" dirty="0"/>
              <a:t>A cornerstone of Safety-Organized Practice requires that at least one other person who could not have caused the harm be engaged in the safety plan. The investigating worker may just help the family identify the first safety and support network member, and then an ongoing worker can build on that and add as many network members as needed to cover all the worries. But a </a:t>
            </a:r>
            <a:r>
              <a:rPr lang="en-US" b="0" i="1" dirty="0"/>
              <a:t>big</a:t>
            </a:r>
            <a:r>
              <a:rPr lang="en-US" b="0" dirty="0"/>
              <a:t> part of the art of safety planning includes the work that might start when the family says they have no one.</a:t>
            </a:r>
          </a:p>
          <a:p>
            <a:pPr defTabSz="956462">
              <a:defRPr/>
            </a:pPr>
            <a:endParaRPr lang="en-US" baseline="0" dirty="0"/>
          </a:p>
          <a:p>
            <a:pPr marL="0" marR="0" lvl="0" indent="0" algn="l" defTabSz="457200">
              <a:lnSpc>
                <a:spcPct val="100000"/>
              </a:lnSpc>
              <a:spcBef>
                <a:spcPts val="0"/>
              </a:spcBef>
              <a:spcAft>
                <a:spcPts val="0"/>
              </a:spcAft>
              <a:buClrTx/>
              <a:buSzTx/>
              <a:buFontTx/>
              <a:buNone/>
              <a:tabLst/>
              <a:defRPr/>
            </a:pPr>
            <a:r>
              <a:rPr lang="en-US" u="sng" dirty="0">
                <a:solidFill>
                  <a:srgbClr val="000000"/>
                </a:solidFill>
                <a:effectLst/>
                <a:latin typeface="Segoe UI"/>
                <a:ea typeface="Arial" panose="020B0604020202020204" pitchFamily="34" charset="0"/>
                <a:cs typeface="Segoe UI"/>
              </a:rPr>
              <a:t>Safety Planning in Collaboration with the Tribe(s)</a:t>
            </a:r>
          </a:p>
          <a:p>
            <a:pPr marL="0" marR="0" lvl="0" indent="0" algn="l" defTabSz="457200">
              <a:lnSpc>
                <a:spcPct val="100000"/>
              </a:lnSpc>
              <a:spcBef>
                <a:spcPts val="0"/>
              </a:spcBef>
              <a:spcAft>
                <a:spcPts val="0"/>
              </a:spcAft>
              <a:buClrTx/>
              <a:buSzTx/>
              <a:buFontTx/>
              <a:buNone/>
              <a:tabLst/>
              <a:defRPr/>
            </a:pPr>
            <a:r>
              <a:rPr lang="en-US" dirty="0">
                <a:solidFill>
                  <a:srgbClr val="000000"/>
                </a:solidFill>
                <a:effectLst/>
                <a:latin typeface="Segoe UI"/>
                <a:ea typeface="Arial" panose="020B0604020202020204" pitchFamily="34" charset="0"/>
                <a:cs typeface="Segoe UI"/>
              </a:rPr>
              <a:t>When there is reason to know that a child in the household is an Indian child, active efforts must be made prior to removal of the child, </a:t>
            </a:r>
            <a:r>
              <a:rPr lang="en-US" i="0" dirty="0">
                <a:solidFill>
                  <a:srgbClr val="000000"/>
                </a:solidFill>
                <a:effectLst/>
                <a:latin typeface="Segoe UI"/>
                <a:ea typeface="Arial" panose="020B0604020202020204" pitchFamily="34" charset="0"/>
                <a:cs typeface="Segoe UI"/>
              </a:rPr>
              <a:t>except in the case of emergency removal of an Indian child when there is imminent physical harm or danger.</a:t>
            </a:r>
            <a:endParaRPr lang="en-US" i="0" dirty="0">
              <a:solidFill>
                <a:srgbClr val="000000"/>
              </a:solidFill>
              <a:effectLst/>
              <a:latin typeface="Segoe UI"/>
              <a:ea typeface="Calibri" panose="020F0502020204030204" pitchFamily="34" charset="0"/>
              <a:cs typeface="Segoe UI"/>
            </a:endParaRPr>
          </a:p>
          <a:p>
            <a:endParaRPr lang="en-US" dirty="0">
              <a:solidFill>
                <a:srgbClr val="000000"/>
              </a:solidFill>
              <a:effectLst/>
              <a:latin typeface="Segoe UI" panose="020B0502040204020203" pitchFamily="34" charset="0"/>
              <a:ea typeface="Arial" panose="020B0604020202020204" pitchFamily="34" charset="0"/>
            </a:endParaRPr>
          </a:p>
          <a:p>
            <a:r>
              <a:rPr lang="en-US" dirty="0">
                <a:solidFill>
                  <a:srgbClr val="000000"/>
                </a:solidFill>
                <a:effectLst/>
                <a:latin typeface="Segoe UI"/>
                <a:ea typeface="Arial" panose="020B0604020202020204" pitchFamily="34" charset="0"/>
                <a:cs typeface="Segoe UI"/>
              </a:rPr>
              <a:t>Active efforts are described in MPP 31-002(a)(1): </a:t>
            </a:r>
            <a:r>
              <a:rPr lang="en-US" dirty="0">
                <a:solidFill>
                  <a:srgbClr val="000000"/>
                </a:solidFill>
                <a:latin typeface="Segoe UI"/>
                <a:ea typeface="Arial" panose="020B0604020202020204" pitchFamily="34" charset="0"/>
                <a:cs typeface="Segoe UI"/>
              </a:rPr>
              <a:t>S</a:t>
            </a:r>
            <a:r>
              <a:rPr lang="en-US" dirty="0">
                <a:solidFill>
                  <a:srgbClr val="000000"/>
                </a:solidFill>
                <a:effectLst/>
                <a:latin typeface="Segoe UI"/>
                <a:ea typeface="Arial" panose="020B0604020202020204" pitchFamily="34" charset="0"/>
                <a:cs typeface="Segoe UI"/>
              </a:rPr>
              <a:t>afety plans should always be developed in consultation with the tribe, with consideration given to the prevailing social and cultural conditions and way of life of the child’s tribe as described in MPP </a:t>
            </a:r>
            <a:r>
              <a:rPr lang="en-US" dirty="0">
                <a:solidFill>
                  <a:srgbClr val="000000"/>
                </a:solidFill>
                <a:effectLst/>
                <a:latin typeface="Segoe UI"/>
                <a:ea typeface="Calibri" panose="020F0502020204030204" pitchFamily="34" charset="0"/>
                <a:cs typeface="Segoe UI"/>
              </a:rPr>
              <a:t>31-127-23</a:t>
            </a:r>
            <a:r>
              <a:rPr lang="en-US" dirty="0">
                <a:solidFill>
                  <a:srgbClr val="000000"/>
                </a:solidFill>
                <a:effectLst/>
                <a:latin typeface="Segoe UI"/>
                <a:ea typeface="Arial" panose="020B0604020202020204" pitchFamily="34" charset="0"/>
                <a:cs typeface="Segoe UI"/>
              </a:rPr>
              <a:t>. Consider the use of tribal resources, tribal community service agencies, and/or </a:t>
            </a:r>
            <a:r>
              <a:rPr lang="en-US" sz="1100" dirty="0">
                <a:effectLst/>
                <a:latin typeface="Segoe UI" panose="020B0502040204020203" pitchFamily="34" charset="0"/>
              </a:rPr>
              <a:t>Indian Child Welfare Act (ICWA)</a:t>
            </a:r>
            <a:r>
              <a:rPr lang="en-US" dirty="0">
                <a:solidFill>
                  <a:srgbClr val="000000"/>
                </a:solidFill>
                <a:effectLst/>
                <a:latin typeface="Segoe UI"/>
                <a:ea typeface="Arial" panose="020B0604020202020204" pitchFamily="34" charset="0"/>
                <a:cs typeface="Segoe UI"/>
              </a:rPr>
              <a:t> program staff to help the family address the identified safety threats and participate in the safety plan.</a:t>
            </a:r>
            <a:r>
              <a:rPr lang="en-US" dirty="0">
                <a:effectLst/>
                <a:latin typeface="Segoe UI"/>
                <a:cs typeface="Segoe UI"/>
              </a:rPr>
              <a:t> </a:t>
            </a:r>
            <a:endParaRPr lang="en-US" dirty="0">
              <a:solidFill>
                <a:srgbClr val="000000"/>
              </a:solidFill>
              <a:effectLst/>
              <a:latin typeface="Segoe UI"/>
              <a:ea typeface="Calibri" panose="020F0502020204030204" pitchFamily="34" charset="0"/>
              <a:cs typeface="Segoe UI"/>
            </a:endParaRPr>
          </a:p>
          <a:p>
            <a:pPr defTabSz="956462">
              <a:defRPr/>
            </a:pPr>
            <a:endParaRPr lang="en-US" baseline="0" dirty="0"/>
          </a:p>
          <a:p>
            <a:endParaRPr lang="en-US" dirty="0"/>
          </a:p>
        </p:txBody>
      </p:sp>
    </p:spTree>
    <p:extLst>
      <p:ext uri="{BB962C8B-B14F-4D97-AF65-F5344CB8AC3E}">
        <p14:creationId xmlns:p14="http://schemas.microsoft.com/office/powerpoint/2010/main" val="2904445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body" idx="1"/>
          </p:nvPr>
        </p:nvSpPr>
        <p:spPr>
          <a:xfrm>
            <a:off x="833755" y="4223084"/>
            <a:ext cx="5955387" cy="501450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Purpose</a:t>
            </a:r>
          </a:p>
          <a:p>
            <a:r>
              <a:rPr lang="en-US" dirty="0"/>
              <a:t>To introduce the concept of building safety and support networks in our practice, and invite participants to discuss challenges and best practices related to network building.</a:t>
            </a:r>
          </a:p>
          <a:p>
            <a:endParaRPr lang="en-US" dirty="0"/>
          </a:p>
          <a:p>
            <a:r>
              <a:rPr lang="en-US" b="1" dirty="0"/>
              <a:t>Example</a:t>
            </a:r>
          </a:p>
          <a:p>
            <a:r>
              <a:rPr lang="en-US" b="0" u="none" dirty="0"/>
              <a:t>While we understand that we cannot build safety with a family in isolation (i.e., asking them to promise not to do the behaviors they have done before), there are many reasons why a parent might not want to invite others into the conversation.</a:t>
            </a:r>
          </a:p>
          <a:p>
            <a:endParaRPr lang="en-US" b="0" u="none" dirty="0"/>
          </a:p>
          <a:p>
            <a:r>
              <a:rPr lang="en-US" b="1" u="none" dirty="0"/>
              <a:t>In Chat (or Unmute)</a:t>
            </a:r>
            <a:endParaRPr lang="en-US" b="1" dirty="0"/>
          </a:p>
          <a:p>
            <a:r>
              <a:rPr lang="en-US" b="0" u="none" dirty="0"/>
              <a:t>Ask participants to share examples of the reasons families might not want to invite a network to the table. While all of this may be true, it is important that we do not shy away from these conversations with families.</a:t>
            </a:r>
          </a:p>
          <a:p>
            <a:endParaRPr lang="en-US" b="0" u="sng" dirty="0"/>
          </a:p>
          <a:p>
            <a:r>
              <a:rPr lang="en-US" b="0" i="0" dirty="0"/>
              <a:t>The goal of building safety and support networks is that the family will:</a:t>
            </a:r>
          </a:p>
          <a:p>
            <a:endParaRPr lang="en-US" b="0" u="sng" dirty="0"/>
          </a:p>
          <a:p>
            <a:pPr marL="239080" indent="-239080">
              <a:buFont typeface="Arial" panose="020B0604020202020204" pitchFamily="34" charset="0"/>
              <a:buChar char="•"/>
            </a:pPr>
            <a:r>
              <a:rPr lang="en-US" b="0" dirty="0"/>
              <a:t>Become less isolated;</a:t>
            </a:r>
          </a:p>
          <a:p>
            <a:pPr marL="239080" indent="-239080">
              <a:buFont typeface="Arial" panose="020B0604020202020204" pitchFamily="34" charset="0"/>
              <a:buChar char="•"/>
            </a:pPr>
            <a:r>
              <a:rPr lang="en-US" b="0" dirty="0"/>
              <a:t>Have people in their life by choice who can help them reduce risk and increase safety;</a:t>
            </a:r>
          </a:p>
          <a:p>
            <a:pPr marL="239080" indent="-239080">
              <a:buFont typeface="Arial" panose="020B0604020202020204" pitchFamily="34" charset="0"/>
              <a:buChar char="•"/>
            </a:pPr>
            <a:r>
              <a:rPr lang="en-US" b="0" dirty="0"/>
              <a:t>Reduce dependence on professional supports who will eventually go away; and</a:t>
            </a:r>
          </a:p>
          <a:p>
            <a:pPr marL="239080" indent="-239080">
              <a:buFont typeface="Arial" panose="020B0604020202020204" pitchFamily="34" charset="0"/>
              <a:buChar char="•"/>
            </a:pPr>
            <a:r>
              <a:rPr lang="en-US" b="0" dirty="0"/>
              <a:t>Reduce the likelihood of a new referral because the network stepped in.</a:t>
            </a:r>
          </a:p>
          <a:p>
            <a:pPr marL="239080" indent="-239080">
              <a:buFont typeface="+mj-lt"/>
              <a:buAutoNum type="arabicPeriod"/>
            </a:pPr>
            <a:endParaRPr lang="en-US" b="0" dirty="0"/>
          </a:p>
          <a:p>
            <a:pPr defTabSz="956462">
              <a:defRPr/>
            </a:pPr>
            <a:r>
              <a:rPr lang="en-US" altLang="en-US" b="0" dirty="0"/>
              <a:t>Remember, </a:t>
            </a:r>
            <a:r>
              <a:rPr lang="en-US" altLang="en-US" dirty="0"/>
              <a:t>professional involvement in the family’s life is temporary. The safety and support network can support the family over time, both now and in the future. </a:t>
            </a:r>
            <a:r>
              <a:rPr lang="en-US" dirty="0">
                <a:ea typeface="MS PGothic" charset="0"/>
              </a:rPr>
              <a:t>Strengthening and involving families’ networks can help </a:t>
            </a:r>
            <a:r>
              <a:rPr lang="en-US" i="1" dirty="0">
                <a:ea typeface="MS PGothic" charset="0"/>
              </a:rPr>
              <a:t>empower</a:t>
            </a:r>
            <a:r>
              <a:rPr lang="en-US" dirty="0">
                <a:ea typeface="MS PGothic" charset="0"/>
              </a:rPr>
              <a:t> families to solve their own problems rather than depend on professionals.</a:t>
            </a:r>
          </a:p>
          <a:p>
            <a:pPr defTabSz="956462">
              <a:defRPr/>
            </a:pPr>
            <a:endParaRPr lang="en-US" altLang="en-US" dirty="0">
              <a:ea typeface="MS PGothic" charset="0"/>
            </a:endParaRPr>
          </a:p>
          <a:p>
            <a:pPr defTabSz="956462">
              <a:defRPr/>
            </a:pPr>
            <a:r>
              <a:rPr lang="en-US" altLang="en-US" b="1" dirty="0">
                <a:ea typeface="MS PGothic" charset="0"/>
              </a:rPr>
              <a:t>Discussion</a:t>
            </a:r>
          </a:p>
          <a:p>
            <a:pPr defTabSz="956462">
              <a:defRPr/>
            </a:pPr>
            <a:r>
              <a:rPr lang="en-US" altLang="en-US" dirty="0">
                <a:ea typeface="MS PGothic" charset="0"/>
              </a:rPr>
              <a:t>What are some of the ways you have found it to be successful in navigating these conversations?</a:t>
            </a:r>
            <a:endParaRPr lang="en-US" altLang="en-US" dirty="0"/>
          </a:p>
          <a:p>
            <a:pPr indent="-937145">
              <a:buClr>
                <a:srgbClr val="3333CC"/>
              </a:buClr>
              <a:buSzPct val="60000"/>
            </a:pPr>
            <a:endParaRPr lang="en-US" altLang="en-US" dirty="0">
              <a:solidFill>
                <a:srgbClr val="000000"/>
              </a:solidFill>
              <a:sym typeface="Tahoma" panose="020B0604030504040204" pitchFamily="34" charset="0"/>
            </a:endParaRPr>
          </a:p>
        </p:txBody>
      </p:sp>
      <p:sp>
        <p:nvSpPr>
          <p:cNvPr id="2" name="Slide Image Placeholder 1">
            <a:extLst>
              <a:ext uri="{FF2B5EF4-FFF2-40B4-BE49-F238E27FC236}">
                <a16:creationId xmlns:a16="http://schemas.microsoft.com/office/drawing/2014/main" id="{A459CE28-7B8B-495C-83E4-D035F0582107}"/>
              </a:ext>
            </a:extLst>
          </p:cNvPr>
          <p:cNvSpPr>
            <a:spLocks noGrp="1" noRot="1" noChangeAspect="1"/>
          </p:cNvSpPr>
          <p:nvPr>
            <p:ph type="sldImg"/>
          </p:nvPr>
        </p:nvSpPr>
        <p:spPr>
          <a:xfrm>
            <a:off x="820738" y="676275"/>
            <a:ext cx="5756275" cy="3238500"/>
          </a:xfrm>
        </p:spPr>
      </p:sp>
    </p:spTree>
    <p:extLst>
      <p:ext uri="{BB962C8B-B14F-4D97-AF65-F5344CB8AC3E}">
        <p14:creationId xmlns:p14="http://schemas.microsoft.com/office/powerpoint/2010/main" val="1038656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a:xfrm>
            <a:off x="721181" y="4504539"/>
            <a:ext cx="5955387" cy="43239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002"/>
            <a:r>
              <a:rPr lang="en-US" b="1" dirty="0">
                <a:ea typeface="MS PGothic" charset="0"/>
                <a:sym typeface="Arial" charset="0"/>
              </a:rPr>
              <a:t>Purpose</a:t>
            </a:r>
          </a:p>
          <a:p>
            <a:pPr marL="74002"/>
            <a:r>
              <a:rPr lang="en-US" dirty="0">
                <a:ea typeface="MS PGothic" charset="0"/>
                <a:sym typeface="Arial" charset="0"/>
              </a:rPr>
              <a:t>To describe safety and support networks.</a:t>
            </a:r>
          </a:p>
          <a:p>
            <a:pPr marL="74002"/>
            <a:endParaRPr lang="en-US" dirty="0">
              <a:ea typeface="MS PGothic" charset="0"/>
              <a:sym typeface="Arial" charset="0"/>
            </a:endParaRPr>
          </a:p>
          <a:p>
            <a:pPr marL="74002"/>
            <a:r>
              <a:rPr lang="en-US" b="1" dirty="0">
                <a:ea typeface="MS PGothic" charset="0"/>
                <a:sym typeface="Arial" charset="0"/>
              </a:rPr>
              <a:t>Example</a:t>
            </a:r>
          </a:p>
          <a:p>
            <a:pPr marL="74002" defTabSz="1776055">
              <a:defRPr/>
            </a:pPr>
            <a:r>
              <a:rPr lang="en-US" dirty="0">
                <a:ea typeface="MS PGothic" charset="0"/>
                <a:sym typeface="Arial" charset="0"/>
              </a:rPr>
              <a:t>A safety and support network is a group made up of family, friends, and professionals who work together to keep the child safe. They</a:t>
            </a:r>
            <a:r>
              <a:rPr lang="en-US" altLang="ja-JP" dirty="0">
                <a:ea typeface="MS PGothic" charset="0"/>
                <a:sym typeface="Arial" charset="0"/>
              </a:rPr>
              <a:t> support the parents and the child, help the parents to act and remain accountable to the plan, keep eyes on the child, offer to care for the child during fragile or dangerous moments, and listen to the child and the child’s fears. </a:t>
            </a:r>
          </a:p>
          <a:p>
            <a:pPr marL="74002" defTabSz="1776055">
              <a:defRPr/>
            </a:pPr>
            <a:endParaRPr lang="en-US" dirty="0">
              <a:ea typeface="MS PGothic" charset="0"/>
              <a:sym typeface="Arial" charset="0"/>
            </a:endParaRPr>
          </a:p>
          <a:p>
            <a:pPr marL="74002" marR="0" lvl="0" indent="0" algn="l" defTabSz="1776055" rtl="0" eaLnBrk="1" fontAlgn="auto" latinLnBrk="0" hangingPunct="1">
              <a:lnSpc>
                <a:spcPct val="100000"/>
              </a:lnSpc>
              <a:spcBef>
                <a:spcPts val="0"/>
              </a:spcBef>
              <a:spcAft>
                <a:spcPts val="0"/>
              </a:spcAft>
              <a:buClrTx/>
              <a:buSzTx/>
              <a:buFontTx/>
              <a:buNone/>
              <a:tabLst/>
              <a:defRPr/>
            </a:pPr>
            <a:r>
              <a:rPr lang="en-US" dirty="0"/>
              <a:t>Ask the family who could help them develop a safety plan. This could be a friend, neighbor, relative, minister, therapist, etc. Keep in mind that the initial safety plan needs to be put in place immediately. There may not be time to gather a network of an ideal size. You may need to make a temporary plan to get to a family meeting and then make a more complete plan at a meeting. </a:t>
            </a:r>
            <a:endParaRPr lang="en-US" dirty="0">
              <a:ea typeface="MS PGothic" charset="0"/>
              <a:sym typeface="Arial" charset="0"/>
            </a:endParaRPr>
          </a:p>
          <a:p>
            <a:pPr marL="74002"/>
            <a:endParaRPr lang="en-US" b="1" dirty="0">
              <a:ea typeface="MS PGothic" charset="0"/>
              <a:sym typeface="Arial" charset="0"/>
            </a:endParaRPr>
          </a:p>
          <a:p>
            <a:pPr marL="74002"/>
            <a:r>
              <a:rPr lang="en-US" i="1" dirty="0">
                <a:ea typeface="MS PGothic" charset="0"/>
                <a:sym typeface="Arial" charset="0"/>
              </a:rPr>
              <a:t>The level of transparency and rigor involved in forming and maintaining the network is critical. </a:t>
            </a:r>
            <a:r>
              <a:rPr lang="en-US" dirty="0">
                <a:ea typeface="MS PGothic" charset="0"/>
                <a:sym typeface="Arial" charset="0"/>
              </a:rPr>
              <a:t>Network members need to know the worry statements so that they can support the child’s safety and well-being. </a:t>
            </a:r>
            <a:r>
              <a:rPr lang="en-US" dirty="0">
                <a:ea typeface="MS PGothic" charset="0"/>
              </a:rPr>
              <a:t>Cases involving more danger and risk can benefit from larger networks and greater network involvement. Even adding one person can make a huge difference.</a:t>
            </a:r>
          </a:p>
          <a:p>
            <a:pPr marL="74002"/>
            <a:endParaRPr lang="en-US" altLang="ja-JP" dirty="0">
              <a:ea typeface="MS PGothic" charset="0"/>
              <a:sym typeface="Arial" charset="0"/>
            </a:endParaRPr>
          </a:p>
        </p:txBody>
      </p:sp>
      <p:sp>
        <p:nvSpPr>
          <p:cNvPr id="2" name="Slide Image Placeholder 1">
            <a:extLst>
              <a:ext uri="{FF2B5EF4-FFF2-40B4-BE49-F238E27FC236}">
                <a16:creationId xmlns:a16="http://schemas.microsoft.com/office/drawing/2014/main" id="{CB7001FB-E5C3-4A0A-9492-B00FAA679E32}"/>
              </a:ext>
            </a:extLst>
          </p:cNvPr>
          <p:cNvSpPr>
            <a:spLocks noGrp="1" noRot="1" noChangeAspect="1"/>
          </p:cNvSpPr>
          <p:nvPr>
            <p:ph type="sldImg"/>
          </p:nvPr>
        </p:nvSpPr>
        <p:spPr>
          <a:xfrm>
            <a:off x="820738" y="676275"/>
            <a:ext cx="5756275" cy="3238500"/>
          </a:xfrm>
        </p:spPr>
      </p:sp>
    </p:spTree>
    <p:extLst>
      <p:ext uri="{BB962C8B-B14F-4D97-AF65-F5344CB8AC3E}">
        <p14:creationId xmlns:p14="http://schemas.microsoft.com/office/powerpoint/2010/main" val="1267937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Segoe UI"/>
                <a:ea typeface="MS PGothic"/>
                <a:cs typeface="Segoe UI"/>
                <a:sym typeface="Arial" charset="0"/>
              </a:rPr>
              <a:t>Purpose</a:t>
            </a:r>
          </a:p>
          <a:p>
            <a:r>
              <a:rPr lang="en-US" dirty="0">
                <a:ea typeface="MS PGothic" charset="0"/>
                <a:sym typeface="Arial" charset="0"/>
              </a:rPr>
              <a:t>To provide participants with resources that can support their practice. </a:t>
            </a:r>
            <a:br>
              <a:rPr lang="en-US" dirty="0">
                <a:ea typeface="MS PGothic" charset="0"/>
                <a:sym typeface="Arial" charset="0"/>
              </a:rPr>
            </a:br>
            <a:br>
              <a:rPr lang="en-US" dirty="0">
                <a:ea typeface="MS PGothic" charset="0"/>
                <a:sym typeface="Arial" charset="0"/>
              </a:rPr>
            </a:br>
            <a:r>
              <a:rPr lang="en-US" b="1" dirty="0">
                <a:ea typeface="MS PGothic" charset="0"/>
                <a:sym typeface="Arial" charset="0"/>
              </a:rPr>
              <a:t>Trainer Note</a:t>
            </a:r>
            <a:br>
              <a:rPr lang="en-US" dirty="0">
                <a:ea typeface="MS PGothic" charset="0"/>
                <a:sym typeface="Arial" charset="0"/>
              </a:rPr>
            </a:br>
            <a:r>
              <a:rPr lang="en-US" dirty="0">
                <a:ea typeface="MS PGothic" charset="0"/>
                <a:sym typeface="Arial" charset="0"/>
              </a:rPr>
              <a:t>Ask participants to review Circles of Safety and Support, Support Network Grid, and The Three Houses in the participant guide.</a:t>
            </a:r>
          </a:p>
          <a:p>
            <a:endParaRPr lang="en-US" altLang="en-US" b="0" dirty="0">
              <a:ea typeface="MS PGothic" charset="0"/>
              <a:sym typeface="Arial" charset="0"/>
            </a:endParaRPr>
          </a:p>
          <a:p>
            <a:r>
              <a:rPr lang="en-US" altLang="en-US" b="1" dirty="0">
                <a:latin typeface="Segoe UI"/>
                <a:ea typeface="MS PGothic"/>
                <a:cs typeface="Segoe UI"/>
                <a:sym typeface="Arial" charset="0"/>
              </a:rPr>
              <a:t>Example</a:t>
            </a:r>
            <a:endParaRPr lang="en-US" altLang="en-US" b="1" dirty="0">
              <a:latin typeface="Segoe UI"/>
              <a:ea typeface="MS PGothic"/>
              <a:cs typeface="Segoe UI"/>
            </a:endParaRPr>
          </a:p>
          <a:p>
            <a:pPr eaLnBrk="1" hangingPunct="1"/>
            <a:r>
              <a:rPr lang="en-US" altLang="en-US" dirty="0"/>
              <a:t>You</a:t>
            </a:r>
            <a:r>
              <a:rPr lang="en-US" altLang="en-US" baseline="0" dirty="0"/>
              <a:t> can also use tools and strategies such as genograms, family trees, Support Network Grid, and Circles of Safety and Support as methods to help the family identify members of their safety and support network and consider involving these people in the safety plan.</a:t>
            </a:r>
          </a:p>
          <a:p>
            <a:r>
              <a:rPr lang="en-US" altLang="en-US" dirty="0">
                <a:latin typeface="Segoe UI"/>
                <a:cs typeface="Segoe UI"/>
              </a:rPr>
              <a:t> </a:t>
            </a:r>
            <a:endParaRPr lang="en-US" altLang="en-US" baseline="0" dirty="0"/>
          </a:p>
          <a:p>
            <a:pPr eaLnBrk="1" hangingPunct="1"/>
            <a:r>
              <a:rPr lang="en-US" altLang="en-US" b="1" baseline="0" dirty="0">
                <a:latin typeface="Segoe UI"/>
                <a:cs typeface="Segoe UI"/>
              </a:rPr>
              <a:t>Activity</a:t>
            </a:r>
          </a:p>
          <a:p>
            <a:pPr eaLnBrk="1" hangingPunct="1"/>
            <a:r>
              <a:rPr lang="en-US" dirty="0">
                <a:solidFill>
                  <a:srgbClr val="000000"/>
                </a:solidFill>
                <a:latin typeface="Segoe UI"/>
                <a:ea typeface="Calibri" panose="020F0502020204030204" pitchFamily="34" charset="0"/>
                <a:cs typeface="Segoe UI"/>
              </a:rPr>
              <a:t>Engage participants in sharing their favorite “go-to” questions or tools they use with families (who say they have no one) to come up with network members. Participants can share through a mentimeter so that responses create an ongoing visual/map, or in chat/un-mute and share. This is also a good spot for a breakout room for participants to practice the conversations they hold with caregivers to encourage identifying and engaging the network.</a:t>
            </a:r>
          </a:p>
          <a:p>
            <a:pPr eaLnBrk="1" hangingPunct="1"/>
            <a:endParaRPr lang="en-US" altLang="en-US" baseline="0" dirty="0">
              <a:solidFill>
                <a:srgbClr val="000000"/>
              </a:solidFill>
              <a:ea typeface="Calibri" panose="020F0502020204030204" pitchFamily="34" charset="0"/>
            </a:endParaRPr>
          </a:p>
          <a:p>
            <a:pPr eaLnBrk="1" hangingPunct="1"/>
            <a:r>
              <a:rPr lang="en-US" altLang="en-US" b="1" baseline="0" dirty="0">
                <a:solidFill>
                  <a:srgbClr val="000000"/>
                </a:solidFill>
                <a:latin typeface="Segoe UI"/>
                <a:ea typeface="Calibri" panose="020F0502020204030204" pitchFamily="34" charset="0"/>
                <a:cs typeface="Segoe UI"/>
              </a:rPr>
              <a:t>Trainer Note</a:t>
            </a:r>
            <a:br>
              <a:rPr lang="en-US" altLang="en-US" b="1" baseline="0" dirty="0">
                <a:ea typeface="Calibri" panose="020F0502020204030204" pitchFamily="34" charset="0"/>
              </a:rPr>
            </a:br>
            <a:r>
              <a:rPr lang="en-US" altLang="en-US" baseline="0" dirty="0">
                <a:solidFill>
                  <a:srgbClr val="000000"/>
                </a:solidFill>
                <a:latin typeface="Segoe UI"/>
                <a:ea typeface="Calibri" panose="020F0502020204030204" pitchFamily="34" charset="0"/>
                <a:cs typeface="Segoe UI"/>
              </a:rPr>
              <a:t>To prompt discussion, you can ask the following.</a:t>
            </a:r>
          </a:p>
          <a:p>
            <a:pPr eaLnBrk="1" hangingPunct="1"/>
            <a:endParaRPr lang="en-US" altLang="en-US" b="1" dirty="0">
              <a:solidFill>
                <a:srgbClr val="000000"/>
              </a:solidFill>
              <a:ea typeface="Calibri" panose="020F0502020204030204" pitchFamily="34" charset="0"/>
            </a:endParaRPr>
          </a:p>
          <a:p>
            <a:pPr marL="228600" indent="-228600" eaLnBrk="1" hangingPunct="1">
              <a:buFont typeface="Arial" panose="020B0604020202020204" pitchFamily="34" charset="0"/>
              <a:buChar char="•"/>
            </a:pPr>
            <a:r>
              <a:rPr lang="en-US" altLang="en-US" dirty="0">
                <a:latin typeface="Segoe UI"/>
                <a:cs typeface="Segoe UI"/>
              </a:rPr>
              <a:t>What strategies do you use to support building a network? What do those conversations look like?</a:t>
            </a:r>
          </a:p>
          <a:p>
            <a:pPr marL="228600" indent="-228600" eaLnBrk="1" hangingPunct="1">
              <a:buFont typeface="Arial" panose="020B0604020202020204" pitchFamily="34" charset="0"/>
              <a:buChar char="•"/>
            </a:pPr>
            <a:r>
              <a:rPr lang="en-US" altLang="en-US" dirty="0"/>
              <a:t>For groups feeling ambitious, try on a role play!</a:t>
            </a:r>
          </a:p>
          <a:p>
            <a:pPr eaLnBrk="1" hangingPunct="1"/>
            <a:endParaRPr lang="en-US" altLang="en-US" baseline="0" dirty="0"/>
          </a:p>
          <a:p>
            <a:r>
              <a:rPr lang="en-US" altLang="en-US" b="1" baseline="0" dirty="0">
                <a:latin typeface="Segoe UI"/>
                <a:cs typeface="Segoe UI"/>
              </a:rPr>
              <a:t>Resources</a:t>
            </a:r>
            <a:r>
              <a:rPr lang="en-US" altLang="en-US" b="1" dirty="0">
                <a:latin typeface="Segoe UI"/>
                <a:cs typeface="Segoe UI"/>
              </a:rPr>
              <a:t> </a:t>
            </a:r>
            <a:endParaRPr lang="en-US" altLang="en-US" b="1" baseline="0" dirty="0"/>
          </a:p>
          <a:p>
            <a:pPr marL="228600" indent="-228600">
              <a:buFont typeface="Arial" panose="020B0604020202020204" pitchFamily="34" charset="0"/>
              <a:buChar char="•"/>
            </a:pPr>
            <a:r>
              <a:rPr lang="en-US" dirty="0"/>
              <a:t>Circles of Safety and Support</a:t>
            </a:r>
          </a:p>
          <a:p>
            <a:pPr marL="228600" indent="-228600">
              <a:buFont typeface="Arial" panose="020B0604020202020204" pitchFamily="34" charset="0"/>
              <a:buChar char="•"/>
            </a:pPr>
            <a:r>
              <a:rPr lang="en-US" dirty="0"/>
              <a:t>Support Network Grid</a:t>
            </a:r>
            <a:endParaRPr lang="en-US" altLang="en-US" dirty="0"/>
          </a:p>
          <a:p>
            <a:pPr marL="228600" indent="-228600">
              <a:buFont typeface="Arial" panose="020B0604020202020204" pitchFamily="34" charset="0"/>
              <a:buChar char="•"/>
            </a:pPr>
            <a:r>
              <a:rPr lang="en-US" altLang="en-US" dirty="0"/>
              <a:t>www.menti.com (code: 1323 5540)</a:t>
            </a:r>
          </a:p>
          <a:p>
            <a:pPr eaLnBrk="1" hangingPunct="1"/>
            <a:endParaRPr lang="en-US" altLang="en-US" dirty="0">
              <a:solidFill>
                <a:srgbClr val="000000"/>
              </a:solidFill>
              <a:ea typeface="Calibri" panose="020F0502020204030204" pitchFamily="34" charset="0"/>
            </a:endParaRPr>
          </a:p>
        </p:txBody>
      </p:sp>
    </p:spTree>
    <p:extLst>
      <p:ext uri="{BB962C8B-B14F-4D97-AF65-F5344CB8AC3E}">
        <p14:creationId xmlns:p14="http://schemas.microsoft.com/office/powerpoint/2010/main" val="780842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To have participants begin to think about what type of interventions go into a safety plan.</a:t>
            </a:r>
            <a:endParaRPr lang="en-US" b="1" dirty="0"/>
          </a:p>
          <a:p>
            <a:endParaRPr lang="en-US" b="1" dirty="0"/>
          </a:p>
          <a:p>
            <a:r>
              <a:rPr lang="en-US" b="1" dirty="0"/>
              <a:t>Example</a:t>
            </a:r>
          </a:p>
          <a:p>
            <a:r>
              <a:rPr lang="en-US" dirty="0"/>
              <a:t>When beginning to work with a family to identify interventions or action steps for a safety plan, it is important to note that a safety plan is not a case plan. The key distinction is that a safety plan starts </a:t>
            </a:r>
            <a:r>
              <a:rPr lang="en-US" i="1" dirty="0"/>
              <a:t>immediately</a:t>
            </a:r>
            <a:r>
              <a:rPr lang="en-US" dirty="0"/>
              <a:t>. It is addressing imminent danger of serious harm. It cannot rely on objectives or actions that won’t begin for days or weeks. It cannot rely on waiting to understand the underlying dynamics, let alone waiting for fundamental life changes to take hold.</a:t>
            </a:r>
          </a:p>
          <a:p>
            <a:r>
              <a:rPr lang="en-US" dirty="0"/>
              <a:t> </a:t>
            </a:r>
          </a:p>
          <a:p>
            <a:r>
              <a:rPr lang="en-US" dirty="0"/>
              <a:t>To develop rigorous action steps that will work for each specific family, it is critical to pay attention to how you engage the family. The way you approach the family and ask questions during the process of assessing safety communicates to the family whether you are interested in them as a family and whether they will be given a voice.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Engagement does </a:t>
            </a:r>
            <a:r>
              <a:rPr lang="en-US" i="1" dirty="0"/>
              <a:t>not</a:t>
            </a:r>
            <a:r>
              <a:rPr lang="en-US" dirty="0"/>
              <a:t> mean ignoring danger. Safety planning requires communication that is straightforward and blunt - not subtle or sugarcoated. Even in circumstances with several </a:t>
            </a:r>
            <a:r>
              <a:rPr lang="en-US" i="1" dirty="0"/>
              <a:t>hot</a:t>
            </a:r>
            <a:r>
              <a:rPr lang="en-US" dirty="0"/>
              <a:t> safety threat items, you can be respectful, empathetic, objective, and culturally aware. </a:t>
            </a:r>
            <a:r>
              <a:rPr lang="en-CA" dirty="0"/>
              <a:t>We want to join with families and their safety and support networks</a:t>
            </a:r>
            <a:r>
              <a:rPr lang="en-CA" baseline="0" dirty="0"/>
              <a:t> in collaboration to develop rigorous action steps that will work for their family.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a time where you were trying to create a plan for change around a personal pattern or habit. It might be something “small,” like eating healthier or quitting smoking, or something bigger that you have been trying to change for a while. Imagine a counselor, therapist, or friend is developing that plan </a:t>
            </a:r>
            <a:r>
              <a:rPr lang="en-US" i="1" dirty="0"/>
              <a:t>for</a:t>
            </a:r>
            <a:r>
              <a:rPr lang="en-US" dirty="0"/>
              <a:t> you. What might be missed? What difference might it make for a family if we could create space for true engagement and family voice in developing the action steps?</a:t>
            </a:r>
          </a:p>
          <a:p>
            <a:endParaRPr lang="en-US" dirty="0"/>
          </a:p>
          <a:p>
            <a:endParaRPr lang="en-US" dirty="0"/>
          </a:p>
        </p:txBody>
      </p:sp>
    </p:spTree>
    <p:extLst>
      <p:ext uri="{BB962C8B-B14F-4D97-AF65-F5344CB8AC3E}">
        <p14:creationId xmlns:p14="http://schemas.microsoft.com/office/powerpoint/2010/main" val="315374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otes Placeholder 2"/>
          <p:cNvSpPr>
            <a:spLocks noGrp="1"/>
          </p:cNvSpPr>
          <p:nvPr>
            <p:ph type="body" idx="1"/>
          </p:nvPr>
        </p:nvSpPr>
        <p:spPr>
          <a:xfrm>
            <a:off x="833755" y="4913613"/>
            <a:ext cx="5955387" cy="4323980"/>
          </a:xfrm>
        </p:spPr>
        <p:txBody>
          <a:bodyPr/>
          <a:lstStyle/>
          <a:p>
            <a:r>
              <a:rPr lang="en-US" b="1" dirty="0"/>
              <a:t>Purpose</a:t>
            </a:r>
          </a:p>
          <a:p>
            <a:r>
              <a:rPr lang="en-US" dirty="0"/>
              <a:t>To clarify that safety does not mean the absence of new harm.</a:t>
            </a:r>
          </a:p>
          <a:p>
            <a:endParaRPr lang="en-US" dirty="0"/>
          </a:p>
          <a:p>
            <a:r>
              <a:rPr lang="en-US" b="1" dirty="0"/>
              <a:t>Example</a:t>
            </a:r>
          </a:p>
          <a:p>
            <a:r>
              <a:rPr lang="en-US" dirty="0"/>
              <a:t>Safety does not simply mean the absence of harm. It is important to establish a shared definition of safety that helps parents to think about safety as specific actions that can be taken </a:t>
            </a:r>
            <a:r>
              <a:rPr lang="en-US" i="1" dirty="0"/>
              <a:t>and</a:t>
            </a:r>
            <a:r>
              <a:rPr lang="en-US" dirty="0"/>
              <a:t> demonstrated over time.</a:t>
            </a:r>
          </a:p>
          <a:p>
            <a:endParaRPr lang="en-US" dirty="0"/>
          </a:p>
          <a:p>
            <a:r>
              <a:rPr lang="en-US" altLang="en-US" b="1" dirty="0">
                <a:ea typeface="ヒラギノ角ゴ ProN W3" charset="-128"/>
                <a:sym typeface="Tahoma" panose="020B0604030504040204" pitchFamily="34" charset="0"/>
              </a:rPr>
              <a:t>Trainer Note</a:t>
            </a:r>
            <a:br>
              <a:rPr lang="en-US" altLang="en-US" b="1" dirty="0">
                <a:ea typeface="ヒラギノ角ゴ ProN W3" charset="-128"/>
                <a:sym typeface="Tahoma" panose="020B0604030504040204" pitchFamily="34" charset="0"/>
              </a:rPr>
            </a:br>
            <a:r>
              <a:rPr lang="en-US" altLang="en-US" dirty="0">
                <a:ea typeface="ヒラギノ角ゴ ProN W3" charset="-128"/>
                <a:sym typeface="Tahoma" panose="020B0604030504040204" pitchFamily="34" charset="0"/>
              </a:rPr>
              <a:t>If participants are interested, you can provide the full citation below.</a:t>
            </a:r>
          </a:p>
          <a:p>
            <a:br>
              <a:rPr lang="en-US" altLang="en-US" dirty="0">
                <a:ea typeface="ヒラギノ角ゴ ProN W3" charset="-128"/>
                <a:sym typeface="Tahoma" panose="020B0604030504040204" pitchFamily="34" charset="0"/>
              </a:rPr>
            </a:br>
            <a:r>
              <a:rPr lang="en-US" altLang="en-US" dirty="0">
                <a:ea typeface="ヒラギノ角ゴ ProN W3" charset="-128"/>
                <a:sym typeface="Tahoma" panose="020B0604030504040204" pitchFamily="34" charset="0"/>
              </a:rPr>
              <a:t>Boffa, J., &amp; Podesta, H. (2004). Partnership and risk assessment in CYP protection practice, </a:t>
            </a:r>
            <a:r>
              <a:rPr lang="en-US" altLang="en-US" i="1" dirty="0">
                <a:ea typeface="ヒラギノ角ゴ ProN W3" charset="-128"/>
                <a:sym typeface="Tahoma" panose="020B0604030504040204" pitchFamily="34" charset="0"/>
              </a:rPr>
              <a:t>Protecting Children</a:t>
            </a:r>
            <a:r>
              <a:rPr lang="en-US" altLang="en-US" dirty="0">
                <a:ea typeface="ヒラギノ角ゴ ProN W3" charset="-128"/>
                <a:sym typeface="Tahoma" panose="020B0604030504040204" pitchFamily="34" charset="0"/>
              </a:rPr>
              <a:t>, </a:t>
            </a:r>
            <a:r>
              <a:rPr lang="en-US" altLang="en-US" i="1" dirty="0">
                <a:ea typeface="ヒラギノ角ゴ ProN W3" charset="-128"/>
                <a:sym typeface="Tahoma" panose="020B0604030504040204" pitchFamily="34" charset="0"/>
              </a:rPr>
              <a:t>19</a:t>
            </a:r>
            <a:r>
              <a:rPr lang="en-US" altLang="en-US" dirty="0">
                <a:ea typeface="ヒラギノ角ゴ ProN W3" charset="-128"/>
                <a:sym typeface="Tahoma" panose="020B0604030504040204" pitchFamily="34" charset="0"/>
              </a:rPr>
              <a:t>(2), 36–48; Turnell, A., &amp; Essex, S. (2006). </a:t>
            </a:r>
            <a:r>
              <a:rPr lang="en-US" altLang="en-US" i="1" dirty="0">
                <a:ea typeface="ヒラギノ角ゴ ProN W3" charset="-128"/>
                <a:sym typeface="Tahoma" panose="020B0604030504040204" pitchFamily="34" charset="0"/>
              </a:rPr>
              <a:t>Working with ‘denied’ CYP abuse</a:t>
            </a:r>
            <a:r>
              <a:rPr lang="en-US" altLang="en-US" dirty="0">
                <a:ea typeface="ヒラギノ角ゴ ProN W3" charset="-128"/>
                <a:sym typeface="Tahoma" panose="020B0604030504040204" pitchFamily="34" charset="0"/>
              </a:rPr>
              <a:t>. Berkshire, UK: Open University Press.</a:t>
            </a:r>
          </a:p>
          <a:p>
            <a:endParaRPr lang="en-US" dirty="0"/>
          </a:p>
        </p:txBody>
      </p:sp>
      <p:sp>
        <p:nvSpPr>
          <p:cNvPr id="2" name="Slide Image Placeholder 1">
            <a:extLst>
              <a:ext uri="{FF2B5EF4-FFF2-40B4-BE49-F238E27FC236}">
                <a16:creationId xmlns:a16="http://schemas.microsoft.com/office/drawing/2014/main" id="{316F9C38-041F-4EC1-A218-4089E27885C0}"/>
              </a:ext>
            </a:extLst>
          </p:cNvPr>
          <p:cNvSpPr>
            <a:spLocks noGrp="1" noRot="1" noChangeAspect="1"/>
          </p:cNvSpPr>
          <p:nvPr>
            <p:ph type="sldImg"/>
          </p:nvPr>
        </p:nvSpPr>
        <p:spPr>
          <a:xfrm>
            <a:off x="820738" y="676275"/>
            <a:ext cx="5756275" cy="3238500"/>
          </a:xfrm>
        </p:spPr>
      </p:sp>
    </p:spTree>
    <p:extLst>
      <p:ext uri="{BB962C8B-B14F-4D97-AF65-F5344CB8AC3E}">
        <p14:creationId xmlns:p14="http://schemas.microsoft.com/office/powerpoint/2010/main" val="3735837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617538"/>
            <a:ext cx="5757862" cy="3238500"/>
          </a:xfrm>
        </p:spPr>
      </p:sp>
      <p:sp>
        <p:nvSpPr>
          <p:cNvPr id="3" name="Notes Placeholder 2"/>
          <p:cNvSpPr>
            <a:spLocks noGrp="1"/>
          </p:cNvSpPr>
          <p:nvPr>
            <p:ph type="body" idx="1"/>
          </p:nvPr>
        </p:nvSpPr>
        <p:spPr/>
        <p:txBody>
          <a:bodyPr/>
          <a:lstStyle/>
          <a:p>
            <a:r>
              <a:rPr lang="en-US" b="1" dirty="0">
                <a:ea typeface="MS PGothic" charset="0"/>
              </a:rPr>
              <a:t>Purpose</a:t>
            </a:r>
          </a:p>
          <a:p>
            <a:r>
              <a:rPr lang="en-US" dirty="0">
                <a:ea typeface="MS PGothic" charset="0"/>
              </a:rPr>
              <a:t>To remind participants that service completion</a:t>
            </a:r>
            <a:r>
              <a:rPr lang="en-US" baseline="0" dirty="0">
                <a:ea typeface="MS PGothic" charset="0"/>
              </a:rPr>
              <a:t> does not equal safety of the child, s</a:t>
            </a:r>
            <a:r>
              <a:rPr lang="en-US" dirty="0">
                <a:ea typeface="MS PGothic" charset="0"/>
              </a:rPr>
              <a:t>howing differences between safety and strengths.</a:t>
            </a:r>
          </a:p>
          <a:p>
            <a:pPr eaLnBrk="1" hangingPunct="1"/>
            <a:endParaRPr lang="en-US" dirty="0">
              <a:solidFill>
                <a:srgbClr val="000000"/>
              </a:solidFill>
              <a:ea typeface="MS PGothic" charset="0"/>
              <a:sym typeface="Times New Roman" charset="0"/>
            </a:endParaRPr>
          </a:p>
          <a:p>
            <a:pPr eaLnBrk="1" hangingPunct="1"/>
            <a:r>
              <a:rPr lang="en-US" b="1" dirty="0">
                <a:solidFill>
                  <a:srgbClr val="000000"/>
                </a:solidFill>
                <a:ea typeface="MS PGothic" charset="0"/>
                <a:sym typeface="Times New Roman" charset="0"/>
              </a:rPr>
              <a:t>Example</a:t>
            </a:r>
          </a:p>
          <a:p>
            <a:pPr eaLnBrk="1" hangingPunct="1"/>
            <a:r>
              <a:rPr lang="en-US" dirty="0">
                <a:solidFill>
                  <a:srgbClr val="000000"/>
                </a:solidFill>
                <a:ea typeface="MS PGothic" charset="0"/>
                <a:sym typeface="Times New Roman" charset="0"/>
              </a:rPr>
              <a:t>Safety and services are not the same thing. Services are a means to an end, but that end is safety. While it is hard to determine if safety is occurring—certainly harder than continuing services—it also is the more meaningful question and more important to determine.</a:t>
            </a:r>
          </a:p>
          <a:p>
            <a:pPr eaLnBrk="1" hangingPunct="1"/>
            <a:endParaRPr lang="en-US" dirty="0">
              <a:solidFill>
                <a:srgbClr val="000000"/>
              </a:solidFill>
              <a:ea typeface="MS PGothic" charset="0"/>
              <a:sym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a:t>
            </a:r>
            <a:br>
              <a:rPr lang="en-US" b="1" dirty="0"/>
            </a:br>
            <a:r>
              <a:rPr lang="en-US" dirty="0"/>
              <a:t>ACL 17-107 “In the case of a newborn affected by substance abuse, these action steps must address both the health and safety needs of the newborn and the substance abuse treatment needs of the affected family or caregiver to ensure the safety and well-being of the newborn. Thus, action steps shall include referrals to and delivery of services, as appropriate.”</a:t>
            </a:r>
          </a:p>
          <a:p>
            <a:pPr eaLnBrk="1" hangingPunct="1"/>
            <a:endParaRPr lang="en-US" dirty="0">
              <a:solidFill>
                <a:srgbClr val="000000"/>
              </a:solidFill>
              <a:ea typeface="MS PGothic" charset="0"/>
              <a:sym typeface="Times New Roman" charset="0"/>
            </a:endParaRPr>
          </a:p>
        </p:txBody>
      </p:sp>
    </p:spTree>
    <p:extLst>
      <p:ext uri="{BB962C8B-B14F-4D97-AF65-F5344CB8AC3E}">
        <p14:creationId xmlns:p14="http://schemas.microsoft.com/office/powerpoint/2010/main" val="1854992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3100" cy="3235325"/>
          </a:xfrm>
        </p:spPr>
      </p:sp>
      <p:sp>
        <p:nvSpPr>
          <p:cNvPr id="3" name="Notes Placeholder 2"/>
          <p:cNvSpPr>
            <a:spLocks noGrp="1"/>
          </p:cNvSpPr>
          <p:nvPr>
            <p:ph type="body" idx="1"/>
          </p:nvPr>
        </p:nvSpPr>
        <p:spPr/>
        <p:txBody>
          <a:bodyPr/>
          <a:lstStyle/>
          <a:p>
            <a:pPr defTabSz="956462">
              <a:defRPr/>
            </a:pPr>
            <a:r>
              <a:rPr lang="en-US" altLang="en-US" b="1" dirty="0"/>
              <a:t>Trainer Note</a:t>
            </a:r>
          </a:p>
          <a:p>
            <a:pPr defTabSz="956462">
              <a:defRPr/>
            </a:pPr>
            <a:r>
              <a:rPr lang="en-US" altLang="en-US" b="0" dirty="0"/>
              <a:t>This slide is optional additional support, to be referenced as needed based on participant skill around engaging families in planning through solution-focused inquiry. </a:t>
            </a:r>
          </a:p>
          <a:p>
            <a:endParaRPr lang="en-CA" b="1" dirty="0"/>
          </a:p>
          <a:p>
            <a:r>
              <a:rPr lang="en-CA" b="1" dirty="0"/>
              <a:t>Example</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Building</a:t>
            </a:r>
            <a:r>
              <a:rPr lang="en-CA" baseline="0" dirty="0"/>
              <a:t> strong plans for child safety is a collaborative process. </a:t>
            </a:r>
            <a:r>
              <a:rPr lang="en-US" dirty="0">
                <a:solidFill>
                  <a:srgbClr val="000000"/>
                </a:solidFill>
                <a:latin typeface="Segoe UI"/>
                <a:ea typeface="Arial" panose="020B0604020202020204" pitchFamily="34" charset="0"/>
                <a:cs typeface="Segoe UI"/>
              </a:rPr>
              <a:t>S</a:t>
            </a:r>
            <a:r>
              <a:rPr lang="en-US" dirty="0">
                <a:solidFill>
                  <a:srgbClr val="000000"/>
                </a:solidFill>
                <a:effectLst/>
                <a:latin typeface="Segoe UI"/>
                <a:ea typeface="Arial" panose="020B0604020202020204" pitchFamily="34" charset="0"/>
                <a:cs typeface="Segoe UI"/>
              </a:rPr>
              <a:t>afety plans should always be developed with consideration given to the prevailing social and cultural conditions and way of life of the child’s family or tribe. Without exploring cultural context, you may omit or skip over ways that culturally relevant resources, network members, or action steps can help the family address the identified safety threats.</a:t>
            </a:r>
            <a:r>
              <a:rPr lang="en-US" dirty="0">
                <a:effectLst/>
                <a:latin typeface="Segoe UI"/>
                <a:cs typeface="Segoe UI"/>
              </a:rPr>
              <a:t> </a:t>
            </a:r>
            <a:r>
              <a:rPr lang="en-CA" baseline="0" dirty="0"/>
              <a:t>The strongest safety plans require us to step into a space of true partnership with family members and their safety and support network, acknowledging that they hold the knowledge and know-how to help create the strongest plan that will work for them. </a:t>
            </a:r>
            <a:endParaRPr lang="en-US" dirty="0">
              <a:solidFill>
                <a:srgbClr val="000000"/>
              </a:solidFill>
              <a:effectLst/>
              <a:latin typeface="Segoe UI"/>
              <a:ea typeface="Calibri" panose="020F0502020204030204" pitchFamily="34" charset="0"/>
              <a:cs typeface="Segoe UI"/>
            </a:endParaRPr>
          </a:p>
          <a:p>
            <a:endParaRPr lang="en-CA" baseline="0" dirty="0"/>
          </a:p>
          <a:p>
            <a:r>
              <a:rPr lang="en-CA" baseline="0" dirty="0"/>
              <a:t>This is where your use of solution-focused questions and strong facilitation skills can help you. As you begin this conversation, </a:t>
            </a:r>
            <a:r>
              <a:rPr lang="en-US" dirty="0"/>
              <a:t>it can be helpful to start by getting a lot of ideas on the table. Once clear about worry, invite</a:t>
            </a:r>
            <a:r>
              <a:rPr lang="en-US" baseline="0" dirty="0"/>
              <a:t> the family and the network to</a:t>
            </a:r>
            <a:r>
              <a:rPr lang="en-US" dirty="0"/>
              <a:t> think about all the possible things the caregiver, child, or network could do to protect child from the worry. The worker may have some non-negotiable elements, but if you immediately criticize an idea from the family, they will be less likely to offer more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family is stuck, you can offer ideas. If caregiver already took protective action, can they do more of that? You can offer, “I have worked with other families in similar situations, and they did X. How would that work for you?”</a:t>
            </a:r>
            <a:r>
              <a:rPr lang="en-CA" baseline="0" dirty="0"/>
              <a:t> When developmentally appropriate, children can and should be invited to offer ideas and suggestions for how to create safety in their homes.</a:t>
            </a:r>
          </a:p>
          <a:p>
            <a:endParaRPr lang="en-US" dirty="0"/>
          </a:p>
          <a:p>
            <a:r>
              <a:rPr lang="en-US" dirty="0"/>
              <a:t>After a range of ideas have been presented, start going through the ideas and ask key questions.</a:t>
            </a:r>
          </a:p>
          <a:p>
            <a:endParaRPr lang="en-US" dirty="0"/>
          </a:p>
          <a:p>
            <a:pPr marL="228600" indent="-228600">
              <a:buFont typeface="Arial" panose="020B0604020202020204" pitchFamily="34" charset="0"/>
              <a:buChar char="•"/>
            </a:pPr>
            <a:r>
              <a:rPr lang="en-US" dirty="0"/>
              <a:t>If that happened, would child be safe? </a:t>
            </a:r>
          </a:p>
          <a:p>
            <a:pPr marL="228600" indent="-228600">
              <a:buFont typeface="Arial" panose="020B0604020202020204" pitchFamily="34" charset="0"/>
              <a:buChar char="•"/>
            </a:pPr>
            <a:r>
              <a:rPr lang="en-US" dirty="0"/>
              <a:t>How likely is it that the person responsible for that action will follow through? </a:t>
            </a:r>
          </a:p>
          <a:p>
            <a:pPr marL="228600" indent="-228600">
              <a:buFont typeface="Arial" panose="020B0604020202020204" pitchFamily="34" charset="0"/>
              <a:buChar char="•"/>
            </a:pPr>
            <a:r>
              <a:rPr lang="en-US" dirty="0"/>
              <a:t>What if something happens, and the action does not happen? </a:t>
            </a:r>
          </a:p>
          <a:p>
            <a:endParaRPr lang="en-US" dirty="0"/>
          </a:p>
          <a:p>
            <a:r>
              <a:rPr lang="en-US" dirty="0"/>
              <a:t>This can help identify a variety of actions that directly protect child from the worry and backup plans to be sure the actions are happening and child is safe. </a:t>
            </a:r>
          </a:p>
          <a:p>
            <a:endParaRPr lang="en-CA" dirty="0"/>
          </a:p>
        </p:txBody>
      </p:sp>
    </p:spTree>
    <p:extLst>
      <p:ext uri="{BB962C8B-B14F-4D97-AF65-F5344CB8AC3E}">
        <p14:creationId xmlns:p14="http://schemas.microsoft.com/office/powerpoint/2010/main" val="2239736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33755" y="4343400"/>
            <a:ext cx="5955387" cy="4894193"/>
          </a:xfrm>
        </p:spPr>
        <p:txBody>
          <a:bodyPr/>
          <a:lstStyle/>
          <a:p>
            <a:pPr rtl="0" fontAlgn="base"/>
            <a:r>
              <a:rPr lang="en-US" b="1" i="0" u="none" strike="noStrike" kern="1200" dirty="0">
                <a:solidFill>
                  <a:schemeClr val="tx1"/>
                </a:solidFill>
                <a:effectLst/>
              </a:rPr>
              <a:t>Purpose</a:t>
            </a:r>
            <a:r>
              <a:rPr lang="en-US" b="0" i="0" kern="1200" dirty="0">
                <a:solidFill>
                  <a:schemeClr val="tx1"/>
                </a:solidFill>
                <a:effectLst/>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a typeface="Times New Roman" pitchFamily="-84" charset="0"/>
              </a:rPr>
              <a:t>To remind participants</a:t>
            </a:r>
            <a:r>
              <a:rPr lang="en-US" baseline="0" dirty="0">
                <a:ea typeface="Times New Roman" pitchFamily="-84" charset="0"/>
              </a:rPr>
              <a:t> about </a:t>
            </a:r>
            <a:r>
              <a:rPr lang="en-US" dirty="0">
                <a:ea typeface="Times New Roman" pitchFamily="-84" charset="0"/>
              </a:rPr>
              <a:t>solution-focused questions as a way to move into a more detailed discussion about how to elicit safety plans from families themselves.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ea typeface="Times New Roman" pitchFamily="-84" charset="0"/>
            </a:endParaRPr>
          </a:p>
          <a:p>
            <a:pPr rtl="0" fontAlgn="base"/>
            <a:r>
              <a:rPr lang="en-US" b="1" i="0" u="none" strike="noStrike" kern="1200" dirty="0">
                <a:solidFill>
                  <a:schemeClr val="tx1"/>
                </a:solidFill>
                <a:effectLst/>
              </a:rPr>
              <a:t>Example</a:t>
            </a:r>
          </a:p>
          <a:p>
            <a:r>
              <a:rPr lang="en-US" dirty="0"/>
              <a:t>You can use solution focused questions to help generate and test ideas for safety plans. </a:t>
            </a:r>
            <a:r>
              <a:rPr lang="en-US" baseline="0" dirty="0">
                <a:solidFill>
                  <a:srgbClr val="000000"/>
                </a:solidFill>
                <a:ea typeface="Arial" pitchFamily="-84" charset="0"/>
                <a:sym typeface="Arial" pitchFamily="-84" charset="0"/>
              </a:rPr>
              <a:t>Here are some examples.</a:t>
            </a:r>
            <a:endParaRPr lang="en-US" dirty="0">
              <a:solidFill>
                <a:srgbClr val="000000"/>
              </a:solidFill>
              <a:ea typeface="Arial" pitchFamily="-84" charset="0"/>
              <a:sym typeface="Arial" pitchFamily="-84" charset="0"/>
            </a:endParaRPr>
          </a:p>
          <a:p>
            <a:pPr eaLnBrk="1" hangingPunct="1"/>
            <a:endParaRPr lang="en-US" dirty="0">
              <a:solidFill>
                <a:srgbClr val="000000"/>
              </a:solidFill>
              <a:ea typeface="Arial" pitchFamily="-84" charset="0"/>
              <a:sym typeface="Arial" pitchFamily="-84" charset="0"/>
            </a:endParaRPr>
          </a:p>
          <a:p>
            <a:pPr marL="228600" indent="-228600" eaLnBrk="1" hangingPunct="1">
              <a:buFont typeface="Arial" panose="020B0604020202020204" pitchFamily="34" charset="0"/>
              <a:buChar char="•"/>
            </a:pPr>
            <a:r>
              <a:rPr lang="en-US" i="1" baseline="0" dirty="0">
                <a:solidFill>
                  <a:srgbClr val="000000"/>
                </a:solidFill>
                <a:ea typeface="Arial" pitchFamily="-84" charset="0"/>
                <a:sym typeface="Arial" pitchFamily="-84" charset="0"/>
              </a:rPr>
              <a:t>Exception questions.</a:t>
            </a:r>
            <a:r>
              <a:rPr lang="en-US" baseline="0" dirty="0">
                <a:solidFill>
                  <a:srgbClr val="000000"/>
                </a:solidFill>
                <a:ea typeface="Arial" pitchFamily="-84" charset="0"/>
                <a:sym typeface="Arial" pitchFamily="-84" charset="0"/>
              </a:rPr>
              <a:t> These are the cornerstone of solution-focused questions. They uncover instances where the problem could have occurred but did not. They help us get a balanced picture of the family and help everyone</a:t>
            </a:r>
            <a:r>
              <a:rPr lang="en-US" dirty="0"/>
              <a:t>—</a:t>
            </a:r>
            <a:r>
              <a:rPr lang="en-US" baseline="0" dirty="0">
                <a:solidFill>
                  <a:srgbClr val="000000"/>
                </a:solidFill>
                <a:ea typeface="Arial" pitchFamily="-84" charset="0"/>
                <a:sym typeface="Arial" pitchFamily="-84" charset="0"/>
              </a:rPr>
              <a:t>including the family</a:t>
            </a:r>
            <a:r>
              <a:rPr lang="en-US" dirty="0"/>
              <a:t>—</a:t>
            </a:r>
            <a:r>
              <a:rPr lang="en-US" baseline="0" dirty="0">
                <a:solidFill>
                  <a:srgbClr val="000000"/>
                </a:solidFill>
                <a:ea typeface="Arial" pitchFamily="-84" charset="0"/>
                <a:sym typeface="Arial" pitchFamily="-84" charset="0"/>
              </a:rPr>
              <a:t>see that change is possible.</a:t>
            </a:r>
          </a:p>
          <a:p>
            <a:pPr marL="228600" indent="-228600" eaLnBrk="1" hangingPunct="1">
              <a:buFont typeface="Arial" panose="020B0604020202020204" pitchFamily="34" charset="0"/>
              <a:buChar char="•"/>
            </a:pPr>
            <a:endParaRPr lang="en-US" baseline="0" dirty="0">
              <a:solidFill>
                <a:srgbClr val="000000"/>
              </a:solidFill>
              <a:ea typeface="Arial" pitchFamily="-84" charset="0"/>
              <a:sym typeface="Arial" pitchFamily="-84" charset="0"/>
            </a:endParaRPr>
          </a:p>
          <a:p>
            <a:pPr marL="228600" indent="-228600" eaLnBrk="1" hangingPunct="1">
              <a:buFont typeface="Arial" panose="020B0604020202020204" pitchFamily="34" charset="0"/>
              <a:buChar char="•"/>
            </a:pPr>
            <a:r>
              <a:rPr lang="en-US" i="1" baseline="0" dirty="0">
                <a:solidFill>
                  <a:srgbClr val="000000"/>
                </a:solidFill>
                <a:ea typeface="Arial" pitchFamily="-84" charset="0"/>
                <a:sym typeface="Arial" pitchFamily="-84" charset="0"/>
              </a:rPr>
              <a:t>Scaling questions.</a:t>
            </a:r>
            <a:r>
              <a:rPr lang="en-US" baseline="0" dirty="0">
                <a:solidFill>
                  <a:srgbClr val="000000"/>
                </a:solidFill>
                <a:ea typeface="Arial" pitchFamily="-84" charset="0"/>
                <a:sym typeface="Arial" pitchFamily="-84" charset="0"/>
              </a:rPr>
              <a:t> Yes-or-no questions can pigeonhole someone. For example: “When you were high last night, do you think your child was safe?” By asking a scaling question, you are more likely to engage the person in a discussion. For example, you might ask, “On a scale from 1 to 10, 1 being ‘not safe at all’ and 10 being ‘totally and completely safe,’ when you were high last night, how safe was your child?” Also, don’t make a plan without scaling family members’ willingness, confidence, and capacity. A person can be willing and confident but have no capacity. </a:t>
            </a:r>
          </a:p>
          <a:p>
            <a:pPr marL="228600" indent="-228600" eaLnBrk="1" hangingPunct="1">
              <a:buFont typeface="Arial" panose="020B0604020202020204" pitchFamily="34" charset="0"/>
              <a:buChar char="•"/>
            </a:pPr>
            <a:endParaRPr lang="en-US" baseline="0" dirty="0">
              <a:solidFill>
                <a:srgbClr val="000000"/>
              </a:solidFill>
              <a:ea typeface="Arial" pitchFamily="-84" charset="0"/>
              <a:sym typeface="Arial" pitchFamily="-84" charset="0"/>
            </a:endParaRPr>
          </a:p>
          <a:p>
            <a:pPr marL="228600" indent="-228600" eaLnBrk="1" hangingPunct="1">
              <a:buFont typeface="Arial" panose="020B0604020202020204" pitchFamily="34" charset="0"/>
              <a:buChar char="•"/>
            </a:pPr>
            <a:r>
              <a:rPr lang="en-US" altLang="en-US" i="1" baseline="0" dirty="0">
                <a:solidFill>
                  <a:srgbClr val="000000"/>
                </a:solidFill>
                <a:sym typeface="Arial" pitchFamily="-84" charset="0"/>
              </a:rPr>
              <a:t>Relationship questions.</a:t>
            </a:r>
            <a:r>
              <a:rPr lang="en-US" altLang="en-US" baseline="0" dirty="0">
                <a:solidFill>
                  <a:srgbClr val="000000"/>
                </a:solidFill>
                <a:sym typeface="Arial" pitchFamily="-84" charset="0"/>
              </a:rPr>
              <a:t> </a:t>
            </a:r>
            <a:r>
              <a:rPr lang="en-US" altLang="en-US" baseline="0" dirty="0"/>
              <a:t>Who do you think would want to know? What do you think they would do with that knowledge? If your 2-year-old were here, what would he be saying he was worried about if he could talk with you?</a:t>
            </a:r>
          </a:p>
          <a:p>
            <a:pPr marL="228600" indent="-228600" eaLnBrk="1" hangingPunct="1">
              <a:buFont typeface="Arial" panose="020B0604020202020204" pitchFamily="34" charset="0"/>
              <a:buChar char="•"/>
            </a:pPr>
            <a:endParaRPr lang="en-US" altLang="en-US" baseline="0" dirty="0"/>
          </a:p>
          <a:p>
            <a:pPr marL="228600" indent="-228600" eaLnBrk="1" hangingPunct="1">
              <a:buFont typeface="Arial" panose="020B0604020202020204" pitchFamily="34" charset="0"/>
              <a:buChar char="•"/>
            </a:pPr>
            <a:r>
              <a:rPr lang="en-US" i="1" baseline="0" dirty="0">
                <a:solidFill>
                  <a:srgbClr val="000000"/>
                </a:solidFill>
                <a:ea typeface="Arial" pitchFamily="-84" charset="0"/>
                <a:sym typeface="Arial" pitchFamily="-84" charset="0"/>
              </a:rPr>
              <a:t>Coping questions: </a:t>
            </a:r>
            <a:r>
              <a:rPr lang="en-US" b="0" i="0" baseline="0" dirty="0">
                <a:solidFill>
                  <a:srgbClr val="000000"/>
                </a:solidFill>
                <a:ea typeface="Arial" pitchFamily="-84" charset="0"/>
                <a:sym typeface="Arial" pitchFamily="-84" charset="0"/>
              </a:rPr>
              <a:t>Even though you have struggled with homelessness for the past nine months, you have still made sure your children attend school regularly and have a place to sleep each night. What strategies have you used to make sure your children’s daily needs are met?</a:t>
            </a:r>
          </a:p>
          <a:p>
            <a:pPr marL="228600" indent="-228600" eaLnBrk="1" hangingPunct="1">
              <a:buFont typeface="Arial" panose="020B0604020202020204" pitchFamily="34" charset="0"/>
              <a:buChar char="•"/>
            </a:pPr>
            <a:endParaRPr lang="en-US" b="0" i="0" baseline="0" dirty="0">
              <a:solidFill>
                <a:srgbClr val="000000"/>
              </a:solidFill>
              <a:ea typeface="Arial" pitchFamily="-84" charset="0"/>
              <a:sym typeface="Arial" pitchFamily="-84" charset="0"/>
            </a:endParaRPr>
          </a:p>
          <a:p>
            <a:pPr marL="228600" indent="-228600" eaLnBrk="1" hangingPunct="1">
              <a:buFont typeface="Arial" panose="020B0604020202020204" pitchFamily="34" charset="0"/>
              <a:buChar char="•"/>
            </a:pPr>
            <a:r>
              <a:rPr lang="en-US" b="0" i="1" baseline="0" dirty="0">
                <a:solidFill>
                  <a:srgbClr val="000000"/>
                </a:solidFill>
                <a:ea typeface="Arial" pitchFamily="-84" charset="0"/>
                <a:sym typeface="Arial" pitchFamily="-84" charset="0"/>
              </a:rPr>
              <a:t>Preferred future questions: </a:t>
            </a:r>
            <a:r>
              <a:rPr lang="en-US" b="0" i="0" baseline="0" dirty="0">
                <a:solidFill>
                  <a:srgbClr val="000000"/>
                </a:solidFill>
                <a:ea typeface="Arial" pitchFamily="-84" charset="0"/>
                <a:sym typeface="Arial" pitchFamily="-84" charset="0"/>
              </a:rPr>
              <a:t>When you think about a time when all of the worries you have been facing are solved, what will you notice about your family? What will your children notice?</a:t>
            </a:r>
            <a:endParaRPr lang="en-US" i="1" dirty="0">
              <a:solidFill>
                <a:srgbClr val="000000"/>
              </a:solidFill>
              <a:ea typeface="Arial" pitchFamily="-84" charset="0"/>
              <a:sym typeface="Arial" pitchFamily="-84" charset="0"/>
            </a:endParaRPr>
          </a:p>
          <a:p>
            <a:pPr rtl="0" fontAlgn="base"/>
            <a:endParaRPr lang="en-US" b="1" i="0" u="none" strike="noStrike" kern="1200" dirty="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ea typeface="Times New Roman" pitchFamily="-84" charset="0"/>
              </a:rPr>
              <a:t>Trainer Note</a:t>
            </a:r>
            <a:br>
              <a:rPr lang="en-US" dirty="0">
                <a:ea typeface="Times New Roman" pitchFamily="-84" charset="0"/>
              </a:rPr>
            </a:br>
            <a:r>
              <a:rPr lang="en-US" b="0" i="0" u="none" strike="noStrike" kern="1200" dirty="0">
                <a:solidFill>
                  <a:schemeClr val="tx1"/>
                </a:solidFill>
                <a:effectLst/>
              </a:rPr>
              <a:t>Review Solution-Focused Questions handout with the large group.</a:t>
            </a:r>
            <a:r>
              <a:rPr lang="en-US" b="0" i="0" kern="1200" dirty="0">
                <a:solidFill>
                  <a:schemeClr val="tx1"/>
                </a:solidFill>
                <a:effectLst/>
              </a:rPr>
              <a:t>​</a:t>
            </a:r>
            <a:r>
              <a:rPr lang="en-US" dirty="0">
                <a:ea typeface="Times New Roman" pitchFamily="-84" charset="0"/>
              </a:rPr>
              <a:t> </a:t>
            </a:r>
            <a:r>
              <a:rPr lang="en-US" b="0" i="0" u="none" strike="noStrike" kern="1200" dirty="0">
                <a:solidFill>
                  <a:schemeClr val="tx1"/>
                </a:solidFill>
                <a:effectLst/>
              </a:rPr>
              <a:t>Have them put a “*” by any questions that resonate with them and “?” by any they have questions on. </a:t>
            </a:r>
          </a:p>
          <a:p>
            <a:pPr rtl="0" fontAlgn="base"/>
            <a:endParaRPr lang="en-US" b="0" i="0" u="none" strike="noStrike" kern="1200" dirty="0">
              <a:solidFill>
                <a:schemeClr val="tx1"/>
              </a:solidFill>
              <a:effectLst/>
            </a:endParaRPr>
          </a:p>
          <a:p>
            <a:pPr rtl="0" fontAlgn="base"/>
            <a:r>
              <a:rPr lang="en-US" b="0" i="0" u="none" strike="noStrike" kern="1200" dirty="0">
                <a:solidFill>
                  <a:schemeClr val="tx1"/>
                </a:solidFill>
                <a:effectLst/>
              </a:rPr>
              <a:t>Optional: Ask participants for examples of questions that resonate and questions that raise questions. </a:t>
            </a:r>
          </a:p>
          <a:p>
            <a:pPr rtl="0" fontAlgn="base"/>
            <a:endParaRPr lang="en-US" b="0" i="0" u="none" strike="noStrike" kern="1200" dirty="0">
              <a:solidFill>
                <a:schemeClr val="tx1"/>
              </a:solidFill>
              <a:effectLst/>
            </a:endParaRPr>
          </a:p>
        </p:txBody>
      </p:sp>
      <p:sp>
        <p:nvSpPr>
          <p:cNvPr id="6" name="Slide Image Placeholder 5">
            <a:extLst>
              <a:ext uri="{FF2B5EF4-FFF2-40B4-BE49-F238E27FC236}">
                <a16:creationId xmlns:a16="http://schemas.microsoft.com/office/drawing/2014/main" id="{9A81127E-5A00-4F2E-B4D6-02DAAE51798B}"/>
              </a:ext>
            </a:extLst>
          </p:cNvPr>
          <p:cNvSpPr>
            <a:spLocks noGrp="1" noRot="1" noChangeAspect="1"/>
          </p:cNvSpPr>
          <p:nvPr>
            <p:ph type="sldImg"/>
          </p:nvPr>
        </p:nvSpPr>
        <p:spPr>
          <a:xfrm>
            <a:off x="931863" y="617538"/>
            <a:ext cx="5757862" cy="3238500"/>
          </a:xfrm>
        </p:spPr>
      </p:sp>
    </p:spTree>
    <p:extLst>
      <p:ext uri="{BB962C8B-B14F-4D97-AF65-F5344CB8AC3E}">
        <p14:creationId xmlns:p14="http://schemas.microsoft.com/office/powerpoint/2010/main" val="3432515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Purpose</a:t>
            </a:r>
          </a:p>
          <a:p>
            <a:r>
              <a:rPr lang="en-CA" b="0" dirty="0"/>
              <a:t>To give guidelines on including the voice of the child when creating safety plans.</a:t>
            </a:r>
          </a:p>
          <a:p>
            <a:endParaRPr lang="en-CA" b="1" dirty="0"/>
          </a:p>
          <a:p>
            <a:r>
              <a:rPr lang="en-CA" b="1" dirty="0"/>
              <a:t>Example</a:t>
            </a:r>
          </a:p>
          <a:p>
            <a:r>
              <a:rPr lang="en-CA" b="0" dirty="0"/>
              <a:t>A key strategy for building rigorous and family-centered safety plans is eliciting the child’s voice. Often, the child understands best what options will help them feel safe. Also</a:t>
            </a:r>
            <a:r>
              <a:rPr lang="en-CA" baseline="0" dirty="0"/>
              <a:t>, youth can offer their own ideas and suggestions (when developmentally appropriate) for how to create safety in their homes.</a:t>
            </a:r>
          </a:p>
          <a:p>
            <a:endParaRPr lang="en-CA" baseline="0" dirty="0"/>
          </a:p>
          <a:p>
            <a:r>
              <a:rPr lang="en-CA" baseline="0" dirty="0"/>
              <a:t>Sharing power with youth is critical </a:t>
            </a:r>
            <a:r>
              <a:rPr lang="en-US" baseline="0" dirty="0"/>
              <a:t>to building rigorous safety plans that will truly work. It is important to acknowledge the ways </a:t>
            </a:r>
            <a:r>
              <a:rPr lang="en-US" dirty="0"/>
              <a:t>young people are often considered to be less important and in a sense inferior to adults. This is especially harmful within the child welfare system, as young people’s agency and decisions are often ripped away as professionals decide how important a youth’s voice is within their case.</a:t>
            </a:r>
          </a:p>
          <a:p>
            <a:endParaRPr lang="en-CA" baseline="0" dirty="0"/>
          </a:p>
          <a:p>
            <a:r>
              <a:rPr lang="en-US" b="1" dirty="0"/>
              <a:t>Trainer Note</a:t>
            </a:r>
          </a:p>
          <a:p>
            <a:r>
              <a:rPr lang="en-US" i="0" dirty="0"/>
              <a:t>Open up discussion on ways to authentically involve the child in the safety plan. What is the difference between creating a safety net for the child versus setting the expectation in an ongoing way that the child is responsible for their own safety? </a:t>
            </a:r>
          </a:p>
          <a:p>
            <a:endParaRPr lang="en-US" i="0" dirty="0"/>
          </a:p>
          <a:p>
            <a:r>
              <a:rPr lang="en-US" i="0" dirty="0"/>
              <a:t>Reference participant guide handout: Moving From a Power-Over to a Powershare</a:t>
            </a:r>
            <a:endParaRPr lang="en-CA" dirty="0"/>
          </a:p>
        </p:txBody>
      </p:sp>
    </p:spTree>
    <p:extLst>
      <p:ext uri="{BB962C8B-B14F-4D97-AF65-F5344CB8AC3E}">
        <p14:creationId xmlns:p14="http://schemas.microsoft.com/office/powerpoint/2010/main" val="73488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xfrm>
            <a:off x="609600" y="685800"/>
            <a:ext cx="6096000" cy="3429000"/>
          </a:xfrm>
          <a:solidFill>
            <a:srgbClr val="FFFFFF"/>
          </a:solidFill>
          <a:ln/>
        </p:spPr>
      </p:sp>
      <p:sp>
        <p:nvSpPr>
          <p:cNvPr id="108547" name="Rectangle 2"/>
          <p:cNvSpPr>
            <a:spLocks noGrp="1" noChangeArrowheads="1"/>
          </p:cNvSpPr>
          <p:nvPr>
            <p:ph type="body" idx="1"/>
          </p:nvPr>
        </p:nvSpPr>
        <p:spPr>
          <a:xfrm>
            <a:off x="628728" y="4343400"/>
            <a:ext cx="6057745"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ea typeface="MS PGothic" charset="0"/>
              </a:rPr>
              <a:t>Purpose</a:t>
            </a:r>
          </a:p>
          <a:p>
            <a:r>
              <a:rPr lang="en-US" dirty="0">
                <a:ea typeface="MS PGothic" charset="0"/>
              </a:rPr>
              <a:t>To provide a reminder that most children do not want to be uprooted from their home if it is avoidable.</a:t>
            </a:r>
          </a:p>
          <a:p>
            <a:endParaRPr lang="en-US" dirty="0">
              <a:ea typeface="MS PGothic" charset="0"/>
            </a:endParaRPr>
          </a:p>
          <a:p>
            <a:r>
              <a:rPr lang="en-US" b="1" dirty="0">
                <a:ea typeface="MS PGothic" charset="0"/>
              </a:rPr>
              <a:t>Example</a:t>
            </a:r>
            <a:endParaRPr lang="en-US" dirty="0">
              <a:ea typeface="MS PGothic" charset="0"/>
            </a:endParaRPr>
          </a:p>
          <a:p>
            <a:r>
              <a:rPr lang="en-US" dirty="0">
                <a:ea typeface="MS PGothic" charset="0"/>
              </a:rPr>
              <a:t>We are going to talk about creating safety plans today. This will </a:t>
            </a:r>
            <a:r>
              <a:rPr lang="en-US" i="1" dirty="0">
                <a:ea typeface="MS PGothic" charset="0"/>
              </a:rPr>
              <a:t>not</a:t>
            </a:r>
            <a:r>
              <a:rPr lang="en-US" dirty="0">
                <a:ea typeface="MS PGothic" charset="0"/>
              </a:rPr>
              <a:t> eliminate the need for foster care. </a:t>
            </a:r>
          </a:p>
          <a:p>
            <a:endParaRPr lang="en-US" dirty="0">
              <a:ea typeface="MS PGothic" charset="0"/>
            </a:endParaRPr>
          </a:p>
          <a:p>
            <a:r>
              <a:rPr lang="en-US" dirty="0">
                <a:ea typeface="MS PGothic" charset="0"/>
              </a:rPr>
              <a:t>But if we think about the history of child protection, we have operated under the assumption that removing children from their families will equal safety and that the state will do an adequate job of being a parent. </a:t>
            </a:r>
          </a:p>
          <a:p>
            <a:endParaRPr lang="en-US" dirty="0">
              <a:ea typeface="MS PGothic" charset="0"/>
            </a:endParaRPr>
          </a:p>
          <a:p>
            <a:r>
              <a:rPr lang="en-US" dirty="0">
                <a:ea typeface="MS PGothic" charset="0"/>
              </a:rPr>
              <a:t>Research tells us there are many reasons to support every effort to prevent removal. According to the research, children who are separated from their families not only experience trauma and attachment disruptions that can cause long-term harm, but they also often suffer </a:t>
            </a:r>
            <a:r>
              <a:rPr lang="en-US" i="1" dirty="0">
                <a:ea typeface="MS PGothic" charset="0"/>
              </a:rPr>
              <a:t>a lot</a:t>
            </a:r>
            <a:r>
              <a:rPr lang="en-US" dirty="0">
                <a:ea typeface="MS PGothic" charset="0"/>
              </a:rPr>
              <a:t> while in foster care. Youth often experience additional abuse or neglect once in foster care. Removal creates significant and lasting trauma, and at times it can pose increased risk for children and should be used as a last resort only when safety cannot be controlled in the home.</a:t>
            </a:r>
          </a:p>
          <a:p>
            <a:endParaRPr lang="en-US" dirty="0">
              <a:ea typeface="MS PGothic" charset="0"/>
            </a:endParaRPr>
          </a:p>
          <a:p>
            <a:r>
              <a:rPr lang="en-US" dirty="0">
                <a:ea typeface="MS PGothic" charset="0"/>
              </a:rPr>
              <a:t>Across California, the top safety threat being selected in households experiencing a removal is safety threat 3 (immediate needs not met (See </a:t>
            </a:r>
            <a:r>
              <a:rPr lang="en-US" dirty="0">
                <a:hlinkClick r:id="rId3"/>
              </a:rPr>
              <a:t>California Combined Comparison Data 2021.pdf</a:t>
            </a:r>
            <a:r>
              <a:rPr lang="en-US" dirty="0"/>
              <a:t>). For us, this raises questions about whether every opportunity to make a plan to keep a child safe with their parents is being explored. </a:t>
            </a:r>
          </a:p>
          <a:p>
            <a:endParaRPr lang="en-US" dirty="0">
              <a:ea typeface="MS PGothic" charset="0"/>
            </a:endParaRPr>
          </a:p>
          <a:p>
            <a:r>
              <a:rPr lang="en-US" b="1" dirty="0">
                <a:ea typeface="MS PGothic" charset="0"/>
              </a:rPr>
              <a:t>Discussion/In Chat</a:t>
            </a:r>
          </a:p>
          <a:p>
            <a:r>
              <a:rPr lang="en-US" dirty="0">
                <a:ea typeface="MS PGothic" charset="0"/>
              </a:rPr>
              <a:t>What does this get you thinking about? </a:t>
            </a:r>
          </a:p>
          <a:p>
            <a:endParaRPr lang="en-US" dirty="0">
              <a:ea typeface="MS PGothic" charset="0"/>
            </a:endParaRPr>
          </a:p>
          <a:p>
            <a:endParaRPr lang="en-US" dirty="0">
              <a:ea typeface="MS PGothic" charset="0"/>
            </a:endParaRPr>
          </a:p>
          <a:p>
            <a:pPr eaLnBrk="1" hangingPunct="1"/>
            <a:endParaRPr lang="en-US" dirty="0">
              <a:ea typeface="MS PGothic" charset="0"/>
              <a:sym typeface="Calibri" charset="0"/>
            </a:endParaRPr>
          </a:p>
        </p:txBody>
      </p:sp>
    </p:spTree>
    <p:extLst>
      <p:ext uri="{BB962C8B-B14F-4D97-AF65-F5344CB8AC3E}">
        <p14:creationId xmlns:p14="http://schemas.microsoft.com/office/powerpoint/2010/main" val="1287526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b="0" dirty="0"/>
              <a:t>To introduce Skills Lab 2.</a:t>
            </a:r>
          </a:p>
          <a:p>
            <a:endParaRPr lang="en-US" b="1" dirty="0"/>
          </a:p>
          <a:p>
            <a:r>
              <a:rPr lang="en-US" b="1" dirty="0"/>
              <a:t>Trainer Note</a:t>
            </a:r>
          </a:p>
          <a:p>
            <a:r>
              <a:rPr lang="en-CA" dirty="0"/>
              <a:t>Depending on time remaining, trainers may need to introduce this as an activity that may be beneficial to bring back to participants’ local teams as a follow-up prompt for coaching or team discussion.</a:t>
            </a:r>
            <a:endParaRPr lang="en-US" dirty="0"/>
          </a:p>
          <a:p>
            <a:endParaRPr lang="en-CA" dirty="0"/>
          </a:p>
          <a:p>
            <a:r>
              <a:rPr lang="en-CA" b="1" dirty="0"/>
              <a:t>Example</a:t>
            </a:r>
          </a:p>
          <a:p>
            <a:r>
              <a:rPr lang="en-CA" dirty="0"/>
              <a:t>As a large group, review the Safety Intervention Ideas handout in the participant guide. Individually, highlight the interventions that you most often include, and note any that are new ideas and that you have questions about. </a:t>
            </a:r>
          </a:p>
          <a:p>
            <a:endParaRPr lang="en-CA" dirty="0"/>
          </a:p>
          <a:p>
            <a:r>
              <a:rPr lang="en-CA" sz="2400" b="0" dirty="0">
                <a:latin typeface="Segoe UI"/>
                <a:cs typeface="Segoe UI"/>
              </a:rPr>
              <a:t>In Small Groups</a:t>
            </a:r>
          </a:p>
          <a:p>
            <a:pPr lvl="1" indent="-457200">
              <a:buClr>
                <a:schemeClr val="accent1"/>
              </a:buClr>
              <a:buFont typeface="Arial" panose="020B0604020202020204" pitchFamily="34" charset="0"/>
              <a:buChar char="•"/>
            </a:pPr>
            <a:r>
              <a:rPr lang="en-CA" sz="2400" dirty="0">
                <a:latin typeface="Segoe UI"/>
                <a:cs typeface="Segoe UI"/>
              </a:rPr>
              <a:t>Select one type of concern that you would like to explore further as a group. </a:t>
            </a:r>
          </a:p>
          <a:p>
            <a:pPr lvl="1" indent="-457200">
              <a:buClr>
                <a:schemeClr val="accent1"/>
              </a:buClr>
              <a:buFont typeface="Arial" panose="020B0604020202020204" pitchFamily="34" charset="0"/>
              <a:buChar char="•"/>
            </a:pPr>
            <a:r>
              <a:rPr lang="en-CA" sz="2400" dirty="0">
                <a:latin typeface="Segoe UI"/>
                <a:cs typeface="Segoe UI"/>
              </a:rPr>
              <a:t>In what ways might you change or strengthen the listed intervention examples? </a:t>
            </a:r>
          </a:p>
          <a:p>
            <a:pPr lvl="1" indent="-457200">
              <a:buClr>
                <a:schemeClr val="accent1"/>
              </a:buClr>
              <a:buFont typeface="Arial" panose="020B0604020202020204" pitchFamily="34" charset="0"/>
              <a:buChar char="•"/>
            </a:pPr>
            <a:r>
              <a:rPr lang="en-CA" sz="2400" dirty="0">
                <a:latin typeface="Segoe UI"/>
                <a:cs typeface="Segoe UI"/>
              </a:rPr>
              <a:t>What strategies do you use to ensure that a family has the chance to propose their own action steps before suggesting our ideas?</a:t>
            </a:r>
            <a:endParaRPr lang="en-CA" sz="2400" dirty="0"/>
          </a:p>
          <a:p>
            <a:endParaRPr lang="en-US" dirty="0"/>
          </a:p>
        </p:txBody>
      </p:sp>
    </p:spTree>
    <p:extLst>
      <p:ext uri="{BB962C8B-B14F-4D97-AF65-F5344CB8AC3E}">
        <p14:creationId xmlns:p14="http://schemas.microsoft.com/office/powerpoint/2010/main" val="1160171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b="0" dirty="0"/>
              <a:t>Provide an alternative to Skills Lab 2, depending on participants’ desired areas of focus and trainer’s choice. Trainer should select only one of the “skills lab 2” activities provided.</a:t>
            </a:r>
          </a:p>
          <a:p>
            <a:endParaRPr lang="en-US" b="0" dirty="0"/>
          </a:p>
          <a:p>
            <a:r>
              <a:rPr lang="en-US" b="1" dirty="0"/>
              <a:t>Trainer Note</a:t>
            </a:r>
          </a:p>
          <a:p>
            <a:r>
              <a:rPr lang="en-US" b="0" dirty="0"/>
              <a:t>Have participants read the slide and get into small groups to complete the exercise.</a:t>
            </a:r>
          </a:p>
        </p:txBody>
      </p:sp>
    </p:spTree>
    <p:extLst>
      <p:ext uri="{BB962C8B-B14F-4D97-AF65-F5344CB8AC3E}">
        <p14:creationId xmlns:p14="http://schemas.microsoft.com/office/powerpoint/2010/main" val="3104491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Purpose</a:t>
            </a:r>
          </a:p>
          <a:p>
            <a:r>
              <a:rPr lang="en-CA" b="0" dirty="0"/>
              <a:t>To have participants consider how not attending to power and privilege can impact the rigor of a safety plan.</a:t>
            </a:r>
          </a:p>
          <a:p>
            <a:endParaRPr lang="en-CA" b="0" dirty="0"/>
          </a:p>
          <a:p>
            <a:r>
              <a:rPr lang="en-CA" b="1" dirty="0"/>
              <a:t>Example</a:t>
            </a:r>
          </a:p>
          <a:p>
            <a:r>
              <a:rPr lang="en-CA" dirty="0"/>
              <a:t>There are a couple of situations</a:t>
            </a:r>
            <a:r>
              <a:rPr lang="en-CA" baseline="0" dirty="0"/>
              <a:t> that might be a sign to pause to consider the rigor of the plan.</a:t>
            </a:r>
          </a:p>
          <a:p>
            <a:endParaRPr lang="en-CA" baseline="0" dirty="0"/>
          </a:p>
          <a:p>
            <a:r>
              <a:rPr lang="en-CA" i="1" baseline="0" dirty="0"/>
              <a:t>Situation 1</a:t>
            </a:r>
            <a:r>
              <a:rPr lang="en-CA" baseline="0" dirty="0"/>
              <a:t>: The family readily agrees to everything, but you aren’t sure they are really committed to the safety actions.</a:t>
            </a:r>
            <a:endParaRPr lang="en-CA" dirty="0"/>
          </a:p>
          <a:p>
            <a:endParaRPr lang="en-CA" dirty="0"/>
          </a:p>
          <a:p>
            <a:r>
              <a:rPr lang="en-US" dirty="0"/>
              <a:t>You’ve probably been in situations where the family says yes to everything. They are the most agreeable family ever. You are ultimately responsible for noticing when this is happening, and what it might mean if a family readily agrees to everything you propose. It’s not enough just to walk away and accept their statements at face value when your professional judgment is sound and telling you the child will not be safe.</a:t>
            </a:r>
          </a:p>
          <a:p>
            <a:endParaRPr lang="en-US" dirty="0"/>
          </a:p>
          <a:p>
            <a:r>
              <a:rPr lang="en-US" dirty="0"/>
              <a:t>Consider ways to address this directly and invite them into a conversation reconsidering the action steps. You may also consider whether increasing the monitoring would provide the assurance that the family really is doing what they say they will. Are they agreeable to unannounced visits? Can the child call in every daytime hour for the first 48 hours? Can grandma move in for the weekend?</a:t>
            </a:r>
          </a:p>
          <a:p>
            <a:pPr lvl="1" algn="just">
              <a:buFont typeface="Calibri" pitchFamily="34" charset="0"/>
              <a:buNone/>
              <a:defRPr/>
            </a:pPr>
            <a:endParaRPr lang="en-US" dirty="0"/>
          </a:p>
          <a:p>
            <a:pPr algn="just">
              <a:defRPr/>
            </a:pPr>
            <a:r>
              <a:rPr lang="en-US" i="1" dirty="0"/>
              <a:t>Situation 2</a:t>
            </a:r>
            <a:r>
              <a:rPr lang="en-US" dirty="0"/>
              <a:t>: The worker and family do not agree</a:t>
            </a:r>
            <a:r>
              <a:rPr lang="en-US" baseline="0" dirty="0"/>
              <a:t> on the safety interventions.</a:t>
            </a:r>
          </a:p>
          <a:p>
            <a:pPr algn="just">
              <a:defRPr/>
            </a:pPr>
            <a:endParaRPr lang="en-US" dirty="0"/>
          </a:p>
          <a:p>
            <a:r>
              <a:rPr lang="en-US" dirty="0"/>
              <a:t>We’ve already said that if the worker and the family disagree on whether the threat is present, the worker should mark the threat as present AND give voice to the family’s perspective by noting their point of view. What if they disagree with the only plan the worker thinks is viable? </a:t>
            </a:r>
          </a:p>
          <a:p>
            <a:r>
              <a:rPr lang="en-US" dirty="0"/>
              <a:t> </a:t>
            </a:r>
          </a:p>
          <a:p>
            <a:r>
              <a:rPr lang="en-US" dirty="0"/>
              <a:t>The fundamental principle is that at this point, </a:t>
            </a:r>
            <a:r>
              <a:rPr lang="en-US" i="1" dirty="0"/>
              <a:t>the worker</a:t>
            </a:r>
            <a:r>
              <a:rPr lang="en-US" dirty="0"/>
              <a:t> is ultimately responsible for child safety. We cannot neglect our professional responsibility by either accepting a plan we doubt will work, or simply saying that the family was unwilling, so we will close the case. </a:t>
            </a:r>
          </a:p>
          <a:p>
            <a:endParaRPr lang="en-US" dirty="0"/>
          </a:p>
          <a:p>
            <a:r>
              <a:rPr lang="en-US" dirty="0"/>
              <a:t>But we don’t have to be rigid, either. Ask the family what they would be willing to do — how could this plan be made acceptable to them? Ask yourself if their amendment would really compromise child safety. Sometimes it won’t. For example, they prefer dad’s brother to be the child’s safe place, rather than mom’s sister. Unless you have reason to think the paternal uncle would not be safe, there’s no reason to object. </a:t>
            </a:r>
          </a:p>
          <a:p>
            <a:r>
              <a:rPr lang="en-US" dirty="0"/>
              <a:t> </a:t>
            </a:r>
          </a:p>
          <a:p>
            <a:r>
              <a:rPr lang="en-US" dirty="0"/>
              <a:t>Conversely, knowing that if the family won’t agree to a plan, the child will go into foster care—and the plan could be so simple that you can’t understand why the parents won’t just say yes—how hard should you try to persuade them? </a:t>
            </a:r>
          </a:p>
          <a:p>
            <a:r>
              <a:rPr lang="en-US" dirty="0"/>
              <a:t> </a:t>
            </a:r>
          </a:p>
          <a:p>
            <a:r>
              <a:rPr lang="en-US" dirty="0"/>
              <a:t>It is necessary to ensure that you aren’t being coercive when developing the safety plan. Parents have to see and understand safety plans as a voluntary agreement that they are entering into, and they have to know that the interventions are time-limited. There was a related case in the Illinois State Supreme Court (</a:t>
            </a:r>
            <a:r>
              <a:rPr lang="en-US" i="1" dirty="0"/>
              <a:t>Dupuy v. Samuels</a:t>
            </a:r>
            <a:r>
              <a:rPr lang="en-US" dirty="0"/>
              <a:t>) that challenged the constitutionality of safety plans. While the court ultimately supported the practice of safety plans in CPS, it did prompt several clarifications about practice expectations by the agency.</a:t>
            </a:r>
          </a:p>
          <a:p>
            <a:r>
              <a:rPr lang="en-US" dirty="0"/>
              <a:t> </a:t>
            </a:r>
          </a:p>
          <a:p>
            <a:r>
              <a:rPr lang="en-US" dirty="0"/>
              <a:t>There is no substitute for good clinical judgment here. You want to be sure they understand how easy the plan would be, and how much even one night in foster care would affect their child. See if you can figure out what hook will work best, and use it. But if you feel you are pushing them to just say yes when they mean no, and they aren’t really buying into the plan, then it’s best to not push too hard, or you may just be setting up a safety plan for failure. </a:t>
            </a:r>
          </a:p>
          <a:p>
            <a:r>
              <a:rPr lang="en-US" dirty="0"/>
              <a:t> </a:t>
            </a:r>
          </a:p>
          <a:p>
            <a:r>
              <a:rPr lang="en-US" dirty="0"/>
              <a:t>Safety plans must be clear, voluntary, time-limited, and not coercive. Removal is a potential consequence of failure to comply with safety planning, but it should not be presented as a threat.</a:t>
            </a:r>
          </a:p>
          <a:p>
            <a:endParaRPr lang="en-US" dirty="0"/>
          </a:p>
          <a:p>
            <a:r>
              <a:rPr lang="en-US" b="1" dirty="0"/>
              <a:t>Trainer Note</a:t>
            </a:r>
          </a:p>
          <a:p>
            <a:r>
              <a:rPr lang="en-US" i="1" dirty="0"/>
              <a:t>Dupuy v. Samuels</a:t>
            </a:r>
            <a:r>
              <a:rPr lang="en-US" dirty="0"/>
              <a:t> is a case brought in 1997 in Illinois by 150,000 residents of that state. The crucial portion of the case (for purposes of safety planning) concerned parents’ allegations that they were illegally and unconstitutionally forced to comply with safety plans under threat of child removal. This issue was considered in the “Dupuy II” claim brought in 2002, in which the court found that safety plans that last more than “a few days” violate families’ rights to due process. The court elaborated that “more than a few days” means a review of any safety plan is required after 14 days. In a 2006 appeal of the decision, the court found that safety plans must be uniformly voluntary; it also criticized certain coercive practices (e.g., threatening families with foster care placement) that the court found to be common in safety planning. The issue remains subject to appeal, but clear, voluntary, time-limited, non-coercive safety plans remain good practice.</a:t>
            </a:r>
          </a:p>
          <a:p>
            <a:pPr lvl="0"/>
            <a:endParaRPr lang="en-US" dirty="0"/>
          </a:p>
          <a:p>
            <a:endParaRPr lang="en-US" dirty="0"/>
          </a:p>
        </p:txBody>
      </p:sp>
    </p:spTree>
    <p:extLst>
      <p:ext uri="{BB962C8B-B14F-4D97-AF65-F5344CB8AC3E}">
        <p14:creationId xmlns:p14="http://schemas.microsoft.com/office/powerpoint/2010/main" val="150374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318886"/>
          </a:xfrm>
        </p:spPr>
        <p:txBody>
          <a:bodyPr/>
          <a:lstStyle/>
          <a:p>
            <a:r>
              <a:rPr lang="en-US" b="1" dirty="0"/>
              <a:t>Purpose</a:t>
            </a:r>
          </a:p>
          <a:p>
            <a:r>
              <a:rPr lang="en-US" b="0" dirty="0"/>
              <a:t>To highlight the importance of developing a clear and time-limited plan for monitoring.</a:t>
            </a:r>
          </a:p>
          <a:p>
            <a:endParaRPr lang="en-US" b="0" dirty="0"/>
          </a:p>
          <a:p>
            <a:r>
              <a:rPr lang="en-US" b="1" dirty="0"/>
              <a:t>Example</a:t>
            </a:r>
          </a:p>
          <a:p>
            <a:r>
              <a:rPr lang="en-US" b="0" dirty="0"/>
              <a:t>Plans should:</a:t>
            </a:r>
          </a:p>
          <a:p>
            <a:endParaRPr lang="en-US" b="0" dirty="0"/>
          </a:p>
          <a:p>
            <a:pPr marL="228600" marR="0" lvl="0" indent="-228600" algn="l" defTabSz="95646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panose="020F0502020204030204" pitchFamily="34" charset="0"/>
              </a:rPr>
              <a:t>Have clear timelines for how long they will be in place, </a:t>
            </a:r>
            <a:r>
              <a:rPr lang="en-US" b="0" i="1" dirty="0">
                <a:ea typeface="Calibri" panose="020F0502020204030204" pitchFamily="34" charset="0"/>
              </a:rPr>
              <a:t>no longer than 30 days</a:t>
            </a:r>
            <a:r>
              <a:rPr lang="en-US" b="1" dirty="0">
                <a:ea typeface="Calibri" panose="020F0502020204030204" pitchFamily="34" charset="0"/>
              </a:rPr>
              <a:t>. </a:t>
            </a:r>
            <a:r>
              <a:rPr lang="en-US" b="0" dirty="0">
                <a:effectLst/>
                <a:ea typeface="Calibri" panose="020F0502020204030204" pitchFamily="34" charset="0"/>
              </a:rPr>
              <a:t>Clarify that at this point, the plan will be reviewed and either renewed, adjusted, or allowed to expire (resolved).</a:t>
            </a:r>
          </a:p>
          <a:p>
            <a:pPr marL="228600" marR="0" lvl="0" indent="-228600" algn="l" defTabSz="95646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ea typeface="Calibri" panose="020F0502020204030204" pitchFamily="34" charset="0"/>
            </a:endParaRPr>
          </a:p>
          <a:p>
            <a:pPr marL="228600" indent="-228600" defTabSz="956462">
              <a:buFont typeface="Arial" panose="020B0604020202020204" pitchFamily="34" charset="0"/>
              <a:buChar char="•"/>
              <a:defRPr/>
            </a:pPr>
            <a:r>
              <a:rPr lang="en-US" dirty="0">
                <a:ea typeface="Calibri" panose="020F0502020204030204" pitchFamily="34" charset="0"/>
              </a:rPr>
              <a:t>Describe a plan for monitoring, including </a:t>
            </a:r>
            <a:r>
              <a:rPr lang="en-US" dirty="0">
                <a:ea typeface="Verdana" panose="020B0604030504040204" pitchFamily="34" charset="0"/>
              </a:rPr>
              <a:t>how you will know if each part of the plan is working. Will the family report to you? Will you call the agency to be sure they can help? Will you make unannounced visits? Will grandmother stop at the house every day and call the worker if there is a problem?</a:t>
            </a:r>
          </a:p>
          <a:p>
            <a:pPr marL="228600" indent="-228600" defTabSz="956462">
              <a:buFont typeface="Arial" panose="020B0604020202020204" pitchFamily="34" charset="0"/>
              <a:buChar char="•"/>
              <a:defRPr/>
            </a:pPr>
            <a:endParaRPr lang="en-US" dirty="0">
              <a:ea typeface="Verdana" panose="020B0604030504040204" pitchFamily="34" charset="0"/>
            </a:endParaRPr>
          </a:p>
          <a:p>
            <a:pPr marL="228600" indent="-228600" defTabSz="956462">
              <a:buFont typeface="Arial" panose="020B0604020202020204" pitchFamily="34" charset="0"/>
              <a:buChar char="•"/>
              <a:defRPr/>
            </a:pPr>
            <a:r>
              <a:rPr lang="en-US" dirty="0">
                <a:ea typeface="Calibri" panose="020F0502020204030204" pitchFamily="34" charset="0"/>
              </a:rPr>
              <a:t>The safety plan should be signed by the worker, at least one caregiver, and at least one protective adult responsible for supporting the plan. </a:t>
            </a:r>
            <a:r>
              <a:rPr lang="en-US" dirty="0">
                <a:ea typeface="Verdana" panose="020B0604030504040204" pitchFamily="34" charset="0"/>
              </a:rPr>
              <a:t>The worker can use clinical judgment as to whether both should sign and whether to accept a plan the caregiver refuses to sign. The worker should sign. Additionally, have children old enough to do so sign the plan. If there are any other individuals you are relying on to participate in the plan, they </a:t>
            </a:r>
            <a:r>
              <a:rPr lang="en-US" i="1" dirty="0">
                <a:ea typeface="Verdana" panose="020B0604030504040204" pitchFamily="34" charset="0"/>
              </a:rPr>
              <a:t>must</a:t>
            </a:r>
            <a:r>
              <a:rPr lang="en-US" dirty="0">
                <a:ea typeface="Verdana" panose="020B0604030504040204" pitchFamily="34" charset="0"/>
              </a:rPr>
              <a:t> sign. For example, if part of the plan is for a neighbor to help with afterschool childcare, the neighbor must sign to verify willingness</a:t>
            </a:r>
            <a:r>
              <a:rPr lang="en-US" dirty="0">
                <a:ea typeface="Calibri" panose="020F0502020204030204" pitchFamily="34" charset="0"/>
              </a:rPr>
              <a:t>. </a:t>
            </a:r>
          </a:p>
          <a:p>
            <a:pPr marL="228600" indent="-228600" defTabSz="956462">
              <a:buFont typeface="Arial" panose="020B0604020202020204" pitchFamily="34" charset="0"/>
              <a:buChar char="•"/>
              <a:defRPr/>
            </a:pPr>
            <a:endParaRPr lang="en-US" dirty="0">
              <a:ea typeface="Calibri" panose="020F0502020204030204" pitchFamily="34" charset="0"/>
            </a:endParaRPr>
          </a:p>
          <a:p>
            <a:pPr marL="228600" indent="-228600" defTabSz="956462">
              <a:buFont typeface="Arial" panose="020B0604020202020204" pitchFamily="34" charset="0"/>
              <a:buChar char="•"/>
              <a:defRPr/>
            </a:pPr>
            <a:r>
              <a:rPr lang="en-US" dirty="0">
                <a:ea typeface="Calibri" panose="020F0502020204030204" pitchFamily="34" charset="0"/>
              </a:rPr>
              <a:t>Be approved by a supervisor</a:t>
            </a:r>
            <a:endParaRPr lang="en-US" dirty="0">
              <a:ea typeface="Verdana" panose="020B0604030504040204" pitchFamily="34" charset="0"/>
            </a:endParaRPr>
          </a:p>
          <a:p>
            <a:r>
              <a:rPr lang="en-US" dirty="0">
                <a:ea typeface="Verdana" panose="020B0604030504040204" pitchFamily="34" charset="0"/>
              </a:rPr>
              <a:t> </a:t>
            </a:r>
            <a:endParaRPr lang="en-US" b="1" dirty="0"/>
          </a:p>
        </p:txBody>
      </p:sp>
    </p:spTree>
    <p:extLst>
      <p:ext uri="{BB962C8B-B14F-4D97-AF65-F5344CB8AC3E}">
        <p14:creationId xmlns:p14="http://schemas.microsoft.com/office/powerpoint/2010/main" val="2790207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b="0" dirty="0"/>
              <a:t>To explain documentation of the safety plan and the need for a new safety assessment.</a:t>
            </a:r>
          </a:p>
          <a:p>
            <a:endParaRPr lang="en-US" b="1" dirty="0"/>
          </a:p>
          <a:p>
            <a:r>
              <a:rPr lang="en-US" b="1" dirty="0"/>
              <a:t>Example</a:t>
            </a:r>
          </a:p>
          <a:p>
            <a:pPr defTabSz="956462">
              <a:defRPr/>
            </a:pPr>
            <a:r>
              <a:rPr lang="en-US" dirty="0">
                <a:ea typeface="Verdana" panose="020B0604030504040204" pitchFamily="34" charset="0"/>
              </a:rPr>
              <a:t>Ideally, a safety plan document should be available in triplicate, so you can leave one copy with the family and place one copy in the file, or use your camera to take a picture of the plan that you leave with the family. </a:t>
            </a:r>
          </a:p>
          <a:p>
            <a:pPr defTabSz="956462">
              <a:defRPr/>
            </a:pPr>
            <a:endParaRPr lang="en-US" dirty="0">
              <a:ea typeface="Verdana" panose="020B0604030504040204" pitchFamily="34" charset="0"/>
            </a:endParaRPr>
          </a:p>
          <a:p>
            <a:pPr defTabSz="956462">
              <a:defRPr/>
            </a:pPr>
            <a:r>
              <a:rPr lang="en-US" dirty="0">
                <a:ea typeface="Verdana" panose="020B0604030504040204" pitchFamily="34" charset="0"/>
              </a:rPr>
              <a:t>Because it is hard copy, each county may have a policy regarding how the safety plan should be reflected in CWS/CMS. ACL 22-02 provides additional guidance for documenting safety plans in CWS/CMS, including use of a Special Project Code (SPC), Safety Plan Completed. </a:t>
            </a:r>
          </a:p>
          <a:p>
            <a:pPr defTabSz="956462">
              <a:defRPr/>
            </a:pPr>
            <a:endParaRPr lang="en-US" dirty="0">
              <a:ea typeface="Verdana" panose="020B0604030504040204" pitchFamily="34" charset="0"/>
            </a:endParaRPr>
          </a:p>
          <a:p>
            <a:pPr defTabSz="956462">
              <a:defRPr/>
            </a:pPr>
            <a:r>
              <a:rPr lang="en-US" i="1" dirty="0">
                <a:ea typeface="Verdana" panose="020B0604030504040204" pitchFamily="34" charset="0"/>
              </a:rPr>
              <a:t>Warm Handoffs</a:t>
            </a:r>
          </a:p>
          <a:p>
            <a:r>
              <a:rPr lang="en-US" dirty="0">
                <a:ea typeface="Verdana" panose="020B0604030504040204" pitchFamily="34" charset="0"/>
              </a:rPr>
              <a:t>Since change takes time, you may need to transfer a family with an active safety plan to a new social worker. This is where the importance of clear documentation of the plan put in place, as well as conversations to support warm a hand-off of the plan, can be critical.</a:t>
            </a:r>
          </a:p>
          <a:p>
            <a:endParaRPr lang="en-US" b="1" dirty="0">
              <a:ea typeface="Verdana" panose="020B0604030504040204" pitchFamily="34" charset="0"/>
            </a:endParaRPr>
          </a:p>
          <a:p>
            <a:r>
              <a:rPr lang="en-US" dirty="0">
                <a:ea typeface="Calibri" panose="020F0502020204030204" pitchFamily="34" charset="0"/>
              </a:rPr>
              <a:t>If a family has resolved the safety threat, a new safety assessment should be completed to document the household as safe prior to referral or the case being closed. Referrals and cases should not be closed out with an active safety plan.</a:t>
            </a:r>
            <a:endParaRPr lang="en-US" dirty="0"/>
          </a:p>
          <a:p>
            <a:pPr defTabSz="956462">
              <a:defRPr/>
            </a:pPr>
            <a:endParaRPr lang="en-US" dirty="0">
              <a:ea typeface="Verdana" panose="020B0604030504040204" pitchFamily="34" charset="0"/>
            </a:endParaRPr>
          </a:p>
        </p:txBody>
      </p:sp>
    </p:spTree>
    <p:extLst>
      <p:ext uri="{BB962C8B-B14F-4D97-AF65-F5344CB8AC3E}">
        <p14:creationId xmlns:p14="http://schemas.microsoft.com/office/powerpoint/2010/main" val="878348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62">
              <a:defRPr/>
            </a:pPr>
            <a:r>
              <a:rPr lang="en-US" b="1" dirty="0"/>
              <a:t>Purpose</a:t>
            </a:r>
          </a:p>
          <a:p>
            <a:pPr defTabSz="956462">
              <a:defRPr/>
            </a:pPr>
            <a:r>
              <a:rPr lang="en-US" dirty="0">
                <a:solidFill>
                  <a:srgbClr val="000000"/>
                </a:solidFill>
                <a:ea typeface="Calibri" panose="020F0502020204030204" pitchFamily="34" charset="0"/>
              </a:rPr>
              <a:t>To allow participants to engage in planning for putting skills into practice.</a:t>
            </a:r>
          </a:p>
          <a:p>
            <a:endParaRPr lang="en-US" dirty="0">
              <a:ea typeface="Times New Roman" pitchFamily="-1" charset="0"/>
            </a:endParaRPr>
          </a:p>
          <a:p>
            <a:r>
              <a:rPr lang="en-US" b="1" dirty="0">
                <a:ea typeface="Times New Roman" pitchFamily="-1" charset="0"/>
              </a:rPr>
              <a:t>Trainer</a:t>
            </a:r>
            <a:r>
              <a:rPr lang="en-US" b="1" baseline="0" dirty="0">
                <a:ea typeface="Times New Roman" pitchFamily="-1" charset="0"/>
              </a:rPr>
              <a:t> Note</a:t>
            </a:r>
            <a:endParaRPr lang="en-US" b="1" dirty="0">
              <a:ea typeface="Times New Roman" pitchFamily="-1" charset="0"/>
            </a:endParaRPr>
          </a:p>
          <a:p>
            <a:r>
              <a:rPr lang="en-US" baseline="0" dirty="0">
                <a:ea typeface="Times New Roman" pitchFamily="-1" charset="0"/>
              </a:rPr>
              <a:t>Depending on amount of time, this activity can be done in small breakout groups, or in chat.</a:t>
            </a:r>
          </a:p>
          <a:p>
            <a:endParaRPr lang="en-US" baseline="0" dirty="0">
              <a:ea typeface="Times New Roman" pitchFamily="-1" charset="0"/>
            </a:endParaRPr>
          </a:p>
          <a:p>
            <a:r>
              <a:rPr lang="en-US" b="1" baseline="0" dirty="0">
                <a:ea typeface="Times New Roman" pitchFamily="-1" charset="0"/>
              </a:rPr>
              <a:t>Example</a:t>
            </a:r>
          </a:p>
          <a:p>
            <a:r>
              <a:rPr lang="en-US" dirty="0">
                <a:ea typeface="Times New Roman" pitchFamily="-1" charset="0"/>
              </a:rPr>
              <a:t>Have participants consider</a:t>
            </a:r>
            <a:r>
              <a:rPr lang="en-US" baseline="0" dirty="0">
                <a:ea typeface="Times New Roman" pitchFamily="-1" charset="0"/>
              </a:rPr>
              <a:t> the questions on the slide, elicit responses, and engage participants in discussion about the day. </a:t>
            </a:r>
            <a:r>
              <a:rPr lang="en-US" i="0" dirty="0"/>
              <a:t>Conclude by going around and asking each person add their thoughts to the chat.</a:t>
            </a:r>
          </a:p>
          <a:p>
            <a:pPr defTabSz="956462">
              <a:defRPr/>
            </a:pPr>
            <a:endParaRPr lang="en-US" i="0" dirty="0"/>
          </a:p>
          <a:p>
            <a:br>
              <a:rPr lang="en-US" dirty="0">
                <a:solidFill>
                  <a:srgbClr val="000000"/>
                </a:solidFill>
                <a:ea typeface="Calibri" panose="020F0502020204030204" pitchFamily="34" charset="0"/>
              </a:rPr>
            </a:br>
            <a:endParaRPr lang="en-US" dirty="0"/>
          </a:p>
        </p:txBody>
      </p:sp>
    </p:spTree>
    <p:extLst>
      <p:ext uri="{BB962C8B-B14F-4D97-AF65-F5344CB8AC3E}">
        <p14:creationId xmlns:p14="http://schemas.microsoft.com/office/powerpoint/2010/main" val="2678360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to be shared in chat: </a:t>
            </a:r>
            <a:r>
              <a:rPr lang="en-US" dirty="0">
                <a:hlinkClick r:id="rId3"/>
              </a:rPr>
              <a:t>https://surveys.evidentchange.org/s3/CDSS-Safety-Planning-Training-Evaluation</a:t>
            </a:r>
            <a:r>
              <a:rPr lang="en-US" dirty="0"/>
              <a:t> </a:t>
            </a:r>
          </a:p>
          <a:p>
            <a:endParaRPr lang="en-US" dirty="0"/>
          </a:p>
          <a:p>
            <a:r>
              <a:rPr lang="en-US" dirty="0"/>
              <a:t>If local county or organization has a specific training evaluation, that evaluation should replace this slide. </a:t>
            </a:r>
          </a:p>
          <a:p>
            <a:endParaRPr lang="en-US" dirty="0"/>
          </a:p>
        </p:txBody>
      </p:sp>
    </p:spTree>
    <p:extLst>
      <p:ext uri="{BB962C8B-B14F-4D97-AF65-F5344CB8AC3E}">
        <p14:creationId xmlns:p14="http://schemas.microsoft.com/office/powerpoint/2010/main" val="754863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9919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additional materials are available for trainers to reference to supplement training discussion as needed.</a:t>
            </a:r>
          </a:p>
        </p:txBody>
      </p:sp>
    </p:spTree>
    <p:extLst>
      <p:ext uri="{BB962C8B-B14F-4D97-AF65-F5344CB8AC3E}">
        <p14:creationId xmlns:p14="http://schemas.microsoft.com/office/powerpoint/2010/main" val="16581564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bwMode="auto">
          <a:xfrm>
            <a:off x="841375" y="603250"/>
            <a:ext cx="5940425" cy="3341688"/>
          </a:xfrm>
          <a:solidFill>
            <a:srgbClr val="FFFFFF"/>
          </a:solidFill>
          <a:ln>
            <a:solidFill>
              <a:srgbClr val="000000"/>
            </a:solidFill>
            <a:miter lim="800000"/>
            <a:headEnd/>
            <a:tailEnd/>
          </a:ln>
        </p:spPr>
      </p:sp>
      <p:sp>
        <p:nvSpPr>
          <p:cNvPr id="198659" name="Rectangle 3"/>
          <p:cNvSpPr>
            <a:spLocks noGrp="1" noChangeArrowheads="1"/>
          </p:cNvSpPr>
          <p:nvPr>
            <p:ph type="body" idx="1"/>
          </p:nvPr>
        </p:nvSpPr>
        <p:spPr bwMode="auto">
          <a:xfrm>
            <a:off x="761609" y="4540878"/>
            <a:ext cx="6099679" cy="4457127"/>
          </a:xfr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b="1" baseline="0" dirty="0"/>
              <a:t>Purpose</a:t>
            </a:r>
          </a:p>
          <a:p>
            <a:pPr eaLnBrk="1" hangingPunct="1">
              <a:lnSpc>
                <a:spcPct val="90000"/>
              </a:lnSpc>
              <a:spcBef>
                <a:spcPct val="0"/>
              </a:spcBef>
            </a:pPr>
            <a:r>
              <a:rPr lang="en-US" altLang="en-US" baseline="0" dirty="0"/>
              <a:t>To engage participants in a conversation about three-column mapping and engaging families.</a:t>
            </a:r>
          </a:p>
          <a:p>
            <a:pPr eaLnBrk="1" hangingPunct="1">
              <a:lnSpc>
                <a:spcPct val="90000"/>
              </a:lnSpc>
              <a:spcBef>
                <a:spcPct val="0"/>
              </a:spcBef>
            </a:pPr>
            <a:endParaRPr lang="en-US" altLang="en-US" b="1" baseline="0" dirty="0"/>
          </a:p>
          <a:p>
            <a:pPr eaLnBrk="1" hangingPunct="1">
              <a:lnSpc>
                <a:spcPct val="90000"/>
              </a:lnSpc>
              <a:spcBef>
                <a:spcPct val="0"/>
              </a:spcBef>
            </a:pPr>
            <a:r>
              <a:rPr lang="en-US" altLang="en-US" b="1" baseline="0" dirty="0"/>
              <a:t>Trainer’s Note</a:t>
            </a:r>
            <a:endParaRPr lang="en-US" altLang="en-US" b="1" dirty="0"/>
          </a:p>
          <a:p>
            <a:pPr eaLnBrk="1" hangingPunct="1">
              <a:lnSpc>
                <a:spcPct val="90000"/>
              </a:lnSpc>
              <a:spcBef>
                <a:spcPct val="0"/>
              </a:spcBef>
            </a:pPr>
            <a:r>
              <a:rPr lang="en-US" altLang="en-US" baseline="0" dirty="0"/>
              <a:t>Review the three-column map.</a:t>
            </a:r>
          </a:p>
          <a:p>
            <a:pPr eaLnBrk="1" hangingPunct="1">
              <a:lnSpc>
                <a:spcPct val="90000"/>
              </a:lnSpc>
              <a:spcBef>
                <a:spcPct val="0"/>
              </a:spcBef>
            </a:pPr>
            <a:endParaRPr lang="en-US" altLang="en-US" baseline="0" dirty="0"/>
          </a:p>
          <a:p>
            <a:r>
              <a:rPr lang="en-US" dirty="0"/>
              <a:t>Let’s assume you have a reasonably cooperative family, and that the danger is not so immediate that it precludes working your way through this process.</a:t>
            </a:r>
          </a:p>
          <a:p>
            <a:r>
              <a:rPr lang="en-US" dirty="0"/>
              <a:t> </a:t>
            </a:r>
          </a:p>
          <a:p>
            <a:r>
              <a:rPr lang="en-US" dirty="0"/>
              <a:t>The first step is to identify what the family has to build on. We are looking for actions of protection and household strengths. </a:t>
            </a:r>
            <a:r>
              <a:rPr lang="en-US" i="1" dirty="0"/>
              <a:t>Strengths</a:t>
            </a:r>
            <a:r>
              <a:rPr lang="en-US" dirty="0"/>
              <a:t> and </a:t>
            </a:r>
            <a:r>
              <a:rPr lang="en-US" i="1" dirty="0"/>
              <a:t>actions of protection</a:t>
            </a:r>
            <a:r>
              <a:rPr lang="en-US" dirty="0"/>
              <a:t> are not the same thing. Actions of protection are specific, immediately available skills or characteristics that can directly mitigate the existing safety threat. Take a look at the definitions of both actions of protection and household strengths in your SDM policy and procedures manual. </a:t>
            </a:r>
          </a:p>
          <a:p>
            <a:r>
              <a:rPr lang="en-US" dirty="0"/>
              <a:t> </a:t>
            </a:r>
          </a:p>
          <a:p>
            <a:r>
              <a:rPr lang="en-US" dirty="0"/>
              <a:t>We are still on the question of safety, so we are not talking about having a psychological assessment scheduled in four weeks to find out whether these capacities are present. If you have evidence of its presence, mark it. If not, leave it blank. There is not a NO option here because not marking it doesn’t necessarily mean that the family doesn’t have that capacity, only that you don’t have information about that yet and therefore won’t be able to rely on it as you think about safety planning. So, how can you quickly review household strengths and actions of protection with the family?</a:t>
            </a:r>
          </a:p>
          <a:p>
            <a:r>
              <a:rPr lang="en-US" dirty="0"/>
              <a:t> </a:t>
            </a:r>
          </a:p>
          <a:p>
            <a:r>
              <a:rPr lang="en-US" dirty="0"/>
              <a:t>Remember that you’ve already done some interviewing and observing to determine whether safety threats were present. Along the way, you may have already discovered some of the family’s protective capacities. Go ahead and mark (or if you don’t have the form, mentally mark) any that you already know. Tell the family about any that you’ve already observed. By starting with a statement to the family that you notice something positive about them, you can help them realize you aren’t just “out to get them.” </a:t>
            </a:r>
          </a:p>
          <a:p>
            <a:endParaRPr lang="en-US" dirty="0"/>
          </a:p>
          <a:p>
            <a:r>
              <a:rPr lang="en-US" dirty="0"/>
              <a:t>Use the definitions to ask additional questions. In the participant guide, you’ll find some examples of ways you can ask a few simple questions to uncover potential actions of protection in the household.</a:t>
            </a:r>
          </a:p>
          <a:p>
            <a:r>
              <a:rPr lang="en-US" dirty="0"/>
              <a:t> </a:t>
            </a:r>
          </a:p>
          <a:p>
            <a:r>
              <a:rPr lang="en-US" dirty="0"/>
              <a:t>If you cannot identify actions of protection in the caregiver, the child, or the safety and support network — either because the caregivers can’t be located or won’t cooperate at all — you can’t build an in-home safety plan. If you don’t have a parent who is engaged and able to understand the danger, it’s pretty hard to imagine how you could build a plan without bringing in outside individuals to completely protect the child. An example might be a caregiver who is temporarily incapacitated—in a coma in the hospital, but likely to recover.</a:t>
            </a:r>
          </a:p>
          <a:p>
            <a:r>
              <a:rPr lang="en-US" dirty="0"/>
              <a:t> </a:t>
            </a:r>
          </a:p>
          <a:p>
            <a:r>
              <a:rPr lang="en-US" b="0" i="0" dirty="0"/>
              <a:t>(Trainer Note: </a:t>
            </a:r>
            <a:r>
              <a:rPr lang="en-US" i="0" dirty="0"/>
              <a:t>The pressure at the other end of the continuum—to get the safety plan done quickly—is worker convenience/workload. That is not a good reason to rush. You might get a safety plan done quickly, but if the plan does not have buy-in, it is more likely to fail and result in the need for placement. That is time-consuming and costly. Rushing through safety planning is a false economy that costs more in the long run. Engaging the family in safety planning also sets the stage for longer‑term planning.)</a:t>
            </a:r>
          </a:p>
          <a:p>
            <a:endParaRPr lang="en-US" altLang="en-US" i="1" dirty="0"/>
          </a:p>
          <a:p>
            <a:r>
              <a:rPr lang="en-US" dirty="0"/>
              <a:t>Next, remind the family of the specific threat or threats that must be addressed and what they have to work with, and ask them what they think they could do or arrange to ensure that the child is protected from danger. Asking the family first doesn’t mean you’ll accept their suggestion—you’ll see that in the next step. But asking them first implies that you are willing to listen, that you are willing to see their capability, and that they may have a great idea. If they have no ideas or limited, unlikely ideas, you can offer suggestions. But make them </a:t>
            </a:r>
            <a:r>
              <a:rPr lang="en-US" i="1" dirty="0"/>
              <a:t>suggestions</a:t>
            </a:r>
            <a:r>
              <a:rPr lang="en-US" dirty="0"/>
              <a:t> at this point. </a:t>
            </a:r>
          </a:p>
          <a:p>
            <a:r>
              <a:rPr lang="en-US" dirty="0"/>
              <a:t> </a:t>
            </a:r>
          </a:p>
          <a:p>
            <a:r>
              <a:rPr lang="en-US" dirty="0"/>
              <a:t>The medical field is learning that if you really want patients to follow medical plans, you can’t just say, “Here’s your prescription.” Instead, better results are seen from patients of doctors who explain the available options, who discuss the pros and cons, and who ask patients how likely they will be to follow a plan—and who help resolve barriers to following a plan.</a:t>
            </a:r>
          </a:p>
          <a:p>
            <a:r>
              <a:rPr lang="en-US" dirty="0"/>
              <a:t> </a:t>
            </a:r>
          </a:p>
          <a:p>
            <a:r>
              <a:rPr lang="en-US" dirty="0"/>
              <a:t>One starter phrase is, “Some families have tried this … .” What are some other options? </a:t>
            </a:r>
            <a:r>
              <a:rPr lang="en-US" i="0" dirty="0"/>
              <a:t>(“I heard about … ” “What would you think of … ?”)</a:t>
            </a:r>
          </a:p>
          <a:p>
            <a:r>
              <a:rPr lang="en-US" dirty="0"/>
              <a:t> </a:t>
            </a:r>
          </a:p>
          <a:p>
            <a:r>
              <a:rPr lang="en-US" dirty="0"/>
              <a:t>The participant guide has some ideas for safety plan interventions. For each safety threat, there are several suggestions. </a:t>
            </a:r>
          </a:p>
          <a:p>
            <a:r>
              <a:rPr lang="en-US" dirty="0"/>
              <a:t> </a:t>
            </a:r>
          </a:p>
          <a:p>
            <a:r>
              <a:rPr lang="en-US" i="0" dirty="0"/>
              <a:t>(Trainer Note: Review a few of the interventions. Note the mix of formal and informal activities</a:t>
            </a:r>
            <a:r>
              <a:rPr lang="en-US" i="1" dirty="0"/>
              <a:t>.)</a:t>
            </a:r>
            <a:endParaRPr lang="en-US" dirty="0"/>
          </a:p>
          <a:p>
            <a:endParaRPr lang="en-US" altLang="en-US" baseline="0" dirty="0"/>
          </a:p>
          <a:p>
            <a:pPr defTabSz="956462">
              <a:defRPr/>
            </a:pPr>
            <a:r>
              <a:rPr lang="en-US" dirty="0"/>
              <a:t>Ideally, get all the ideas on the table first. This is just basic brainstorming technique. If we start to critique ideas as they are presented, it tends to stifle ideas. But again, remember that in some situations, you have to press forward faster because of the immediacy of the danger. When you can, wait until a number of ideas are on the table before proceeding to testing the ideas. Don’t skip this step! Not all good ideas will work. Ask how each proposed idea will directly protect the child from the specific threat. Ask what could go wrong. Use this information to develop contingencies so that the plan is detailed and complete. Some ideas will be rejected because during this step you’ll realize they’re not feasible, won’t be robust enough protection, or have some other limitation. </a:t>
            </a:r>
          </a:p>
          <a:p>
            <a:pPr defTabSz="956462">
              <a:defRPr/>
            </a:pPr>
            <a:endParaRPr lang="en-US" dirty="0"/>
          </a:p>
          <a:p>
            <a:r>
              <a:rPr lang="en-US" dirty="0"/>
              <a:t>Now, you can assemble your final plan. Write it on the safety plan document. Be specific about who will do what, and when.</a:t>
            </a:r>
          </a:p>
          <a:p>
            <a:r>
              <a:rPr lang="en-US" dirty="0"/>
              <a:t> </a:t>
            </a:r>
          </a:p>
          <a:p>
            <a:r>
              <a:rPr lang="en-US" dirty="0"/>
              <a:t>A vital component of the plan is monitoring. How will you know the plan is being carried out and is protecting the child? For each plan element, ask, “How will the worker know this is being done?” For the overall plan, ask, “How will the worker know the child is safe?”</a:t>
            </a:r>
          </a:p>
          <a:p>
            <a:pPr defTabSz="956462">
              <a:defRPr/>
            </a:pPr>
            <a:endParaRPr lang="en-US" dirty="0"/>
          </a:p>
          <a:p>
            <a:pPr eaLnBrk="1" hangingPunct="1">
              <a:lnSpc>
                <a:spcPct val="90000"/>
              </a:lnSpc>
              <a:spcBef>
                <a:spcPct val="0"/>
              </a:spcBef>
            </a:pPr>
            <a:r>
              <a:rPr lang="en-US" altLang="en-US" b="1" baseline="0" dirty="0"/>
              <a:t>Trainer Note</a:t>
            </a:r>
            <a:endParaRPr lang="en-US" altLang="en-US" b="1" dirty="0"/>
          </a:p>
          <a:p>
            <a:pPr eaLnBrk="1" hangingPunct="1">
              <a:lnSpc>
                <a:spcPct val="90000"/>
              </a:lnSpc>
              <a:spcBef>
                <a:spcPct val="0"/>
              </a:spcBef>
            </a:pPr>
            <a:r>
              <a:rPr lang="en-US" altLang="en-US" b="0" baseline="0" dirty="0"/>
              <a:t>Here are some possible prompts for discussion:</a:t>
            </a:r>
          </a:p>
          <a:p>
            <a:pPr eaLnBrk="1" hangingPunct="1">
              <a:lnSpc>
                <a:spcPct val="90000"/>
              </a:lnSpc>
              <a:spcBef>
                <a:spcPct val="0"/>
              </a:spcBef>
            </a:pPr>
            <a:endParaRPr lang="en-US" altLang="en-US" b="0" baseline="0" dirty="0"/>
          </a:p>
          <a:p>
            <a:pPr marL="228600" indent="-228600">
              <a:lnSpc>
                <a:spcPct val="90000"/>
              </a:lnSpc>
              <a:spcBef>
                <a:spcPct val="0"/>
              </a:spcBef>
              <a:buFont typeface="Arial" panose="020B0604020202020204" pitchFamily="34" charset="0"/>
              <a:buChar char="•"/>
            </a:pPr>
            <a:r>
              <a:rPr lang="en-US" altLang="en-US" baseline="0" dirty="0"/>
              <a:t>What are ways that this would change the questions you are asking?</a:t>
            </a:r>
          </a:p>
          <a:p>
            <a:pPr marL="228600" indent="-228600">
              <a:lnSpc>
                <a:spcPct val="90000"/>
              </a:lnSpc>
              <a:spcBef>
                <a:spcPct val="0"/>
              </a:spcBef>
              <a:buFont typeface="Arial" panose="020B0604020202020204" pitchFamily="34" charset="0"/>
              <a:buChar char="•"/>
            </a:pPr>
            <a:r>
              <a:rPr lang="en-US" altLang="en-US" baseline="0" dirty="0"/>
              <a:t>How might this change the outcome of efforts of engaging with a family?</a:t>
            </a:r>
          </a:p>
          <a:p>
            <a:pPr marL="228600" indent="-228600">
              <a:lnSpc>
                <a:spcPct val="90000"/>
              </a:lnSpc>
              <a:spcBef>
                <a:spcPct val="0"/>
              </a:spcBef>
              <a:buFont typeface="Arial" panose="020B0604020202020204" pitchFamily="34" charset="0"/>
              <a:buChar char="•"/>
            </a:pPr>
            <a:r>
              <a:rPr lang="en-US" altLang="en-US" baseline="0" dirty="0"/>
              <a:t>How does this change the perspective?</a:t>
            </a:r>
          </a:p>
          <a:p>
            <a:pPr marL="228600" indent="-228600">
              <a:lnSpc>
                <a:spcPct val="90000"/>
              </a:lnSpc>
              <a:spcBef>
                <a:spcPct val="0"/>
              </a:spcBef>
              <a:buFont typeface="Arial" panose="020B0604020202020204" pitchFamily="34" charset="0"/>
              <a:buChar char="•"/>
            </a:pPr>
            <a:r>
              <a:rPr lang="en-US" altLang="en-US" baseline="0" dirty="0"/>
              <a:t>Does anything stand out for you regarding how the columns are broken up? </a:t>
            </a:r>
          </a:p>
        </p:txBody>
      </p:sp>
    </p:spTree>
    <p:extLst>
      <p:ext uri="{BB962C8B-B14F-4D97-AF65-F5344CB8AC3E}">
        <p14:creationId xmlns:p14="http://schemas.microsoft.com/office/powerpoint/2010/main" val="208294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Segoe UI" panose="020B0502040204020203" pitchFamily="34" charset="0"/>
                <a:ea typeface="Times New Roman" panose="02020603050405020304" pitchFamily="18" charset="0"/>
                <a:cs typeface="Times New Roman" panose="02020603050405020304" pitchFamily="18" charset="0"/>
              </a:rPr>
              <a:t>Purpose</a:t>
            </a:r>
          </a:p>
          <a:p>
            <a:r>
              <a:rPr lang="en-US" dirty="0">
                <a:solidFill>
                  <a:srgbClr val="000000"/>
                </a:solidFill>
                <a:latin typeface="Segoe UI"/>
                <a:ea typeface="Calibri"/>
                <a:cs typeface="Segoe UI"/>
              </a:rPr>
              <a:t>To introduce the group.</a:t>
            </a:r>
          </a:p>
          <a:p>
            <a:endParaRPr lang="en-US" dirty="0">
              <a:solidFill>
                <a:srgbClr val="000000"/>
              </a:solidFill>
              <a:latin typeface="Segoe UI" panose="020B0502040204020203" pitchFamily="34" charset="0"/>
              <a:ea typeface="Calibri" panose="020F0502020204030204" pitchFamily="34" charset="0"/>
            </a:endParaRPr>
          </a:p>
          <a:p>
            <a:r>
              <a:rPr lang="en-US" b="1" dirty="0">
                <a:solidFill>
                  <a:srgbClr val="000000"/>
                </a:solidFill>
                <a:latin typeface="Segoe UI" panose="020B0502040204020203" pitchFamily="34" charset="0"/>
                <a:ea typeface="Calibri" panose="020F0502020204030204" pitchFamily="34" charset="0"/>
              </a:rPr>
              <a:t>Example</a:t>
            </a:r>
            <a:endParaRPr lang="en-US" b="1" dirty="0"/>
          </a:p>
          <a:p>
            <a:r>
              <a:rPr lang="en-US" dirty="0"/>
              <a:t>In chat, share the following.</a:t>
            </a:r>
          </a:p>
          <a:p>
            <a:endParaRPr lang="en-US" dirty="0"/>
          </a:p>
          <a:p>
            <a:pPr marL="228600" indent="-228600">
              <a:buFont typeface="Arial" panose="020B0604020202020204" pitchFamily="34" charset="0"/>
              <a:buChar char="•"/>
            </a:pPr>
            <a:r>
              <a:rPr lang="en-US" dirty="0"/>
              <a:t>Introduction (name, role)</a:t>
            </a:r>
          </a:p>
          <a:p>
            <a:pPr marL="228600" indent="-228600">
              <a:buFont typeface="Arial" panose="020B0604020202020204" pitchFamily="34" charset="0"/>
              <a:buChar char="•"/>
            </a:pPr>
            <a:r>
              <a:rPr lang="en-US" dirty="0"/>
              <a:t>One thing you are hoping to learn about safety planning today.</a:t>
            </a:r>
          </a:p>
          <a:p>
            <a:pPr marL="228600" indent="-228600">
              <a:buFont typeface="Arial" panose="020B0604020202020204" pitchFamily="34" charset="0"/>
              <a:buChar char="•"/>
            </a:pPr>
            <a:r>
              <a:rPr lang="en-US" dirty="0"/>
              <a:t>Name one thing that is bringing you joy this week.</a:t>
            </a:r>
          </a:p>
          <a:p>
            <a:pPr marL="228600" indent="-22860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Training Note</a:t>
            </a:r>
            <a:br>
              <a:rPr lang="en-US" b="1" dirty="0"/>
            </a:br>
            <a:r>
              <a:rPr lang="en-US" i="0" dirty="0"/>
              <a:t>Trainer may start with an exercise of their choice for trainer and participant introduction.</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652351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777875" y="1200150"/>
            <a:ext cx="5753100" cy="32353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Segoe UI"/>
                <a:cs typeface="Segoe UI"/>
              </a:rPr>
              <a:t>Purpose</a:t>
            </a:r>
            <a:br>
              <a:rPr lang="en-US" altLang="en-US" b="1" dirty="0">
                <a:latin typeface="Segoe UI"/>
                <a:cs typeface="Segoe UI"/>
              </a:rPr>
            </a:br>
            <a:r>
              <a:rPr lang="en-US" altLang="en-US" b="0" dirty="0">
                <a:latin typeface="Segoe UI"/>
                <a:cs typeface="Segoe UI"/>
              </a:rPr>
              <a:t>To highlight Caregiver + Behavior + Impact (C + B + I).</a:t>
            </a:r>
          </a:p>
          <a:p>
            <a:endParaRPr lang="en-US" altLang="en-US" b="1" dirty="0">
              <a:latin typeface="Segoe UI"/>
              <a:cs typeface="Segoe UI"/>
            </a:endParaRPr>
          </a:p>
          <a:p>
            <a:r>
              <a:rPr lang="en-US" altLang="en-US" b="1" dirty="0">
                <a:latin typeface="Segoe UI"/>
                <a:cs typeface="Segoe UI"/>
              </a:rPr>
              <a:t>Example</a:t>
            </a:r>
          </a:p>
          <a:p>
            <a:r>
              <a:rPr lang="en-US" altLang="en-US" dirty="0">
                <a:latin typeface="Segoe UI"/>
                <a:cs typeface="Segoe UI"/>
              </a:rPr>
              <a:t>When gathering information from the caller, it is important to stay focused on the link between a caregiver’s actions or behaviors and their impact (or potential impact) on the child. We’ll take a look at some strategies for digging for </a:t>
            </a:r>
            <a:r>
              <a:rPr lang="en-CA" altLang="en-US" dirty="0">
                <a:latin typeface="Segoe UI"/>
                <a:cs typeface="Segoe UI"/>
              </a:rPr>
              <a:t>these</a:t>
            </a:r>
            <a:r>
              <a:rPr lang="en-US" altLang="en-US" dirty="0">
                <a:latin typeface="Segoe UI"/>
                <a:cs typeface="Segoe UI"/>
              </a:rPr>
              <a:t> behavioral details.</a:t>
            </a:r>
          </a:p>
        </p:txBody>
      </p:sp>
    </p:spTree>
    <p:extLst>
      <p:ext uri="{BB962C8B-B14F-4D97-AF65-F5344CB8AC3E}">
        <p14:creationId xmlns:p14="http://schemas.microsoft.com/office/powerpoint/2010/main" val="34385207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t>Purpose</a:t>
            </a:r>
            <a:br>
              <a:rPr lang="en-US" altLang="en-US" b="1" dirty="0"/>
            </a:br>
            <a:r>
              <a:rPr lang="en-US" altLang="en-US" b="0" dirty="0"/>
              <a:t>To offer another way to frame harm and worry statements.</a:t>
            </a:r>
            <a:br>
              <a:rPr lang="en-US" altLang="en-US" b="1" dirty="0"/>
            </a:br>
            <a:endParaRPr lang="en-US" altLang="en-US" b="1" dirty="0"/>
          </a:p>
          <a:p>
            <a:r>
              <a:rPr lang="en-US" altLang="en-US" b="1" dirty="0"/>
              <a:t>Example</a:t>
            </a:r>
          </a:p>
          <a:p>
            <a:r>
              <a:rPr lang="en-US" altLang="en-US" dirty="0"/>
              <a:t>You can also bring into the worry statement the specific context in which</a:t>
            </a:r>
            <a:r>
              <a:rPr lang="en-US" altLang="en-US" baseline="0" dirty="0"/>
              <a:t> the danger and caregiver action/inaction occurs. For example, describing the caregiver action in the context of a potential complicating behavior or conditions (e.g., the child may be impacted if/when the father uses physical discipline with his children when he loses his temper when he is drinking).</a:t>
            </a:r>
          </a:p>
          <a:p>
            <a:endParaRPr lang="en-US" altLang="en-US" baseline="0" dirty="0"/>
          </a:p>
          <a:p>
            <a:r>
              <a:rPr lang="en-US" altLang="en-US" baseline="0" dirty="0"/>
              <a:t>This can support the caregiver by acknowledging that concerning behaviors often occur in specific contexts, which can help reduce feelings of blame or shame around by highlighting the concern as a specific behavior vs. the caregiver essence.</a:t>
            </a:r>
          </a:p>
          <a:p>
            <a:endParaRPr lang="en-US" altLang="en-US" baseline="0" dirty="0"/>
          </a:p>
          <a:p>
            <a:r>
              <a:rPr lang="en-US" altLang="en-US" b="1" dirty="0"/>
              <a:t>Trainer Note</a:t>
            </a:r>
          </a:p>
          <a:p>
            <a:r>
              <a:rPr lang="en-US" altLang="en-US" b="0" dirty="0"/>
              <a:t>This slide is optional additional support, to be referenced as needed based on participant skill around harm/danger statements. </a:t>
            </a:r>
          </a:p>
          <a:p>
            <a:r>
              <a:rPr lang="en-US" altLang="en-US" baseline="0" dirty="0"/>
              <a:t> </a:t>
            </a:r>
            <a:endParaRPr lang="en-US" altLang="en-US" dirty="0"/>
          </a:p>
        </p:txBody>
      </p:sp>
    </p:spTree>
    <p:extLst>
      <p:ext uri="{BB962C8B-B14F-4D97-AF65-F5344CB8AC3E}">
        <p14:creationId xmlns:p14="http://schemas.microsoft.com/office/powerpoint/2010/main" val="2309679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t>Purpose</a:t>
            </a:r>
          </a:p>
          <a:p>
            <a:r>
              <a:rPr lang="en-US" altLang="en-US" b="0" dirty="0"/>
              <a:t>To provide an example of a worry statement that opens with a positive statement about a caregiver.</a:t>
            </a:r>
          </a:p>
          <a:p>
            <a:endParaRPr lang="en-US" altLang="en-US" b="1" dirty="0"/>
          </a:p>
          <a:p>
            <a:endParaRPr lang="en-US" altLang="en-US" b="1" dirty="0"/>
          </a:p>
          <a:p>
            <a:r>
              <a:rPr lang="en-US" altLang="en-US" b="1" dirty="0"/>
              <a:t>Example </a:t>
            </a:r>
          </a:p>
          <a:p>
            <a:r>
              <a:rPr lang="en-US" altLang="en-US" dirty="0"/>
              <a:t>Here is an example of a worry statement that honors</a:t>
            </a:r>
            <a:r>
              <a:rPr lang="en-US" altLang="en-US" baseline="0" dirty="0"/>
              <a:t> good intentions of a parent. What difference might it make to the parent in phrasing your danger statement in this fashion?</a:t>
            </a:r>
          </a:p>
          <a:p>
            <a:endParaRPr lang="en-US" altLang="en-US" baseline="0" dirty="0"/>
          </a:p>
          <a:p>
            <a:pPr defTabSz="956462">
              <a:defRPr/>
            </a:pPr>
            <a:r>
              <a:rPr lang="en-US" altLang="en-US" b="1" dirty="0"/>
              <a:t>Trainer Note</a:t>
            </a:r>
          </a:p>
          <a:p>
            <a:pPr defTabSz="956462">
              <a:defRPr/>
            </a:pPr>
            <a:r>
              <a:rPr lang="en-US" altLang="en-US" b="0" dirty="0"/>
              <a:t>This slide is optional additional support, to be referenced as needed based on participant skill around harm/danger statements. </a:t>
            </a:r>
          </a:p>
          <a:p>
            <a:endParaRPr lang="en-US" altLang="en-US" dirty="0"/>
          </a:p>
        </p:txBody>
      </p:sp>
    </p:spTree>
    <p:extLst>
      <p:ext uri="{BB962C8B-B14F-4D97-AF65-F5344CB8AC3E}">
        <p14:creationId xmlns:p14="http://schemas.microsoft.com/office/powerpoint/2010/main" val="3481559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56462">
              <a:defRPr/>
            </a:pPr>
            <a:r>
              <a:rPr lang="en-US" altLang="en-US" b="1" dirty="0"/>
              <a:t>Purpose</a:t>
            </a:r>
          </a:p>
          <a:p>
            <a:pPr defTabSz="956462">
              <a:defRPr/>
            </a:pPr>
            <a:r>
              <a:rPr lang="en-US" altLang="en-US" b="0" dirty="0"/>
              <a:t>To provide an example of a worry statement that concerns denial of the caregivers.</a:t>
            </a:r>
          </a:p>
          <a:p>
            <a:pPr defTabSz="956462">
              <a:defRPr/>
            </a:pPr>
            <a:endParaRPr lang="en-US" altLang="en-US" b="1" dirty="0"/>
          </a:p>
          <a:p>
            <a:pPr defTabSz="956462">
              <a:defRPr/>
            </a:pPr>
            <a:r>
              <a:rPr lang="en-US" altLang="en-US" b="1" dirty="0"/>
              <a:t>Example</a:t>
            </a:r>
          </a:p>
          <a:p>
            <a:r>
              <a:rPr lang="en-US" altLang="en-US" dirty="0"/>
              <a:t>Here is an example of a worry statement</a:t>
            </a:r>
            <a:r>
              <a:rPr lang="en-US" altLang="en-US" baseline="0" dirty="0"/>
              <a:t> in a situation where the caregivers are not admitting to causing harm; it allows everyone to reach agreement on what the danger to the child is, based upon what has already happened to the child.</a:t>
            </a:r>
          </a:p>
          <a:p>
            <a:endParaRPr lang="en-US" altLang="en-US" baseline="0" dirty="0"/>
          </a:p>
          <a:p>
            <a:pPr defTabSz="956462">
              <a:defRPr/>
            </a:pPr>
            <a:r>
              <a:rPr lang="en-US" altLang="en-US" b="1" dirty="0"/>
              <a:t>Trainer Note</a:t>
            </a:r>
          </a:p>
          <a:p>
            <a:pPr defTabSz="956462">
              <a:defRPr/>
            </a:pPr>
            <a:r>
              <a:rPr lang="en-US" altLang="en-US" b="0" dirty="0"/>
              <a:t>This slide is optional additional support, to be referenced as needed based on participant skill around harm and worry statements. </a:t>
            </a:r>
          </a:p>
          <a:p>
            <a:endParaRPr lang="en-US" altLang="en-US" dirty="0"/>
          </a:p>
        </p:txBody>
      </p:sp>
    </p:spTree>
    <p:extLst>
      <p:ext uri="{BB962C8B-B14F-4D97-AF65-F5344CB8AC3E}">
        <p14:creationId xmlns:p14="http://schemas.microsoft.com/office/powerpoint/2010/main" val="4223641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636588"/>
            <a:ext cx="5756275" cy="3238500"/>
          </a:xfrm>
        </p:spPr>
      </p:sp>
      <p:sp>
        <p:nvSpPr>
          <p:cNvPr id="3" name="Notes Placeholder 2"/>
          <p:cNvSpPr>
            <a:spLocks noGrp="1"/>
          </p:cNvSpPr>
          <p:nvPr>
            <p:ph type="body" idx="1"/>
          </p:nvPr>
        </p:nvSpPr>
        <p:spPr>
          <a:xfrm>
            <a:off x="779463" y="4307305"/>
            <a:ext cx="5852160" cy="4523874"/>
          </a:xfrm>
        </p:spPr>
        <p:txBody>
          <a:bodyPr/>
          <a:lstStyle/>
          <a:p>
            <a:r>
              <a:rPr lang="en-US" b="1" dirty="0"/>
              <a:t>Purpose</a:t>
            </a:r>
            <a:br>
              <a:rPr lang="en-US" b="1" dirty="0"/>
            </a:br>
            <a:r>
              <a:rPr lang="en-US" b="0" dirty="0"/>
              <a:t>To describe considerations of the safety plan when domestic violence is present in the household.</a:t>
            </a:r>
          </a:p>
          <a:p>
            <a:endParaRPr lang="en-US" b="1" dirty="0"/>
          </a:p>
          <a:p>
            <a:r>
              <a:rPr lang="en-US" b="1" dirty="0"/>
              <a:t>Example</a:t>
            </a:r>
          </a:p>
          <a:p>
            <a:r>
              <a:rPr lang="en-US" dirty="0"/>
              <a:t>Some families have domestic violence concerns that co‑occur with child maltreatment. Regardless of whether or not the violence is at the level of a safety threat, whenever domestic violence dynamics are present, the worker needs to be aware of family safety even while focusing on child safety. </a:t>
            </a:r>
          </a:p>
          <a:p>
            <a:endParaRPr lang="en-US" dirty="0"/>
          </a:p>
          <a:p>
            <a:r>
              <a:rPr lang="en-US" dirty="0"/>
              <a:t>There are a few special considerations. While it isn’t </a:t>
            </a:r>
            <a:r>
              <a:rPr lang="en-US" i="1" dirty="0"/>
              <a:t>always</a:t>
            </a:r>
            <a:r>
              <a:rPr lang="en-US" dirty="0"/>
              <a:t> the case, there is usually one caregiver who is in a victim role and one who is in an aggressor role. The intervention of CPS, no matter how necessary, can increase the danger to the victim. </a:t>
            </a:r>
          </a:p>
          <a:p>
            <a:endParaRPr lang="en-US" dirty="0"/>
          </a:p>
          <a:p>
            <a:r>
              <a:rPr lang="en-US" dirty="0"/>
              <a:t>Of course, you should have already conducted a private interview with the apparent adult victim. Likewise, you should discuss safety planning with the adult victim (with or without support people of his/her choosing). Do not include the aggressor in these first discussions. Why? </a:t>
            </a:r>
            <a:r>
              <a:rPr lang="en-US" i="1" dirty="0"/>
              <a:t>(Answer: If done jointly, aggressor will influence the plan to his/her advantage and/or you will not be able to include elements to keep the victim safe.)</a:t>
            </a:r>
            <a:endParaRPr lang="en-US" dirty="0"/>
          </a:p>
          <a:p>
            <a:r>
              <a:rPr lang="en-US" dirty="0"/>
              <a:t> </a:t>
            </a:r>
          </a:p>
          <a:p>
            <a:r>
              <a:rPr lang="en-US" dirty="0"/>
              <a:t>In some instances, where the violence/power imbalance has been minor and brief, the victim may be willing to develop a joint safety plan. Use your professional judgment. Is the victim in denial about the danger? Is the victim feeling coerced into sharing the plan? If so, don’t do it. </a:t>
            </a:r>
          </a:p>
          <a:p>
            <a:endParaRPr lang="en-US" dirty="0"/>
          </a:p>
          <a:p>
            <a:r>
              <a:rPr lang="en-US" dirty="0"/>
              <a:t>If you do create a shared plan, work separately with the victim for a personal safety plan, just in case. In other instances, you may need to have a safety plan with the aggressor AND a safety plan with the victim. </a:t>
            </a:r>
          </a:p>
          <a:p>
            <a:r>
              <a:rPr lang="en-US" dirty="0"/>
              <a:t> </a:t>
            </a:r>
          </a:p>
          <a:p>
            <a:r>
              <a:rPr lang="en-US" dirty="0"/>
              <a:t>Be careful about copies of written safety plans that contain information the aggressor should not see, such as escape plans.</a:t>
            </a:r>
          </a:p>
          <a:p>
            <a:endParaRPr lang="en-US" dirty="0"/>
          </a:p>
          <a:p>
            <a:pPr>
              <a:defRPr/>
            </a:pPr>
            <a:r>
              <a:rPr lang="en-US" dirty="0"/>
              <a:t>Always discuss any safety plan with </a:t>
            </a:r>
            <a:r>
              <a:rPr lang="en-US" i="1" dirty="0"/>
              <a:t>the victim</a:t>
            </a:r>
            <a:r>
              <a:rPr lang="en-US" dirty="0"/>
              <a:t> first. Discuss the safety plan with the perpetrator </a:t>
            </a:r>
            <a:r>
              <a:rPr lang="en-US" i="1" dirty="0"/>
              <a:t>only</a:t>
            </a:r>
            <a:r>
              <a:rPr lang="en-US" dirty="0"/>
              <a:t> if the victim agrees </a:t>
            </a:r>
            <a:r>
              <a:rPr lang="en-US" i="1" dirty="0"/>
              <a:t>and</a:t>
            </a:r>
            <a:r>
              <a:rPr lang="en-US" dirty="0"/>
              <a:t> your professional judgment is that it would be safe to do so.</a:t>
            </a:r>
          </a:p>
        </p:txBody>
      </p:sp>
    </p:spTree>
    <p:extLst>
      <p:ext uri="{BB962C8B-B14F-4D97-AF65-F5344CB8AC3E}">
        <p14:creationId xmlns:p14="http://schemas.microsoft.com/office/powerpoint/2010/main" val="1298040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33755" y="4295274"/>
            <a:ext cx="5955387" cy="4894193"/>
          </a:xfrm>
        </p:spPr>
        <p:txBody>
          <a:bodyPr/>
          <a:lstStyle/>
          <a:p>
            <a:r>
              <a:rPr lang="en-US" b="1" dirty="0"/>
              <a:t>Purpose</a:t>
            </a:r>
          </a:p>
          <a:p>
            <a:r>
              <a:rPr lang="en-US" kern="1200" dirty="0">
                <a:solidFill>
                  <a:schemeClr val="tx1"/>
                </a:solidFill>
                <a:effectLst/>
              </a:rPr>
              <a:t>To review s</a:t>
            </a:r>
            <a:r>
              <a:rPr lang="en-US" b="0" kern="1200" dirty="0">
                <a:solidFill>
                  <a:schemeClr val="tx1"/>
                </a:solidFill>
                <a:effectLst/>
              </a:rPr>
              <a:t>trengths-based communication techniques.</a:t>
            </a:r>
          </a:p>
          <a:p>
            <a:endParaRPr lang="en-US" dirty="0"/>
          </a:p>
          <a:p>
            <a:r>
              <a:rPr lang="en-US" b="1" dirty="0"/>
              <a:t>Example</a:t>
            </a:r>
            <a:endParaRPr lang="en-US" b="0" kern="1200" dirty="0">
              <a:solidFill>
                <a:schemeClr val="tx1"/>
              </a:solidFill>
              <a:effectLst/>
            </a:endParaRPr>
          </a:p>
          <a:p>
            <a:endParaRPr lang="en-US" b="0" kern="1200" dirty="0">
              <a:solidFill>
                <a:schemeClr val="tx1"/>
              </a:solidFill>
              <a:effectLst/>
            </a:endParaRPr>
          </a:p>
          <a:p>
            <a:pPr marL="239080" lvl="1" indent="-239080">
              <a:buFont typeface="Arial" panose="020B0604020202020204" pitchFamily="34" charset="0"/>
              <a:buChar char="•"/>
            </a:pPr>
            <a:r>
              <a:rPr lang="en-US" kern="1200" dirty="0">
                <a:solidFill>
                  <a:schemeClr val="tx1"/>
                </a:solidFill>
                <a:effectLst/>
              </a:rPr>
              <a:t>Maintain a stance of ”not knowing” with families.</a:t>
            </a:r>
          </a:p>
          <a:p>
            <a:pPr marL="239080" lvl="1" indent="-239080">
              <a:buFont typeface="Arial" panose="020B0604020202020204" pitchFamily="34" charset="0"/>
              <a:buChar char="•"/>
            </a:pPr>
            <a:endParaRPr lang="en-US" kern="1200" dirty="0">
              <a:solidFill>
                <a:schemeClr val="tx1"/>
              </a:solidFill>
              <a:effectLst/>
            </a:endParaRPr>
          </a:p>
          <a:p>
            <a:pPr marL="478161" lvl="2" indent="-239080">
              <a:buFont typeface="Segoe UI" panose="020B0502040204020203" pitchFamily="34" charset="0"/>
              <a:buChar char="»"/>
            </a:pPr>
            <a:r>
              <a:rPr lang="en-US" kern="1200" dirty="0">
                <a:solidFill>
                  <a:schemeClr val="tx1"/>
                </a:solidFill>
                <a:effectLst/>
              </a:rPr>
              <a:t>It is important to keep in mind that each family is different.</a:t>
            </a:r>
          </a:p>
          <a:p>
            <a:pPr marL="478161" lvl="2" indent="-239080" defTabSz="880916">
              <a:buFont typeface="Segoe UI" panose="020B0502040204020203" pitchFamily="34" charset="0"/>
              <a:buChar char="»"/>
              <a:defRPr/>
            </a:pPr>
            <a:endParaRPr lang="en-US" kern="1200" dirty="0">
              <a:solidFill>
                <a:schemeClr val="tx1"/>
              </a:solidFill>
              <a:effectLst/>
            </a:endParaRPr>
          </a:p>
          <a:p>
            <a:pPr marL="478161" lvl="2" indent="-239080" defTabSz="880916">
              <a:buFont typeface="Segoe UI" panose="020B0502040204020203" pitchFamily="34" charset="0"/>
              <a:buChar char="»"/>
              <a:defRPr/>
            </a:pPr>
            <a:r>
              <a:rPr lang="en-US" kern="1200" dirty="0">
                <a:solidFill>
                  <a:schemeClr val="tx1"/>
                </a:solidFill>
                <a:effectLst/>
              </a:rPr>
              <a:t>Set aside your own preconceptions, and postpone your judgment. This means not making assumptions about what families can or cannot do; what they will or will not comply with; or what they do or do not want.</a:t>
            </a:r>
          </a:p>
          <a:p>
            <a:pPr marL="440458" lvl="1" indent="-440458">
              <a:buFont typeface="Arial" panose="020B0604020202020204" pitchFamily="34" charset="0"/>
              <a:buChar char="•"/>
            </a:pPr>
            <a:endParaRPr lang="en-US" dirty="0"/>
          </a:p>
          <a:p>
            <a:pPr marL="239080" lvl="1" indent="-239080">
              <a:buFont typeface="Arial" panose="020B0604020202020204" pitchFamily="34" charset="0"/>
              <a:buChar char="•"/>
            </a:pPr>
            <a:r>
              <a:rPr lang="en-US" dirty="0"/>
              <a:t>Show respect. Listening is the key. Never assume you know what the family means.</a:t>
            </a:r>
          </a:p>
          <a:p>
            <a:pPr marL="239080" lvl="1" indent="-239080">
              <a:buFont typeface="Arial" panose="020B0604020202020204" pitchFamily="34" charset="0"/>
              <a:buChar char="•"/>
            </a:pPr>
            <a:endParaRPr lang="en-US" dirty="0"/>
          </a:p>
          <a:p>
            <a:pPr marL="239080" lvl="1" indent="-239080">
              <a:buFont typeface="Arial" panose="020B0604020202020204" pitchFamily="34" charset="0"/>
              <a:buChar char="•"/>
            </a:pPr>
            <a:r>
              <a:rPr lang="en-US" dirty="0"/>
              <a:t>Families are the experts in their own lives. Approach families with “great curiosity” and ask thoughtful questions.</a:t>
            </a:r>
          </a:p>
          <a:p>
            <a:pPr marL="239080" lvl="1" indent="-239080">
              <a:buFont typeface="Arial" panose="020B0604020202020204" pitchFamily="34" charset="0"/>
              <a:buChar char="•"/>
            </a:pPr>
            <a:endParaRPr lang="en-US" dirty="0"/>
          </a:p>
          <a:p>
            <a:pPr marL="239080" lvl="1" indent="-239080">
              <a:buFont typeface="Arial" panose="020B0604020202020204" pitchFamily="34" charset="0"/>
              <a:buChar char="•"/>
            </a:pPr>
            <a:r>
              <a:rPr lang="en-US" dirty="0"/>
              <a:t>Capitalize on past successes. Ask families about a time when they were successful (or competent) in resolving a similar situation. How could those successes be applied to the current situation? Focus on what is already there, rather than what is not there. </a:t>
            </a:r>
          </a:p>
          <a:p>
            <a:pPr marL="239080" lvl="1" indent="-239080">
              <a:buFont typeface="Arial" panose="020B0604020202020204" pitchFamily="34" charset="0"/>
              <a:buChar char="•"/>
            </a:pPr>
            <a:endParaRPr lang="en-US" dirty="0"/>
          </a:p>
          <a:p>
            <a:pPr marL="239080" lvl="1" indent="-239080">
              <a:buFont typeface="Arial" panose="020B0604020202020204" pitchFamily="34" charset="0"/>
              <a:buChar char="•"/>
            </a:pPr>
            <a:r>
              <a:rPr lang="en-US" dirty="0"/>
              <a:t>Elicit and identify strengths related to protective factors. During a Team Decision Making™ (TDM) meeting, there are many opportunities for a family to show their strengths when the child welfare professional uses strengths-based communication.</a:t>
            </a:r>
          </a:p>
          <a:p>
            <a:pPr marL="1211259" lvl="1" indent="-330342">
              <a:buFont typeface="Arial" panose="020B0604020202020204" pitchFamily="34" charset="0"/>
              <a:buChar char="•"/>
            </a:pPr>
            <a:endParaRPr lang="en-US" kern="1200" dirty="0">
              <a:solidFill>
                <a:schemeClr val="tx1"/>
              </a:solidFill>
              <a:effectLst/>
            </a:endParaRPr>
          </a:p>
          <a:p>
            <a:endParaRPr lang="en-US" kern="1200" dirty="0">
              <a:solidFill>
                <a:schemeClr val="tx1"/>
              </a:solidFill>
              <a:effectLst/>
            </a:endParaRPr>
          </a:p>
        </p:txBody>
      </p:sp>
      <p:sp>
        <p:nvSpPr>
          <p:cNvPr id="6" name="Slide Image Placeholder 5">
            <a:extLst>
              <a:ext uri="{FF2B5EF4-FFF2-40B4-BE49-F238E27FC236}">
                <a16:creationId xmlns:a16="http://schemas.microsoft.com/office/drawing/2014/main" id="{93A02628-93F3-400A-8A00-17CA53E53805}"/>
              </a:ext>
            </a:extLst>
          </p:cNvPr>
          <p:cNvSpPr>
            <a:spLocks noGrp="1" noRot="1" noChangeAspect="1"/>
          </p:cNvSpPr>
          <p:nvPr>
            <p:ph type="sldImg"/>
          </p:nvPr>
        </p:nvSpPr>
        <p:spPr>
          <a:xfrm>
            <a:off x="931863" y="617538"/>
            <a:ext cx="5757862" cy="3238500"/>
          </a:xfrm>
        </p:spPr>
      </p:sp>
    </p:spTree>
    <p:extLst>
      <p:ext uri="{BB962C8B-B14F-4D97-AF65-F5344CB8AC3E}">
        <p14:creationId xmlns:p14="http://schemas.microsoft.com/office/powerpoint/2010/main" val="1229999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33755" y="4379495"/>
            <a:ext cx="5955387" cy="4858098"/>
          </a:xfrm>
        </p:spPr>
        <p:txBody>
          <a:bodyPr/>
          <a:lstStyle/>
          <a:p>
            <a:r>
              <a:rPr lang="en-US" b="1" dirty="0"/>
              <a:t>Purpose</a:t>
            </a:r>
          </a:p>
          <a:p>
            <a:r>
              <a:rPr lang="en-US" dirty="0"/>
              <a:t>To review</a:t>
            </a:r>
            <a:r>
              <a:rPr lang="en-US" kern="1200" dirty="0">
                <a:solidFill>
                  <a:schemeClr val="tx1"/>
                </a:solidFill>
                <a:effectLst/>
              </a:rPr>
              <a:t> </a:t>
            </a:r>
            <a:r>
              <a:rPr lang="en-US" b="0" kern="1200" dirty="0">
                <a:solidFill>
                  <a:schemeClr val="tx1"/>
                </a:solidFill>
                <a:effectLst/>
              </a:rPr>
              <a:t>key benefits</a:t>
            </a:r>
            <a:r>
              <a:rPr lang="en-US" b="1" kern="1200" dirty="0">
                <a:solidFill>
                  <a:schemeClr val="tx1"/>
                </a:solidFill>
                <a:effectLst/>
              </a:rPr>
              <a:t> </a:t>
            </a:r>
            <a:r>
              <a:rPr lang="en-US" kern="1200" dirty="0">
                <a:solidFill>
                  <a:schemeClr val="tx1"/>
                </a:solidFill>
                <a:effectLst/>
              </a:rPr>
              <a:t>of practicing with a strengths-based perspective.</a:t>
            </a:r>
          </a:p>
          <a:p>
            <a:endParaRPr lang="en-US" kern="1200" dirty="0">
              <a:solidFill>
                <a:schemeClr val="tx1"/>
              </a:solidFill>
              <a:effectLst/>
            </a:endParaRPr>
          </a:p>
          <a:p>
            <a:r>
              <a:rPr lang="en-US" b="1" kern="1200" dirty="0">
                <a:solidFill>
                  <a:schemeClr val="tx1"/>
                </a:solidFill>
                <a:effectLst/>
              </a:rPr>
              <a:t>Example</a:t>
            </a:r>
          </a:p>
          <a:p>
            <a:endParaRPr lang="en-US" b="1" kern="1200" dirty="0">
              <a:solidFill>
                <a:schemeClr val="tx1"/>
              </a:solidFill>
              <a:effectLst/>
            </a:endParaRPr>
          </a:p>
          <a:p>
            <a:pPr marL="239080" indent="-239080" defTabSz="880916">
              <a:buFont typeface="Arial" panose="020B0604020202020204" pitchFamily="34" charset="0"/>
              <a:buChar char="•"/>
              <a:defRPr/>
            </a:pPr>
            <a:r>
              <a:rPr lang="en-US" b="0" kern="1200" dirty="0">
                <a:solidFill>
                  <a:schemeClr val="tx1"/>
                </a:solidFill>
                <a:effectLst/>
              </a:rPr>
              <a:t>Having more options for resolution improves the chances for finding the best possible solution.</a:t>
            </a:r>
          </a:p>
          <a:p>
            <a:pPr marL="239080" indent="-239080" defTabSz="880916">
              <a:buFont typeface="Arial" panose="020B0604020202020204" pitchFamily="34" charset="0"/>
              <a:buChar char="•"/>
              <a:defRPr/>
            </a:pPr>
            <a:endParaRPr lang="en-US" b="0" kern="1200" dirty="0">
              <a:solidFill>
                <a:schemeClr val="tx1"/>
              </a:solidFill>
              <a:effectLst/>
            </a:endParaRPr>
          </a:p>
          <a:p>
            <a:pPr lvl="1" indent="-239080" defTabSz="880916">
              <a:buFont typeface="Segoe UI" panose="020B0502040204020203" pitchFamily="34" charset="0"/>
              <a:buChar char="»"/>
              <a:defRPr/>
            </a:pPr>
            <a:r>
              <a:rPr lang="en-US" b="0" kern="1200" dirty="0">
                <a:solidFill>
                  <a:schemeClr val="tx1"/>
                </a:solidFill>
                <a:effectLst/>
              </a:rPr>
              <a:t>The family has a specific, dedicated opportunity to share their best thinking about working out solutions.</a:t>
            </a:r>
          </a:p>
          <a:p>
            <a:pPr lvl="1" indent="-239080" defTabSz="880916">
              <a:buFont typeface="Segoe UI" panose="020B0502040204020203" pitchFamily="34" charset="0"/>
              <a:buChar char="»"/>
              <a:defRPr/>
            </a:pPr>
            <a:endParaRPr lang="en-US" b="0" kern="1200" dirty="0">
              <a:solidFill>
                <a:schemeClr val="tx1"/>
              </a:solidFill>
              <a:effectLst/>
            </a:endParaRPr>
          </a:p>
          <a:p>
            <a:pPr lvl="1" indent="-239080" defTabSz="880916">
              <a:buFont typeface="Segoe UI" panose="020B0502040204020203" pitchFamily="34" charset="0"/>
              <a:buChar char="»"/>
              <a:defRPr/>
            </a:pPr>
            <a:r>
              <a:rPr lang="en-US" b="0" kern="1200" dirty="0">
                <a:solidFill>
                  <a:schemeClr val="tx1"/>
                </a:solidFill>
                <a:effectLst/>
              </a:rPr>
              <a:t>The family’s role and experience in finding solutions is respected.</a:t>
            </a:r>
          </a:p>
          <a:p>
            <a:pPr lvl="1" indent="-239080" defTabSz="880916">
              <a:buFont typeface="Segoe UI" panose="020B0502040204020203" pitchFamily="34" charset="0"/>
              <a:buChar char="»"/>
              <a:defRPr/>
            </a:pPr>
            <a:endParaRPr lang="en-US" b="0" kern="1200" dirty="0">
              <a:solidFill>
                <a:schemeClr val="tx1"/>
              </a:solidFill>
              <a:effectLst/>
            </a:endParaRPr>
          </a:p>
          <a:p>
            <a:pPr lvl="1" indent="-239080" defTabSz="880916">
              <a:buFont typeface="Segoe UI" panose="020B0502040204020203" pitchFamily="34" charset="0"/>
              <a:buChar char="»"/>
              <a:defRPr/>
            </a:pPr>
            <a:r>
              <a:rPr lang="en-US" b="0" kern="1200" dirty="0">
                <a:solidFill>
                  <a:schemeClr val="tx1"/>
                </a:solidFill>
                <a:effectLst/>
              </a:rPr>
              <a:t>Family must be encouraged to bring in people who represent their support systems to help with solutions. The presence of support systems helps to ensure safety by encouraging the use of resources and strengths of families, as well as friends, relatives, and the community. It extends the circle of people who care; it creates partnerships of people who agree to help in specific ways; and it ensures that the family is not being overloaded with services or obligations.</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A strengths-based approach empowers and supports family and children. It empowers families to offer their best thinking. Families appreciate having their strengths and competencies acknowledged and their positive efforts credited.</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Looking for strengths generates cooperation, positive energy and creativity. People respond well to a strengths-based approach; they generally get defensive when the focus is on their deficits. Unfortunately, that is the typical experience for families interacting with the child welfare system.</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A strengths-based perspective increases family’s “buy-in” for implementation, as the family’s participation in the planning process creates a sense of ownership. “Those who plan the battle do not battle the plan.”</a:t>
            </a:r>
          </a:p>
          <a:p>
            <a:endParaRPr lang="en-US" dirty="0"/>
          </a:p>
          <a:p>
            <a:r>
              <a:rPr lang="en-US" b="1" i="0" u="none" strike="noStrike" kern="1200" baseline="0" dirty="0">
                <a:solidFill>
                  <a:schemeClr val="tx1"/>
                </a:solidFill>
              </a:rPr>
              <a:t>Trainer Note</a:t>
            </a:r>
          </a:p>
          <a:p>
            <a:r>
              <a:rPr lang="en-US" b="0" i="0" u="none" strike="noStrike" kern="1200" baseline="0" dirty="0">
                <a:solidFill>
                  <a:schemeClr val="tx1"/>
                </a:solidFill>
              </a:rPr>
              <a:t>Ask participants about ways to set up opportunities for families to show their strengths and solicit responses. Be sure the following points are mentioned.</a:t>
            </a:r>
          </a:p>
          <a:p>
            <a:endParaRPr lang="en-US" b="0" i="0" u="none" strike="noStrike" kern="1200" baseline="0" dirty="0">
              <a:solidFill>
                <a:schemeClr val="tx1"/>
              </a:solidFill>
            </a:endParaRPr>
          </a:p>
          <a:p>
            <a:pPr marL="239080" indent="-239080">
              <a:buFont typeface="Arial" panose="020B0604020202020204" pitchFamily="34" charset="0"/>
              <a:buChar char="•"/>
              <a:defRPr/>
            </a:pPr>
            <a:r>
              <a:rPr lang="en-US" dirty="0"/>
              <a:t>Ask the family to elicit strengths about themselves and other family members.</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Keep ears open for family’s protective capacity/factors such as ways that a parent has shown resilience, people who they have in their life who can be part of a safety and support network, parenting and communication, etc.</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Label strengths that family members may not see as strengths.</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Elicit strengths related to current situation that will help address situation.</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Make statements of belief in family strengths.</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Identify strengths that we see during the meeting: “You’ve come to the meeting — you love/care about your child.”</a:t>
            </a:r>
          </a:p>
          <a:p>
            <a:pPr marL="239080" indent="-239080">
              <a:buFont typeface="Arial" panose="020B0604020202020204" pitchFamily="34" charset="0"/>
              <a:buChar char="•"/>
              <a:defRPr/>
            </a:pPr>
            <a:endParaRPr lang="en-US" dirty="0"/>
          </a:p>
          <a:p>
            <a:pPr marL="239080" indent="-239080">
              <a:buFont typeface="Arial" panose="020B0604020202020204" pitchFamily="34" charset="0"/>
              <a:buChar char="•"/>
              <a:defRPr/>
            </a:pPr>
            <a:r>
              <a:rPr lang="en-US" dirty="0"/>
              <a:t>Use WE — establish who “we” are</a:t>
            </a:r>
          </a:p>
          <a:p>
            <a:pPr lvl="0"/>
            <a:endParaRPr lang="en-US" kern="1200" dirty="0">
              <a:solidFill>
                <a:schemeClr val="tx1"/>
              </a:solidFill>
              <a:effectLst/>
            </a:endParaRPr>
          </a:p>
          <a:p>
            <a:pPr lvl="0"/>
            <a:r>
              <a:rPr lang="en-US" kern="1200" dirty="0">
                <a:solidFill>
                  <a:schemeClr val="tx1"/>
                </a:solidFill>
                <a:effectLst/>
              </a:rPr>
              <a:t>Remind participants that:</a:t>
            </a:r>
          </a:p>
          <a:p>
            <a:pPr lvl="0"/>
            <a:endParaRPr lang="en-US" kern="1200" dirty="0">
              <a:solidFill>
                <a:schemeClr val="tx1"/>
              </a:solidFill>
              <a:effectLst/>
            </a:endParaRPr>
          </a:p>
          <a:p>
            <a:pPr marL="239080" lvl="1" indent="-239080">
              <a:buFont typeface="Arial" panose="020B0604020202020204" pitchFamily="34" charset="0"/>
              <a:buChar char="•"/>
              <a:defRPr/>
            </a:pPr>
            <a:r>
              <a:rPr lang="en-US" dirty="0"/>
              <a:t>No problem happens all of the time.</a:t>
            </a:r>
          </a:p>
          <a:p>
            <a:pPr marL="239080" lvl="1" indent="-239080">
              <a:buFont typeface="Arial" panose="020B0604020202020204" pitchFamily="34" charset="0"/>
              <a:buChar char="•"/>
              <a:defRPr/>
            </a:pPr>
            <a:endParaRPr lang="en-US" dirty="0"/>
          </a:p>
          <a:p>
            <a:pPr marL="239080" lvl="1" indent="-239080">
              <a:buFont typeface="Arial" panose="020B0604020202020204" pitchFamily="34" charset="0"/>
              <a:buChar char="•"/>
              <a:defRPr/>
            </a:pPr>
            <a:r>
              <a:rPr lang="en-US" dirty="0"/>
              <a:t>Ask about present strengths and past successes; both types of strengths could contain the keys to solve current situations.</a:t>
            </a:r>
          </a:p>
          <a:p>
            <a:pPr marL="239080" lvl="1" indent="-239080">
              <a:buFont typeface="Arial" panose="020B0604020202020204" pitchFamily="34" charset="0"/>
              <a:buChar char="•"/>
              <a:defRPr/>
            </a:pPr>
            <a:endParaRPr lang="en-US" dirty="0"/>
          </a:p>
          <a:p>
            <a:pPr marL="239080" lvl="1" indent="-239080">
              <a:buFont typeface="Arial" panose="020B0604020202020204" pitchFamily="34" charset="0"/>
              <a:buChar char="•"/>
              <a:defRPr/>
            </a:pPr>
            <a:r>
              <a:rPr lang="en-US" dirty="0"/>
              <a:t>Stay close to the issues surfaced by the current situation (do not stray to past successes that are not relevant to the current situation).</a:t>
            </a:r>
          </a:p>
          <a:p>
            <a:pPr marL="239080" lvl="1" indent="-239080">
              <a:buFont typeface="Arial" panose="020B0604020202020204" pitchFamily="34" charset="0"/>
              <a:buChar char="•"/>
              <a:defRPr/>
            </a:pPr>
            <a:endParaRPr lang="en-US" dirty="0"/>
          </a:p>
          <a:p>
            <a:pPr marL="239080" lvl="1" indent="-239080">
              <a:buFont typeface="Arial" panose="020B0604020202020204" pitchFamily="34" charset="0"/>
              <a:buChar char="•"/>
              <a:defRPr/>
            </a:pPr>
            <a:r>
              <a:rPr lang="en-US" dirty="0"/>
              <a:t>Have community partners come prepared to speak to family strengths.</a:t>
            </a:r>
          </a:p>
          <a:p>
            <a:pPr marL="239080" lvl="1" indent="-239080">
              <a:buFont typeface="Arial" panose="020B0604020202020204" pitchFamily="34" charset="0"/>
              <a:buChar char="•"/>
              <a:defRPr/>
            </a:pPr>
            <a:endParaRPr lang="en-US" dirty="0"/>
          </a:p>
          <a:p>
            <a:pPr marL="239080" lvl="1" indent="-239080">
              <a:buFont typeface="Arial" panose="020B0604020202020204" pitchFamily="34" charset="0"/>
              <a:buChar char="•"/>
              <a:defRPr/>
            </a:pPr>
            <a:r>
              <a:rPr lang="en-US" dirty="0"/>
              <a:t>Explore the reservoir </a:t>
            </a:r>
            <a:r>
              <a:rPr lang="en-US" kern="1200" dirty="0">
                <a:solidFill>
                  <a:schemeClr val="tx1"/>
                </a:solidFill>
                <a:effectLst/>
              </a:rPr>
              <a:t>of strengths in extended family and community to resolve issues of concern.</a:t>
            </a:r>
          </a:p>
          <a:p>
            <a:endParaRPr lang="en-US" dirty="0"/>
          </a:p>
        </p:txBody>
      </p:sp>
      <p:sp>
        <p:nvSpPr>
          <p:cNvPr id="6" name="Slide Image Placeholder 5">
            <a:extLst>
              <a:ext uri="{FF2B5EF4-FFF2-40B4-BE49-F238E27FC236}">
                <a16:creationId xmlns:a16="http://schemas.microsoft.com/office/drawing/2014/main" id="{C5DF7658-CCD6-4AF7-BDEE-85B2FAB0B488}"/>
              </a:ext>
            </a:extLst>
          </p:cNvPr>
          <p:cNvSpPr>
            <a:spLocks noGrp="1" noRot="1" noChangeAspect="1"/>
          </p:cNvSpPr>
          <p:nvPr>
            <p:ph type="sldImg"/>
          </p:nvPr>
        </p:nvSpPr>
        <p:spPr>
          <a:xfrm>
            <a:off x="779463" y="641350"/>
            <a:ext cx="5756275" cy="3238500"/>
          </a:xfrm>
        </p:spPr>
      </p:sp>
    </p:spTree>
    <p:extLst>
      <p:ext uri="{BB962C8B-B14F-4D97-AF65-F5344CB8AC3E}">
        <p14:creationId xmlns:p14="http://schemas.microsoft.com/office/powerpoint/2010/main" val="28490217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r>
              <a:rPr lang="en-US" dirty="0"/>
              <a:t>To practice with safety interventions.</a:t>
            </a:r>
          </a:p>
          <a:p>
            <a:endParaRPr lang="en-US" dirty="0"/>
          </a:p>
          <a:p>
            <a:r>
              <a:rPr lang="en-US" b="1" dirty="0"/>
              <a:t>Trainer Note</a:t>
            </a:r>
          </a:p>
          <a:p>
            <a:r>
              <a:rPr lang="en-US" dirty="0"/>
              <a:t>Have participants complete the activity on the slide.</a:t>
            </a:r>
          </a:p>
        </p:txBody>
      </p:sp>
    </p:spTree>
    <p:extLst>
      <p:ext uri="{BB962C8B-B14F-4D97-AF65-F5344CB8AC3E}">
        <p14:creationId xmlns:p14="http://schemas.microsoft.com/office/powerpoint/2010/main" val="29730540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71104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773113"/>
            <a:ext cx="5838825" cy="3284537"/>
          </a:xfrm>
        </p:spPr>
      </p:sp>
      <p:sp>
        <p:nvSpPr>
          <p:cNvPr id="3" name="Notes Placeholder 2"/>
          <p:cNvSpPr>
            <a:spLocks noGrp="1"/>
          </p:cNvSpPr>
          <p:nvPr>
            <p:ph type="body" idx="1"/>
          </p:nvPr>
        </p:nvSpPr>
        <p:spPr/>
        <p:txBody>
          <a:bodyPr/>
          <a:lstStyle/>
          <a:p>
            <a:r>
              <a:rPr lang="en-US" b="1" u="none" baseline="0" dirty="0"/>
              <a:t>Trainer Note</a:t>
            </a:r>
          </a:p>
          <a:p>
            <a:endParaRPr lang="en-US" b="0" u="none" baseline="0" dirty="0"/>
          </a:p>
          <a:p>
            <a:r>
              <a:rPr lang="en-US" i="1" u="none" baseline="0" dirty="0"/>
              <a:t>Breakout Session</a:t>
            </a:r>
            <a:endParaRPr lang="en-US" i="1" dirty="0"/>
          </a:p>
          <a:p>
            <a:r>
              <a:rPr lang="en-US" b="0" u="none" baseline="0" dirty="0"/>
              <a:t>Have participants look at the two different plans for Cheryl in small groups for five to seven minutes. What do they notice? What do they like about each plan? What has them worried?</a:t>
            </a:r>
            <a:br>
              <a:rPr lang="en-US" b="0" u="none" baseline="0" dirty="0"/>
            </a:br>
            <a:br>
              <a:rPr lang="en-US" b="0" u="none" baseline="0" dirty="0"/>
            </a:br>
            <a:r>
              <a:rPr lang="en-US" b="0" i="0" u="none" baseline="0" dirty="0"/>
              <a:t>Write the following.</a:t>
            </a:r>
          </a:p>
          <a:p>
            <a:endParaRPr lang="en-US" b="0" u="none" baseline="0" dirty="0"/>
          </a:p>
          <a:p>
            <a:pPr marL="228600" indent="-228600">
              <a:spcBef>
                <a:spcPct val="0"/>
              </a:spcBef>
              <a:buFont typeface="Arial" panose="020B0604020202020204" pitchFamily="34" charset="0"/>
              <a:buChar char="•"/>
            </a:pPr>
            <a:r>
              <a:rPr lang="en-US" dirty="0">
                <a:ea typeface="MS PGothic" charset="0"/>
              </a:rPr>
              <a:t>Pretend you supervise Cheryl’s worker. If that worker came to you with both Plan 1 and Plan 2, which would you choose? Why?</a:t>
            </a:r>
          </a:p>
          <a:p>
            <a:pPr marL="228600" indent="-228600">
              <a:spcBef>
                <a:spcPct val="0"/>
              </a:spcBef>
              <a:buFont typeface="Arial" panose="020B0604020202020204" pitchFamily="34" charset="0"/>
              <a:buChar char="•"/>
            </a:pPr>
            <a:endParaRPr lang="en-US" dirty="0">
              <a:ea typeface="MS PGothic" charset="0"/>
            </a:endParaRPr>
          </a:p>
          <a:p>
            <a:pPr marL="228600" indent="-228600">
              <a:buFont typeface="Arial" panose="020B0604020202020204" pitchFamily="34" charset="0"/>
              <a:buChar char="•"/>
            </a:pPr>
            <a:r>
              <a:rPr lang="en-US" dirty="0">
                <a:ea typeface="MS PGothic" charset="0"/>
              </a:rPr>
              <a:t>If the workers you supervise were here right now and we asked them about each of the two plans, what might they say they prefer? Why?</a:t>
            </a:r>
          </a:p>
          <a:p>
            <a:pPr marL="228600" indent="-228600">
              <a:buFont typeface="Arial" panose="020B0604020202020204" pitchFamily="34" charset="0"/>
              <a:buChar char="•"/>
            </a:pPr>
            <a:endParaRPr lang="en-US" dirty="0">
              <a:ea typeface="MS PGothic" charset="0"/>
            </a:endParaRPr>
          </a:p>
          <a:p>
            <a:pPr marL="228600" indent="-228600">
              <a:spcBef>
                <a:spcPct val="0"/>
              </a:spcBef>
              <a:buFont typeface="Arial" panose="020B0604020202020204" pitchFamily="34" charset="0"/>
              <a:buChar char="•"/>
            </a:pPr>
            <a:r>
              <a:rPr lang="en-US" dirty="0">
                <a:ea typeface="MS PGothic" charset="0"/>
              </a:rPr>
              <a:t>If Cheryl were here right now and we asked her what she thought about each of the plans, what might she say?</a:t>
            </a:r>
          </a:p>
          <a:p>
            <a:endParaRPr lang="en-US" b="0" u="none" dirty="0"/>
          </a:p>
        </p:txBody>
      </p:sp>
    </p:spTree>
    <p:extLst>
      <p:ext uri="{BB962C8B-B14F-4D97-AF65-F5344CB8AC3E}">
        <p14:creationId xmlns:p14="http://schemas.microsoft.com/office/powerpoint/2010/main" val="51337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Segoe UI"/>
                <a:cs typeface="Segoe UI"/>
              </a:rPr>
              <a:t>Purpose </a:t>
            </a:r>
            <a:endParaRPr lang="en-US" b="1" dirty="0"/>
          </a:p>
          <a:p>
            <a:pPr>
              <a:defRPr/>
            </a:pPr>
            <a:r>
              <a:rPr lang="en-US" dirty="0">
                <a:latin typeface="Segoe UI"/>
                <a:cs typeface="Segoe UI"/>
              </a:rPr>
              <a:t>To center the conversation around safety planning and reasonable and active efforts to preserve the family in race equity. </a:t>
            </a:r>
          </a:p>
          <a:p>
            <a:pPr>
              <a:defRPr/>
            </a:pPr>
            <a:endParaRPr lang="en-US" dirty="0">
              <a:latin typeface="Segoe UI"/>
              <a:cs typeface="Segoe UI"/>
            </a:endParaRPr>
          </a:p>
          <a:p>
            <a:pPr marL="0" marR="0" lvl="0" indent="0" algn="l" defTabSz="914400" rtl="0" eaLnBrk="1" fontAlgn="auto" latinLnBrk="0" hangingPunct="1">
              <a:buClrTx/>
              <a:buSzTx/>
              <a:buFontTx/>
              <a:buNone/>
              <a:tabLst/>
              <a:defRPr/>
            </a:pPr>
            <a:r>
              <a:rPr lang="en-US" b="1" dirty="0">
                <a:latin typeface="Segoe UI"/>
                <a:cs typeface="Segoe UI"/>
              </a:rPr>
              <a:t>Trainer Note</a:t>
            </a:r>
          </a:p>
          <a:p>
            <a:pPr marL="0" marR="0" lvl="0" indent="0" algn="l" defTabSz="914400" rtl="0" eaLnBrk="1" fontAlgn="auto" latinLnBrk="0" hangingPunct="1">
              <a:buClrTx/>
              <a:buSzTx/>
              <a:buFontTx/>
              <a:buNone/>
              <a:tabLst/>
              <a:defRPr/>
            </a:pPr>
            <a:r>
              <a:rPr lang="en-US" b="0" dirty="0">
                <a:latin typeface="Segoe UI"/>
                <a:cs typeface="Segoe UI"/>
              </a:rPr>
              <a:t>Update this figure as needed to show the most recent data for the year, using the California Child Welfare Indicators Project Disparity Indices Entry into Care Report: </a:t>
            </a:r>
            <a:r>
              <a:rPr lang="en-US" dirty="0">
                <a:effectLst/>
                <a:latin typeface="Segoe UI" panose="020B0502040204020203" pitchFamily="34" charset="0"/>
                <a:hlinkClick r:id="rId3"/>
              </a:rPr>
              <a:t>https://ccwip.berkeley.edu/childwelfare/reports/DisparityIndices/STSG/r/rts/l</a:t>
            </a:r>
            <a:r>
              <a:rPr lang="en-US" dirty="0">
                <a:effectLst/>
                <a:latin typeface="Segoe UI" panose="020B0502040204020203" pitchFamily="34" charset="0"/>
              </a:rPr>
              <a:t> </a:t>
            </a:r>
          </a:p>
          <a:p>
            <a:endParaRPr lang="en-US" dirty="0"/>
          </a:p>
          <a:p>
            <a:pPr marL="0" marR="0" lvl="0" indent="0" algn="l" defTabSz="914400" rtl="0" eaLnBrk="1" fontAlgn="auto" latinLnBrk="0" hangingPunct="1">
              <a:buClrTx/>
              <a:buSzTx/>
              <a:buFontTx/>
              <a:buNone/>
              <a:tabLst/>
              <a:defRPr/>
            </a:pPr>
            <a:r>
              <a:rPr lang="en-US" b="1" dirty="0">
                <a:latin typeface="Segoe UI"/>
                <a:cs typeface="Segoe UI"/>
              </a:rPr>
              <a:t>Example</a:t>
            </a:r>
            <a:endParaRPr lang="en-US" dirty="0"/>
          </a:p>
          <a:p>
            <a:pPr marL="0" marR="0" lvl="0" indent="0" algn="l" defTabSz="914400" rtl="0" eaLnBrk="1" fontAlgn="auto" latinLnBrk="0" hangingPunct="1">
              <a:buClrTx/>
              <a:buSzTx/>
              <a:buFontTx/>
              <a:buNone/>
              <a:tabLst/>
              <a:defRPr/>
            </a:pPr>
            <a:r>
              <a:rPr lang="en-US" b="0" i="0" dirty="0"/>
              <a:t>It is important that we center this safety-planning conversation on racial equity. </a:t>
            </a:r>
          </a:p>
          <a:p>
            <a:pPr marL="0" marR="0" lvl="0" indent="0" algn="l" defTabSz="914400" rtl="0" eaLnBrk="1" fontAlgn="auto" latinLnBrk="0" hangingPunct="1">
              <a:buClrTx/>
              <a:buSzTx/>
              <a:buFontTx/>
              <a:buNone/>
              <a:tabLst/>
              <a:defRPr/>
            </a:pPr>
            <a:endParaRPr lang="en-US" b="0" i="0" dirty="0"/>
          </a:p>
          <a:p>
            <a:pPr marL="0" marR="0" lvl="0" indent="0" algn="l" defTabSz="914400" rtl="0" eaLnBrk="1" fontAlgn="auto" latinLnBrk="0" hangingPunct="1">
              <a:buClrTx/>
              <a:buSzTx/>
              <a:buFontTx/>
              <a:buNone/>
              <a:tabLst/>
              <a:defRPr/>
            </a:pPr>
            <a:r>
              <a:rPr lang="en-US" b="0" i="1" u="none" dirty="0"/>
              <a:t>Racial disparity </a:t>
            </a:r>
            <a:r>
              <a:rPr lang="en-US" i="0" dirty="0"/>
              <a:t>is used to describe inequitable outcomes experienced by one racial group when compared to another racial group.* </a:t>
            </a:r>
            <a:r>
              <a:rPr lang="en-US" b="0" i="0" dirty="0"/>
              <a:t>While racial disparities are observed as early as allegation rates in California, the disparities increase the further a family is drawn into the system. They are significantly pronounced in the rate at which Black and American Indian/Alaska Native children are removed from their families in California as compared to their White or Asian/Pacific Islander counterparts.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202124"/>
                </a:solidFill>
                <a:effectLst/>
                <a:latin typeface="Google Sans"/>
              </a:rPr>
              <a:t>*</a:t>
            </a:r>
            <a:r>
              <a:rPr lang="en-US" b="0" i="0" dirty="0">
                <a:solidFill>
                  <a:srgbClr val="333333"/>
                </a:solidFill>
                <a:effectLst/>
                <a:latin typeface="Open Sans" panose="020B0606030504020204" pitchFamily="34" charset="0"/>
              </a:rPr>
              <a:t>Dettlaff, A. J., &amp; Boyd, R. (2020). Racial disproportionality and disparities in the child welfare system: Why do they exist, and what can be done to address them? </a:t>
            </a:r>
            <a:r>
              <a:rPr lang="en-US" b="0" i="1" dirty="0">
                <a:solidFill>
                  <a:srgbClr val="333333"/>
                </a:solidFill>
                <a:effectLst/>
                <a:latin typeface="Open Sans" panose="020B0606030504020204" pitchFamily="34" charset="0"/>
              </a:rPr>
              <a:t>The ANNALS of the American Academy of Political and Social Science</a:t>
            </a:r>
            <a:r>
              <a:rPr lang="en-US" b="0" i="0" dirty="0">
                <a:solidFill>
                  <a:srgbClr val="333333"/>
                </a:solidFill>
                <a:effectLst/>
                <a:latin typeface="Open Sans" panose="020B0606030504020204" pitchFamily="34" charset="0"/>
              </a:rPr>
              <a:t>, </a:t>
            </a:r>
            <a:r>
              <a:rPr lang="en-US" b="0" i="1" dirty="0">
                <a:solidFill>
                  <a:srgbClr val="333333"/>
                </a:solidFill>
                <a:effectLst/>
                <a:latin typeface="Open Sans" panose="020B0606030504020204" pitchFamily="34" charset="0"/>
              </a:rPr>
              <a:t>692</a:t>
            </a:r>
            <a:r>
              <a:rPr lang="en-US" b="0" i="0" dirty="0">
                <a:solidFill>
                  <a:srgbClr val="333333"/>
                </a:solidFill>
                <a:effectLst/>
                <a:latin typeface="Open Sans" panose="020B0606030504020204" pitchFamily="34" charset="0"/>
              </a:rPr>
              <a:t>(1), 253–274. </a:t>
            </a:r>
            <a:r>
              <a:rPr lang="en-US" b="0" i="0" u="sng" dirty="0">
                <a:solidFill>
                  <a:srgbClr val="006ACC"/>
                </a:solidFill>
                <a:effectLst/>
                <a:latin typeface="Open Sans" panose="020B0606030504020204" pitchFamily="34" charset="0"/>
                <a:hlinkClick r:id="rId4"/>
              </a:rPr>
              <a:t>https://doi.org/10.1177/0002716220980329</a:t>
            </a:r>
            <a:endParaRPr lang="en-US" dirty="0"/>
          </a:p>
        </p:txBody>
      </p:sp>
    </p:spTree>
    <p:extLst>
      <p:ext uri="{BB962C8B-B14F-4D97-AF65-F5344CB8AC3E}">
        <p14:creationId xmlns:p14="http://schemas.microsoft.com/office/powerpoint/2010/main" val="2359464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latin typeface="Segoe UI"/>
                <a:ea typeface="Arial" panose="020B0604020202020204" pitchFamily="34" charset="0"/>
                <a:cs typeface="Segoe UI"/>
              </a:rPr>
              <a:t>Purpose</a:t>
            </a:r>
            <a:br>
              <a:rPr lang="en-US" b="1" dirty="0">
                <a:solidFill>
                  <a:srgbClr val="000000"/>
                </a:solidFill>
                <a:effectLst/>
                <a:latin typeface="Segoe UI"/>
                <a:ea typeface="Arial" panose="020B0604020202020204" pitchFamily="34" charset="0"/>
                <a:cs typeface="Segoe UI"/>
              </a:rPr>
            </a:br>
            <a:r>
              <a:rPr lang="en-US" b="0" dirty="0">
                <a:solidFill>
                  <a:srgbClr val="000000"/>
                </a:solidFill>
                <a:effectLst/>
                <a:latin typeface="Segoe UI"/>
                <a:ea typeface="Arial" panose="020B0604020202020204" pitchFamily="34" charset="0"/>
                <a:cs typeface="Segoe UI"/>
              </a:rPr>
              <a:t>To learn how </a:t>
            </a:r>
            <a:r>
              <a:rPr lang="en-US" sz="1800" dirty="0">
                <a:effectLst/>
                <a:latin typeface="Segoe UI" panose="020B0502040204020203" pitchFamily="34" charset="0"/>
              </a:rPr>
              <a:t>collaborative safety planning with tribes is an essential part of making active efforts as set forth in the ICWA</a:t>
            </a:r>
            <a:r>
              <a:rPr lang="en-US" sz="1800" b="0" dirty="0">
                <a:solidFill>
                  <a:schemeClr val="tx1"/>
                </a:solidFill>
                <a:effectLst/>
                <a:latin typeface="Arial" panose="020B0604020202020204" pitchFamily="34" charset="0"/>
                <a:ea typeface="+mn-ea"/>
                <a:cs typeface="Segoe UI" panose="020B0502040204020203" pitchFamily="34" charset="0"/>
              </a:rPr>
              <a:t>.</a:t>
            </a:r>
            <a:br>
              <a:rPr lang="en-US" b="1" dirty="0">
                <a:solidFill>
                  <a:srgbClr val="000000"/>
                </a:solidFill>
                <a:effectLst/>
                <a:latin typeface="Segoe UI"/>
                <a:ea typeface="Arial" panose="020B0604020202020204" pitchFamily="34" charset="0"/>
                <a:cs typeface="Segoe UI"/>
              </a:rPr>
            </a:br>
            <a:br>
              <a:rPr lang="en-US" b="1" dirty="0">
                <a:solidFill>
                  <a:srgbClr val="000000"/>
                </a:solidFill>
                <a:effectLst/>
                <a:latin typeface="Segoe UI"/>
                <a:ea typeface="Arial" panose="020B0604020202020204" pitchFamily="34" charset="0"/>
                <a:cs typeface="Segoe UI"/>
              </a:rPr>
            </a:br>
            <a:r>
              <a:rPr lang="en-US" b="1" dirty="0">
                <a:solidFill>
                  <a:srgbClr val="000000"/>
                </a:solidFill>
                <a:effectLst/>
                <a:latin typeface="Segoe UI"/>
                <a:ea typeface="Arial" panose="020B0604020202020204" pitchFamily="34" charset="0"/>
                <a:cs typeface="Segoe UI"/>
              </a:rPr>
              <a:t>Example</a:t>
            </a:r>
            <a:br>
              <a:rPr lang="en-US" dirty="0">
                <a:solidFill>
                  <a:srgbClr val="000000"/>
                </a:solidFill>
                <a:effectLst/>
                <a:latin typeface="Segoe UI"/>
                <a:ea typeface="Arial" panose="020B0604020202020204" pitchFamily="34" charset="0"/>
                <a:cs typeface="Segoe UI"/>
              </a:rPr>
            </a:br>
            <a:r>
              <a:rPr lang="en-US" dirty="0">
                <a:solidFill>
                  <a:srgbClr val="000000"/>
                </a:solidFill>
                <a:effectLst/>
                <a:latin typeface="Segoe UI"/>
                <a:ea typeface="Arial" panose="020B0604020202020204" pitchFamily="34" charset="0"/>
                <a:cs typeface="Segoe UI"/>
              </a:rPr>
              <a:t>When there is reason to know that a child in the household is an Indian child, active efforts must be made prior to removal of the child, </a:t>
            </a:r>
            <a:r>
              <a:rPr lang="en-US" i="0" dirty="0">
                <a:solidFill>
                  <a:srgbClr val="000000"/>
                </a:solidFill>
                <a:effectLst/>
                <a:latin typeface="Segoe UI"/>
                <a:ea typeface="Arial" panose="020B0604020202020204" pitchFamily="34" charset="0"/>
                <a:cs typeface="Segoe UI"/>
              </a:rPr>
              <a:t>except in the case of emergency removal of an Indian child when there is imminent physical harm or danger.</a:t>
            </a:r>
            <a:endParaRPr lang="en-US" i="0" dirty="0">
              <a:solidFill>
                <a:srgbClr val="000000"/>
              </a:solidFill>
              <a:effectLst/>
              <a:latin typeface="Segoe UI"/>
              <a:ea typeface="Calibri" panose="020F0502020204030204" pitchFamily="34" charset="0"/>
              <a:cs typeface="Segoe UI"/>
            </a:endParaRPr>
          </a:p>
          <a:p>
            <a:endParaRPr lang="en-US" dirty="0">
              <a:solidFill>
                <a:srgbClr val="000000"/>
              </a:solidFill>
              <a:effectLst/>
              <a:latin typeface="Segoe UI" panose="020B0502040204020203" pitchFamily="34" charset="0"/>
              <a:ea typeface="Arial" panose="020B0604020202020204" pitchFamily="34" charset="0"/>
            </a:endParaRPr>
          </a:p>
          <a:p>
            <a:r>
              <a:rPr lang="en-US" dirty="0">
                <a:solidFill>
                  <a:srgbClr val="000000"/>
                </a:solidFill>
                <a:effectLst/>
                <a:latin typeface="Segoe UI"/>
                <a:ea typeface="Arial" panose="020B0604020202020204" pitchFamily="34" charset="0"/>
                <a:cs typeface="Segoe UI"/>
              </a:rPr>
              <a:t>Active efforts are described in MPP 31-002(a)(1): </a:t>
            </a:r>
            <a:r>
              <a:rPr lang="en-US" dirty="0">
                <a:solidFill>
                  <a:srgbClr val="000000"/>
                </a:solidFill>
                <a:latin typeface="Segoe UI"/>
                <a:ea typeface="Arial" panose="020B0604020202020204" pitchFamily="34" charset="0"/>
                <a:cs typeface="Segoe UI"/>
              </a:rPr>
              <a:t>S</a:t>
            </a:r>
            <a:r>
              <a:rPr lang="en-US" dirty="0">
                <a:solidFill>
                  <a:srgbClr val="000000"/>
                </a:solidFill>
                <a:effectLst/>
                <a:latin typeface="Segoe UI"/>
                <a:ea typeface="Arial" panose="020B0604020202020204" pitchFamily="34" charset="0"/>
                <a:cs typeface="Segoe UI"/>
              </a:rPr>
              <a:t>afety plans should always be developed in consultation with the tribe, with consideration given to the prevailing social and cultural conditions and way of life of the child’s tribe as described in MPP </a:t>
            </a:r>
            <a:r>
              <a:rPr lang="en-US" dirty="0">
                <a:solidFill>
                  <a:srgbClr val="000000"/>
                </a:solidFill>
                <a:effectLst/>
                <a:latin typeface="Segoe UI"/>
                <a:ea typeface="Calibri" panose="020F0502020204030204" pitchFamily="34" charset="0"/>
                <a:cs typeface="Segoe UI"/>
              </a:rPr>
              <a:t>31-127-23</a:t>
            </a:r>
            <a:r>
              <a:rPr lang="en-US" dirty="0">
                <a:solidFill>
                  <a:srgbClr val="000000"/>
                </a:solidFill>
                <a:effectLst/>
                <a:latin typeface="Segoe UI"/>
                <a:ea typeface="Arial" panose="020B0604020202020204" pitchFamily="34" charset="0"/>
                <a:cs typeface="Segoe UI"/>
              </a:rPr>
              <a:t>. Consider the use of tribal resources, tribal community service agencies, and/or ICWA program staff to help the family address the identified safety threats and participate in the safety plan.</a:t>
            </a:r>
            <a:r>
              <a:rPr lang="en-US" dirty="0">
                <a:effectLst/>
                <a:latin typeface="Segoe UI"/>
                <a:cs typeface="Segoe UI"/>
              </a:rPr>
              <a:t> </a:t>
            </a:r>
            <a:endParaRPr lang="en-US" dirty="0">
              <a:solidFill>
                <a:srgbClr val="000000"/>
              </a:solidFill>
              <a:effectLst/>
              <a:latin typeface="Segoe UI"/>
              <a:ea typeface="Calibri" panose="020F0502020204030204" pitchFamily="34" charset="0"/>
              <a:cs typeface="Segoe U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Segoe UI" panose="020B0502040204020203" pitchFamily="34" charset="0"/>
              <a:ea typeface="Calibri" panose="020F0502020204030204" pitchFamily="34" charset="0"/>
            </a:endParaRPr>
          </a:p>
        </p:txBody>
      </p:sp>
    </p:spTree>
    <p:extLst>
      <p:ext uri="{BB962C8B-B14F-4D97-AF65-F5344CB8AC3E}">
        <p14:creationId xmlns:p14="http://schemas.microsoft.com/office/powerpoint/2010/main" val="250069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901700"/>
            <a:ext cx="5756275" cy="3238500"/>
          </a:xfrm>
        </p:spPr>
      </p:sp>
      <p:sp>
        <p:nvSpPr>
          <p:cNvPr id="3" name="Notes Placeholder 2"/>
          <p:cNvSpPr>
            <a:spLocks noGrp="1"/>
          </p:cNvSpPr>
          <p:nvPr>
            <p:ph type="body" idx="1"/>
          </p:nvPr>
        </p:nvSpPr>
        <p:spPr>
          <a:xfrm>
            <a:off x="731520" y="4524325"/>
            <a:ext cx="5852160" cy="3780473"/>
          </a:xfrm>
        </p:spPr>
        <p:txBody>
          <a:bodyPr/>
          <a:lstStyle/>
          <a:p>
            <a:pPr>
              <a:defRPr/>
            </a:pPr>
            <a:r>
              <a:rPr lang="en-US" b="1" dirty="0">
                <a:latin typeface="Segoe UI"/>
                <a:cs typeface="Segoe UI"/>
              </a:rPr>
              <a:t>Purpose </a:t>
            </a:r>
            <a:endParaRPr lang="en-US" b="1" dirty="0"/>
          </a:p>
          <a:p>
            <a:pPr>
              <a:defRPr/>
            </a:pPr>
            <a:r>
              <a:rPr lang="en-US" dirty="0">
                <a:latin typeface="Segoe UI"/>
                <a:cs typeface="Segoe UI"/>
              </a:rPr>
              <a:t>To point out that safety planning is one way that workers can meet the federal mandate to make reasonable efforts, in both ER and Ongoing Services.</a:t>
            </a:r>
          </a:p>
          <a:p>
            <a:pPr>
              <a:defRPr/>
            </a:pPr>
            <a:endParaRPr lang="en-US" dirty="0"/>
          </a:p>
          <a:p>
            <a:pPr>
              <a:defRPr/>
            </a:pPr>
            <a:r>
              <a:rPr lang="en-US" b="1" dirty="0">
                <a:latin typeface="Segoe UI"/>
                <a:cs typeface="Segoe UI"/>
              </a:rPr>
              <a:t>Example</a:t>
            </a:r>
          </a:p>
          <a:p>
            <a:pPr>
              <a:defRPr/>
            </a:pPr>
            <a:r>
              <a:rPr lang="en-US" dirty="0">
                <a:latin typeface="Segoe UI"/>
                <a:cs typeface="Segoe UI"/>
              </a:rPr>
              <a:t>"Reasonable efforts" refers to the federal requirement that child welfare agencies make reasonable efforts to preserve and reunify families (1) prior to the placement of a child in foster care, to prevent or eliminate the need for removing the child from the child’s home; and (2) to make it possible for a child to safely return to the child's home.</a:t>
            </a:r>
          </a:p>
          <a:p>
            <a:pPr>
              <a:defRPr/>
            </a:pPr>
            <a:endParaRPr lang="en-US" dirty="0"/>
          </a:p>
          <a:p>
            <a:pPr>
              <a:defRPr/>
            </a:pPr>
            <a:r>
              <a:rPr lang="en-US" dirty="0">
                <a:latin typeface="Segoe UI"/>
                <a:cs typeface="Segoe UI"/>
              </a:rPr>
              <a:t>Generally, these efforts consist of accessible, available, and culturally appropriate services that are designed to improve families’ capacity to provide safe and stable homes for their children.</a:t>
            </a:r>
          </a:p>
          <a:p>
            <a:pPr>
              <a:defRPr/>
            </a:pPr>
            <a:endParaRPr lang="en-US" dirty="0"/>
          </a:p>
          <a:p>
            <a:pPr>
              <a:defRPr/>
            </a:pPr>
            <a:r>
              <a:rPr lang="en-US" dirty="0">
                <a:latin typeface="Segoe UI"/>
                <a:cs typeface="Segoe UI"/>
              </a:rPr>
              <a:t>In the case of an American Indian/Alaskan Native child, "active efforts" means affirmative, active, thorough, and timely efforts to maintain or reunite the child with their family. The Indian Child Welfare Act requires the caseworker to identify, notify, and invite representatives of the child’s tribe and extended family to participate in providing support to the child’s family, including during the assessment of safety and safety planning.</a:t>
            </a:r>
          </a:p>
          <a:p>
            <a:pPr>
              <a:defRPr/>
            </a:pPr>
            <a:endParaRPr lang="en-US" dirty="0">
              <a:latin typeface="Segoe UI"/>
              <a:cs typeface="Segoe UI"/>
            </a:endParaRPr>
          </a:p>
          <a:p>
            <a:pPr>
              <a:defRPr/>
            </a:pPr>
            <a:r>
              <a:rPr lang="en-US" b="1" dirty="0">
                <a:latin typeface="Segoe UI"/>
                <a:cs typeface="Segoe UI"/>
              </a:rPr>
              <a:t>Trainer Note</a:t>
            </a:r>
          </a:p>
          <a:p>
            <a:pPr>
              <a:defRPr/>
            </a:pPr>
            <a:r>
              <a:rPr lang="en-US" b="0" dirty="0">
                <a:latin typeface="Segoe UI"/>
                <a:cs typeface="Segoe UI"/>
              </a:rPr>
              <a:t>Depending on the role of training participants (emergency response/investigations or family reunification), pose the following questions.</a:t>
            </a:r>
          </a:p>
          <a:p>
            <a:pPr>
              <a:defRPr/>
            </a:pPr>
            <a:endParaRPr lang="en-US" b="0" dirty="0"/>
          </a:p>
          <a:p>
            <a:pPr marL="228600" indent="-228600">
              <a:buFont typeface="Arial" panose="020B0604020202020204" pitchFamily="34" charset="0"/>
              <a:buChar char="•"/>
              <a:defRPr/>
            </a:pPr>
            <a:r>
              <a:rPr lang="en-US" dirty="0">
                <a:latin typeface="Segoe UI"/>
                <a:cs typeface="Segoe UI"/>
              </a:rPr>
              <a:t>What are some of the ways that you ensure reasonable efforts are made in your program?</a:t>
            </a:r>
            <a:endParaRPr lang="en-US" dirty="0"/>
          </a:p>
          <a:p>
            <a:pPr marL="228600" indent="-228600">
              <a:buFont typeface="Arial" panose="020B0604020202020204" pitchFamily="34" charset="0"/>
              <a:buChar char="•"/>
              <a:defRPr/>
            </a:pPr>
            <a:r>
              <a:rPr lang="en-US" dirty="0">
                <a:latin typeface="Segoe UI"/>
                <a:cs typeface="Segoe UI"/>
              </a:rPr>
              <a:t>In what ways do you see safety planning as a part of reasonable efforts?</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latin typeface="Segoe UI"/>
                <a:cs typeface="Segoe UI"/>
              </a:rPr>
              <a:t>It may be helpful to discuss that different safety plans can have different purposes, such as safety plans to support domestic violence survivors, or safety plans to support someone presenting with suicidal ideation. In this training, we will focus on safety plans that allow the child to safely remain in, or return, home.</a:t>
            </a:r>
            <a:r>
              <a:rPr lang="en-CA" dirty="0">
                <a:latin typeface="Segoe UI"/>
                <a:cs typeface="Segoe UI"/>
              </a:rPr>
              <a:t> </a:t>
            </a:r>
            <a:endParaRPr lang="en-US" dirty="0"/>
          </a:p>
          <a:p>
            <a:endParaRPr lang="en-US" b="1" dirty="0">
              <a:latin typeface="Segoe UI"/>
              <a:cs typeface="Segoe UI"/>
            </a:endParaRPr>
          </a:p>
          <a:p>
            <a:endParaRPr lang="en-US" b="1" dirty="0">
              <a:latin typeface="Segoe UI"/>
              <a:cs typeface="Segoe UI"/>
            </a:endParaRPr>
          </a:p>
          <a:p>
            <a:r>
              <a:rPr lang="en-US" b="1" dirty="0">
                <a:latin typeface="Segoe UI"/>
                <a:cs typeface="Segoe UI"/>
              </a:rPr>
              <a:t>Resource</a:t>
            </a:r>
          </a:p>
          <a:p>
            <a:r>
              <a:rPr lang="en-US" dirty="0">
                <a:latin typeface="Segoe UI"/>
                <a:cs typeface="Segoe UI"/>
                <a:hlinkClick r:id="rId3"/>
              </a:rPr>
              <a:t>https://www.childwelfare.gov/pubpdfs/reunify.pdf</a:t>
            </a:r>
            <a:r>
              <a:rPr lang="en-US" dirty="0">
                <a:latin typeface="Segoe UI"/>
                <a:cs typeface="Segoe UI"/>
              </a:rPr>
              <a:t>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24811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62">
              <a:defRPr/>
            </a:pPr>
            <a:r>
              <a:rPr lang="en-CA" b="1" dirty="0"/>
              <a:t>Purpose</a:t>
            </a:r>
            <a:br>
              <a:rPr lang="en-CA" b="1" dirty="0"/>
            </a:br>
            <a:r>
              <a:rPr lang="en-CA" b="0" dirty="0"/>
              <a:t>To highlight the California Integrated Core Practice Model (</a:t>
            </a:r>
            <a:r>
              <a:rPr lang="en-CA" b="0" dirty="0" err="1"/>
              <a:t>ICPM</a:t>
            </a:r>
            <a:r>
              <a:rPr lang="en-CA" b="0" dirty="0"/>
              <a:t>) and Safety-Organized Practice.</a:t>
            </a:r>
            <a:br>
              <a:rPr lang="en-CA" b="1" dirty="0"/>
            </a:br>
            <a:br>
              <a:rPr lang="en-CA" b="1" dirty="0"/>
            </a:br>
            <a:r>
              <a:rPr lang="en-CA" b="1" dirty="0"/>
              <a:t>Example</a:t>
            </a:r>
            <a:endParaRPr lang="en-CA" b="1" baseline="0" dirty="0"/>
          </a:p>
          <a:p>
            <a:pPr defTabSz="956462">
              <a:defRPr/>
            </a:pPr>
            <a:r>
              <a:rPr lang="en-CA" baseline="0" dirty="0"/>
              <a:t>Safety planning practice is directly linked to </a:t>
            </a:r>
            <a:r>
              <a:rPr lang="en-CA" baseline="0" dirty="0" err="1"/>
              <a:t>ICPM</a:t>
            </a:r>
            <a:r>
              <a:rPr lang="en-CA" baseline="0" dirty="0"/>
              <a:t> values, as well as the practices and tools of Safety-Organized Practice. Throughout this training, we will discuss how these practice models can support developing rigorous and family-centered safety plans. </a:t>
            </a:r>
          </a:p>
          <a:p>
            <a:endParaRPr lang="en-US" dirty="0"/>
          </a:p>
        </p:txBody>
      </p:sp>
    </p:spTree>
    <p:extLst>
      <p:ext uri="{BB962C8B-B14F-4D97-AF65-F5344CB8AC3E}">
        <p14:creationId xmlns:p14="http://schemas.microsoft.com/office/powerpoint/2010/main" val="619760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512763" y="706438"/>
            <a:ext cx="6289675" cy="3538537"/>
          </a:xfrm>
          <a:ln/>
        </p:spPr>
      </p:sp>
      <p:sp>
        <p:nvSpPr>
          <p:cNvPr id="71683" name="Notes Placeholder 2"/>
          <p:cNvSpPr>
            <a:spLocks noGrp="1"/>
          </p:cNvSpPr>
          <p:nvPr>
            <p:ph type="body" idx="1"/>
          </p:nvPr>
        </p:nvSpPr>
        <p:spPr>
          <a:xfrm>
            <a:off x="501326" y="4481215"/>
            <a:ext cx="6312548" cy="424536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b="1" dirty="0"/>
              <a:t>Purpose</a:t>
            </a:r>
          </a:p>
          <a:p>
            <a:pPr>
              <a:defRPr/>
            </a:pPr>
            <a:r>
              <a:rPr lang="en-US" b="0" dirty="0"/>
              <a:t>To begin participant engagement with the topic.</a:t>
            </a:r>
            <a:endParaRPr lang="en-US" dirty="0"/>
          </a:p>
          <a:p>
            <a:pPr>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a:t>
            </a:r>
            <a:br>
              <a:rPr lang="en-US" b="1" dirty="0"/>
            </a:br>
            <a:r>
              <a:rPr lang="en-US" i="0" dirty="0"/>
              <a:t>Trainer may start with an introductory exercise of their choice or use one of the options below.</a:t>
            </a:r>
            <a:endParaRPr lang="en-CA" i="0" dirty="0"/>
          </a:p>
          <a:p>
            <a:pPr>
              <a:defRPr/>
            </a:pPr>
            <a:endParaRPr lang="en-US" b="1" dirty="0"/>
          </a:p>
          <a:p>
            <a:pPr>
              <a:defRPr/>
            </a:pPr>
            <a:r>
              <a:rPr lang="en-US" b="1" dirty="0"/>
              <a:t>Example</a:t>
            </a:r>
            <a:r>
              <a:rPr lang="en-US" b="1" baseline="0" dirty="0"/>
              <a:t> </a:t>
            </a:r>
          </a:p>
          <a:p>
            <a:pPr>
              <a:defRPr/>
            </a:pPr>
            <a:endParaRPr lang="en-US" b="1" dirty="0"/>
          </a:p>
          <a:p>
            <a:r>
              <a:rPr lang="en-US" i="1" dirty="0">
                <a:solidFill>
                  <a:srgbClr val="000000"/>
                </a:solidFill>
                <a:ea typeface="Calibri" panose="020F0502020204030204" pitchFamily="34" charset="0"/>
              </a:rPr>
              <a:t>Option 1</a:t>
            </a:r>
            <a:r>
              <a:rPr lang="en-US" dirty="0">
                <a:solidFill>
                  <a:srgbClr val="000000"/>
                </a:solidFill>
                <a:ea typeface="Calibri" panose="020F0502020204030204" pitchFamily="34" charset="0"/>
              </a:rPr>
              <a:t>: Engage participants in small breakout groups, asking them to reflect on and discuss the following questions.</a:t>
            </a:r>
          </a:p>
          <a:p>
            <a:endParaRPr lang="en-US" dirty="0">
              <a:solidFill>
                <a:srgbClr val="000000"/>
              </a:solidFill>
              <a:ea typeface="Calibri" panose="020F0502020204030204" pitchFamily="34" charset="0"/>
            </a:endParaRPr>
          </a:p>
          <a:p>
            <a:pPr marL="228600" indent="-228600">
              <a:buSzPct val="100000"/>
              <a:buFont typeface="Arial" panose="020B0604020202020204" pitchFamily="34" charset="0"/>
              <a:buChar char="•"/>
            </a:pPr>
            <a:r>
              <a:rPr lang="en-US" dirty="0">
                <a:solidFill>
                  <a:srgbClr val="000000"/>
                </a:solidFill>
                <a:ea typeface="Calibri" panose="020F0502020204030204" pitchFamily="34" charset="0"/>
              </a:rPr>
              <a:t>Think about the best safety plan you have ever written or seen.</a:t>
            </a:r>
          </a:p>
          <a:p>
            <a:pPr marL="228600" indent="-228600">
              <a:buSzPct val="100000"/>
              <a:buFont typeface="Arial" panose="020B0604020202020204" pitchFamily="34" charset="0"/>
              <a:buChar char="•"/>
            </a:pPr>
            <a:r>
              <a:rPr lang="en-US" dirty="0">
                <a:solidFill>
                  <a:srgbClr val="000000"/>
                </a:solidFill>
                <a:ea typeface="Calibri" panose="020F0502020204030204" pitchFamily="34" charset="0"/>
              </a:rPr>
              <a:t>Think about a safety plan that you struggled with or was not effective in controlling danger.</a:t>
            </a:r>
          </a:p>
          <a:p>
            <a:pPr marL="228600" indent="-228600">
              <a:buSzPct val="100000"/>
              <a:buFont typeface="Arial" panose="020B0604020202020204" pitchFamily="34" charset="0"/>
              <a:buChar char="•"/>
            </a:pPr>
            <a:r>
              <a:rPr lang="en-US" dirty="0">
                <a:solidFill>
                  <a:srgbClr val="000000"/>
                </a:solidFill>
                <a:ea typeface="Calibri" panose="020F0502020204030204" pitchFamily="34" charset="0"/>
              </a:rPr>
              <a:t>What are some key elements that made a difference?</a:t>
            </a:r>
          </a:p>
          <a:p>
            <a:pPr>
              <a:buClr>
                <a:srgbClr val="00ABCA"/>
              </a:buClr>
              <a:buSzPts val="1200"/>
            </a:pPr>
            <a:endParaRPr lang="en-US" dirty="0">
              <a:solidFill>
                <a:srgbClr val="000000"/>
              </a:solidFill>
              <a:ea typeface="Calibri" panose="020F0502020204030204" pitchFamily="34" charset="0"/>
            </a:endParaRPr>
          </a:p>
          <a:p>
            <a:pPr>
              <a:buClr>
                <a:srgbClr val="00ABCA"/>
              </a:buClr>
              <a:buSzPts val="1200"/>
            </a:pPr>
            <a:r>
              <a:rPr lang="en-US" dirty="0">
                <a:solidFill>
                  <a:srgbClr val="000000"/>
                </a:solidFill>
                <a:ea typeface="Calibri" panose="020F0502020204030204" pitchFamily="34" charset="0"/>
              </a:rPr>
              <a:t>Bring everyone back into a large group and share the highlights of their discussion. </a:t>
            </a:r>
          </a:p>
          <a:p>
            <a:pPr>
              <a:buClr>
                <a:srgbClr val="00ABCA"/>
              </a:buClr>
              <a:buSzPts val="1200"/>
            </a:pPr>
            <a:endParaRPr lang="en-US" dirty="0">
              <a:solidFill>
                <a:srgbClr val="000000"/>
              </a:solidFill>
              <a:ea typeface="Calibri" panose="020F0502020204030204" pitchFamily="34" charset="0"/>
            </a:endParaRPr>
          </a:p>
          <a:p>
            <a:r>
              <a:rPr lang="en-CA" i="1" baseline="0" dirty="0"/>
              <a:t>Option 2</a:t>
            </a:r>
            <a:r>
              <a:rPr lang="en-CA" baseline="0" dirty="0"/>
              <a:t>: Ask participants to take a few moments in small groups to answer the question “What is the role of a safety plan in child protection?” Then in a large-group discussion format, have participants share their responses. You will be looking for responses such as the following.</a:t>
            </a:r>
          </a:p>
          <a:p>
            <a:endParaRPr lang="en-CA" baseline="0" dirty="0"/>
          </a:p>
          <a:p>
            <a:pPr marL="239116" indent="-239116">
              <a:buFont typeface="Arial" panose="020B0604020202020204" pitchFamily="34" charset="0"/>
              <a:buChar char="•"/>
            </a:pPr>
            <a:r>
              <a:rPr lang="en-CA" baseline="0" dirty="0"/>
              <a:t>An agreement with caregivers and their safety and support network about actions they will take to control the danger to children in the household.</a:t>
            </a:r>
          </a:p>
          <a:p>
            <a:pPr marL="239116" indent="-239116">
              <a:buFont typeface="Arial" panose="020B0604020202020204" pitchFamily="34" charset="0"/>
              <a:buChar char="•"/>
            </a:pPr>
            <a:r>
              <a:rPr lang="en-CA" baseline="0" dirty="0"/>
              <a:t>A plan that controls safety threats and lets children stay with their family when they would otherwise be protectively placed.</a:t>
            </a:r>
            <a:endParaRPr lang="en-US" dirty="0"/>
          </a:p>
          <a:p>
            <a:pPr marL="239116" indent="-239116" defTabSz="956462">
              <a:buFont typeface="Arial" panose="020B0604020202020204" pitchFamily="34" charset="0"/>
              <a:buChar char="•"/>
              <a:defRPr/>
            </a:pPr>
            <a:r>
              <a:rPr lang="en-US" dirty="0"/>
              <a:t>A short-term, detailed, behavior-based plan that includes actionable steps that the family and network will take in response to specific dangers.</a:t>
            </a:r>
            <a:endParaRPr lang="en-US" dirty="0">
              <a:solidFill>
                <a:srgbClr val="000000"/>
              </a:solidFill>
              <a:ea typeface="Calibri" panose="020F0502020204030204" pitchFamily="34" charset="0"/>
            </a:endParaRPr>
          </a:p>
          <a:p>
            <a:pPr>
              <a:buClr>
                <a:srgbClr val="00ABCA"/>
              </a:buClr>
              <a:buSzPts val="1200"/>
            </a:pPr>
            <a:endParaRPr lang="en-US" b="0" dirty="0"/>
          </a:p>
          <a:p>
            <a:pPr>
              <a:defRPr/>
            </a:pPr>
            <a:r>
              <a:rPr lang="en-US" b="1" dirty="0"/>
              <a:t>Trainer Note</a:t>
            </a:r>
          </a:p>
          <a:p>
            <a:pPr>
              <a:defRPr/>
            </a:pPr>
            <a:r>
              <a:rPr lang="en-US" altLang="ja-JP" b="0" dirty="0"/>
              <a:t>If delivering this training remotely, you can ask participants to share their reflections through an mentimeter activity (www.menti.com) to allow anonymity. You may also ask participants to share their responses in chat or unmute and share. For in-person delivery, you can ask participants to write down their response or to share with a neighbor.</a:t>
            </a:r>
          </a:p>
          <a:p>
            <a:pPr>
              <a:buFontTx/>
              <a:buNone/>
              <a:defRPr/>
            </a:pPr>
            <a:endParaRPr lang="en-US" b="1" dirty="0"/>
          </a:p>
        </p:txBody>
      </p:sp>
    </p:spTree>
    <p:extLst>
      <p:ext uri="{BB962C8B-B14F-4D97-AF65-F5344CB8AC3E}">
        <p14:creationId xmlns:p14="http://schemas.microsoft.com/office/powerpoint/2010/main" val="2665887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DA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9E03-31B7-FE1E-F385-CB17AF278358}"/>
              </a:ext>
            </a:extLst>
          </p:cNvPr>
          <p:cNvSpPr>
            <a:spLocks noGrp="1"/>
          </p:cNvSpPr>
          <p:nvPr>
            <p:ph type="title" hasCustomPrompt="1"/>
          </p:nvPr>
        </p:nvSpPr>
        <p:spPr>
          <a:xfrm>
            <a:off x="696913" y="2741324"/>
            <a:ext cx="10898216" cy="1992601"/>
          </a:xfrm>
        </p:spPr>
        <p:txBody>
          <a:bodyPr/>
          <a:lstStyle>
            <a:lvl1pPr>
              <a:lnSpc>
                <a:spcPts val="6340"/>
              </a:lnSpc>
              <a:defRPr sz="6600"/>
            </a:lvl1pPr>
          </a:lstStyle>
          <a:p>
            <a:r>
              <a:rPr lang="en-US"/>
              <a:t>Presentation title here</a:t>
            </a:r>
          </a:p>
        </p:txBody>
      </p:sp>
      <p:pic>
        <p:nvPicPr>
          <p:cNvPr id="5" name="Picture 4" descr="Evident Change logo">
            <a:extLst>
              <a:ext uri="{FF2B5EF4-FFF2-40B4-BE49-F238E27FC236}">
                <a16:creationId xmlns:a16="http://schemas.microsoft.com/office/drawing/2014/main" id="{3F3239EB-8621-4ECB-9A98-D76C9B2D0EDA}"/>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626728" y="508001"/>
            <a:ext cx="3092949" cy="1449547"/>
          </a:xfrm>
          <a:prstGeom prst="rect">
            <a:avLst/>
          </a:prstGeom>
        </p:spPr>
      </p:pic>
      <p:sp>
        <p:nvSpPr>
          <p:cNvPr id="8" name="Text Placeholder 7">
            <a:extLst>
              <a:ext uri="{FF2B5EF4-FFF2-40B4-BE49-F238E27FC236}">
                <a16:creationId xmlns:a16="http://schemas.microsoft.com/office/drawing/2014/main" id="{5B45D833-F690-40CC-A244-742F2287D053}"/>
              </a:ext>
            </a:extLst>
          </p:cNvPr>
          <p:cNvSpPr>
            <a:spLocks noGrp="1"/>
          </p:cNvSpPr>
          <p:nvPr>
            <p:ph type="body" sz="quarter" idx="12" hasCustomPrompt="1"/>
          </p:nvPr>
        </p:nvSpPr>
        <p:spPr>
          <a:xfrm>
            <a:off x="696913" y="4733925"/>
            <a:ext cx="10888662" cy="1398588"/>
          </a:xfrm>
        </p:spPr>
        <p:txBody>
          <a:bodyPr>
            <a:noAutofit/>
          </a:bodyPr>
          <a:lstStyle>
            <a:lvl1pPr marL="0" indent="0">
              <a:buFontTx/>
              <a:buNone/>
              <a:defRPr sz="2800" b="1" cap="all" baseline="0">
                <a:solidFill>
                  <a:schemeClr val="accent6"/>
                </a:solidFill>
              </a:defRPr>
            </a:lvl1pPr>
            <a:lvl2pPr marL="325830" indent="0">
              <a:buFontTx/>
              <a:buNone/>
              <a:defRPr sz="2800" b="1">
                <a:solidFill>
                  <a:schemeClr val="accent1"/>
                </a:solidFill>
              </a:defRPr>
            </a:lvl2pPr>
            <a:lvl3pPr marL="642732" indent="0">
              <a:buFontTx/>
              <a:buNone/>
              <a:defRPr sz="2800" b="1">
                <a:solidFill>
                  <a:schemeClr val="accent1"/>
                </a:solidFill>
              </a:defRPr>
            </a:lvl3pPr>
            <a:lvl4pPr marL="1370947" indent="0">
              <a:buFontTx/>
              <a:buNone/>
              <a:defRPr sz="2800" b="1">
                <a:solidFill>
                  <a:schemeClr val="accent1"/>
                </a:solidFill>
              </a:defRPr>
            </a:lvl4pPr>
            <a:lvl5pPr marL="1827929" indent="0">
              <a:buFontTx/>
              <a:buNone/>
              <a:defRPr sz="2800" b="1">
                <a:solidFill>
                  <a:schemeClr val="accent1"/>
                </a:solidFill>
              </a:defRPr>
            </a:lvl5pPr>
          </a:lstStyle>
          <a:p>
            <a:pPr lvl="0"/>
            <a:r>
              <a:rPr lang="en-US"/>
              <a:t>SUBTITLE</a:t>
            </a:r>
          </a:p>
        </p:txBody>
      </p:sp>
    </p:spTree>
    <p:custDataLst>
      <p:tags r:id="rId1"/>
    </p:custDataLst>
    <p:extLst>
      <p:ext uri="{BB962C8B-B14F-4D97-AF65-F5344CB8AC3E}">
        <p14:creationId xmlns:p14="http://schemas.microsoft.com/office/powerpoint/2010/main" val="107260104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DA Sec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dirty="0">
                <a:solidFill>
                  <a:schemeClr val="tx1"/>
                </a:solidFill>
                <a:latin typeface="Segoe UI" panose="020B0502040204020203" pitchFamily="34" charset="0"/>
                <a:ea typeface="+mn-ea"/>
                <a:cs typeface="Segoe UI" panose="020B0502040204020203" pitchFamily="34" charset="0"/>
              </a:rPr>
              <a:t>4</a:t>
            </a:r>
          </a:p>
        </p:txBody>
      </p:sp>
      <p:sp>
        <p:nvSpPr>
          <p:cNvPr id="9" name="Title 1">
            <a:extLst>
              <a:ext uri="{FF2B5EF4-FFF2-40B4-BE49-F238E27FC236}">
                <a16:creationId xmlns:a16="http://schemas.microsoft.com/office/drawing/2014/main" id="{26AE2162-06B9-BF16-5EF6-EEC69ACA60AD}"/>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37367972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DA Sectio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dirty="0">
                <a:solidFill>
                  <a:schemeClr val="tx1"/>
                </a:solidFill>
                <a:latin typeface="Segoe UI" panose="020B0502040204020203" pitchFamily="34" charset="0"/>
                <a:ea typeface="+mn-ea"/>
                <a:cs typeface="Segoe UI" panose="020B0502040204020203" pitchFamily="34" charset="0"/>
              </a:rPr>
              <a:t>5</a:t>
            </a:r>
          </a:p>
        </p:txBody>
      </p:sp>
      <p:sp>
        <p:nvSpPr>
          <p:cNvPr id="9" name="Title 1">
            <a:extLst>
              <a:ext uri="{FF2B5EF4-FFF2-40B4-BE49-F238E27FC236}">
                <a16:creationId xmlns:a16="http://schemas.microsoft.com/office/drawing/2014/main" id="{C0941358-BBD1-9C15-47DC-5EE3872A4098}"/>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8505701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DA Sectio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dirty="0">
                <a:solidFill>
                  <a:schemeClr val="tx1"/>
                </a:solidFill>
                <a:latin typeface="Segoe UI" panose="020B0502040204020203" pitchFamily="34" charset="0"/>
                <a:ea typeface="+mn-ea"/>
                <a:cs typeface="Segoe UI" panose="020B0502040204020203" pitchFamily="34" charset="0"/>
              </a:rPr>
              <a:t>6</a:t>
            </a:r>
          </a:p>
        </p:txBody>
      </p:sp>
      <p:sp>
        <p:nvSpPr>
          <p:cNvPr id="9" name="Title 1">
            <a:extLst>
              <a:ext uri="{FF2B5EF4-FFF2-40B4-BE49-F238E27FC236}">
                <a16:creationId xmlns:a16="http://schemas.microsoft.com/office/drawing/2014/main" id="{96D24B15-9A38-A352-D353-8504F7A2ED67}"/>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63597119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DA Section dark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340"/>
              </a:lnSpc>
            </a:pPr>
            <a:endParaRPr lang="en-US" sz="1265" dirty="0"/>
          </a:p>
        </p:txBody>
      </p:sp>
      <p:pic>
        <p:nvPicPr>
          <p:cNvPr id="6" name="Picture 5" descr="Evident Change logo">
            <a:extLst>
              <a:ext uri="{FF2B5EF4-FFF2-40B4-BE49-F238E27FC236}">
                <a16:creationId xmlns:a16="http://schemas.microsoft.com/office/drawing/2014/main" id="{65502752-7F2E-40A7-BDC4-F04EAC2096C9}"/>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9681510" y="5657041"/>
            <a:ext cx="1548149" cy="589475"/>
          </a:xfrm>
          <a:prstGeom prst="rect">
            <a:avLst/>
          </a:prstGeom>
        </p:spPr>
      </p:pic>
      <p:sp>
        <p:nvSpPr>
          <p:cNvPr id="2" name="Title 1">
            <a:extLst>
              <a:ext uri="{FF2B5EF4-FFF2-40B4-BE49-F238E27FC236}">
                <a16:creationId xmlns:a16="http://schemas.microsoft.com/office/drawing/2014/main" id="{A358670D-65E8-154A-CC3E-9A4E4E883A0F}"/>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98260657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A Section mid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pic>
        <p:nvPicPr>
          <p:cNvPr id="6" name="Picture 5">
            <a:extLst>
              <a:ext uri="{FF2B5EF4-FFF2-40B4-BE49-F238E27FC236}">
                <a16:creationId xmlns:a16="http://schemas.microsoft.com/office/drawing/2014/main" id="{65502752-7F2E-40A7-BDC4-F04EAC2096C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10" y="5657041"/>
            <a:ext cx="1548149" cy="589475"/>
          </a:xfrm>
          <a:prstGeom prst="rect">
            <a:avLst/>
          </a:prstGeom>
        </p:spPr>
      </p:pic>
      <p:sp>
        <p:nvSpPr>
          <p:cNvPr id="8" name="Title 1">
            <a:extLst>
              <a:ext uri="{FF2B5EF4-FFF2-40B4-BE49-F238E27FC236}">
                <a16:creationId xmlns:a16="http://schemas.microsoft.com/office/drawing/2014/main" id="{6177137E-BC65-34E2-B6FA-892288FB9F86}"/>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17369524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DA Section gray">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194001C-FDBA-2B47-A0FE-402D7FA98FC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pic>
        <p:nvPicPr>
          <p:cNvPr id="6" name="Picture 5">
            <a:extLst>
              <a:ext uri="{FF2B5EF4-FFF2-40B4-BE49-F238E27FC236}">
                <a16:creationId xmlns:a16="http://schemas.microsoft.com/office/drawing/2014/main" id="{E4ACCA3E-2673-4CC1-99B3-4ADFD34D7A4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10" y="5657041"/>
            <a:ext cx="1548149" cy="589475"/>
          </a:xfrm>
          <a:prstGeom prst="rect">
            <a:avLst/>
          </a:prstGeom>
        </p:spPr>
      </p:pic>
      <p:sp>
        <p:nvSpPr>
          <p:cNvPr id="8" name="Title 1">
            <a:extLst>
              <a:ext uri="{FF2B5EF4-FFF2-40B4-BE49-F238E27FC236}">
                <a16:creationId xmlns:a16="http://schemas.microsoft.com/office/drawing/2014/main" id="{50BF3906-20FD-2A6F-C766-C9B9262147C3}"/>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5901856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DA Section orang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5D43A7D-C509-8441-9D0E-0124EEFF26A7}"/>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rgbClr val="D9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Title 1">
            <a:extLst>
              <a:ext uri="{FF2B5EF4-FFF2-40B4-BE49-F238E27FC236}">
                <a16:creationId xmlns:a16="http://schemas.microsoft.com/office/drawing/2014/main" id="{137416DD-F4D3-B8DC-93A0-E55314A5DB7E}"/>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4426901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DA Section re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AD63047-E3BC-E44B-A6AC-83ED1C7A1CCC}"/>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rgbClr val="93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pic>
        <p:nvPicPr>
          <p:cNvPr id="5" name="Picture 4">
            <a:extLst>
              <a:ext uri="{FF2B5EF4-FFF2-40B4-BE49-F238E27FC236}">
                <a16:creationId xmlns:a16="http://schemas.microsoft.com/office/drawing/2014/main" id="{16CA18CF-8B4D-42E9-A7CC-F0EE3193964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4" y="5657041"/>
            <a:ext cx="1548149" cy="589475"/>
          </a:xfrm>
          <a:prstGeom prst="rect">
            <a:avLst/>
          </a:prstGeom>
        </p:spPr>
      </p:pic>
      <p:sp>
        <p:nvSpPr>
          <p:cNvPr id="8" name="Title 1">
            <a:extLst>
              <a:ext uri="{FF2B5EF4-FFF2-40B4-BE49-F238E27FC236}">
                <a16:creationId xmlns:a16="http://schemas.microsoft.com/office/drawing/2014/main" id="{1AE983C6-1330-8B79-36E9-CD2C5C1B014B}"/>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347440788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DA subtitl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9BF90DF8-B1FE-70B0-6F3E-10C2E182843D}"/>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45136418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DA 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975448"/>
            <a:ext cx="11015282" cy="3608487"/>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1862" y="5902206"/>
            <a:ext cx="1548147" cy="589475"/>
          </a:xfrm>
          <a:prstGeom prst="rect">
            <a:avLst/>
          </a:prstGeom>
        </p:spPr>
      </p:pic>
      <p:sp>
        <p:nvSpPr>
          <p:cNvPr id="7" name="Title 1">
            <a:extLst>
              <a:ext uri="{FF2B5EF4-FFF2-40B4-BE49-F238E27FC236}">
                <a16:creationId xmlns:a16="http://schemas.microsoft.com/office/drawing/2014/main" id="{C1D1E99D-1297-AEB5-9D03-5D0B21A3C0C3}"/>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121542936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DA Logo">
    <p:spTree>
      <p:nvGrpSpPr>
        <p:cNvPr id="1" name=""/>
        <p:cNvGrpSpPr/>
        <p:nvPr/>
      </p:nvGrpSpPr>
      <p:grpSpPr>
        <a:xfrm>
          <a:off x="0" y="0"/>
          <a:ext cx="0" cy="0"/>
          <a:chOff x="0" y="0"/>
          <a:chExt cx="0" cy="0"/>
        </a:xfrm>
      </p:grpSpPr>
      <p:pic>
        <p:nvPicPr>
          <p:cNvPr id="3" name="Picture 2" descr="Evident Change logo">
            <a:extLst>
              <a:ext uri="{FF2B5EF4-FFF2-40B4-BE49-F238E27FC236}">
                <a16:creationId xmlns:a16="http://schemas.microsoft.com/office/drawing/2014/main" id="{EDDFBE0D-8F16-47C6-ADAB-230FE7A8F5A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4864" y="1659636"/>
            <a:ext cx="9262272" cy="3790188"/>
          </a:xfrm>
          <a:prstGeom prst="rect">
            <a:avLst/>
          </a:prstGeom>
          <a:noFill/>
          <a:ln>
            <a:noFill/>
          </a:ln>
        </p:spPr>
      </p:pic>
    </p:spTree>
    <p:custDataLst>
      <p:tags r:id="rId1"/>
    </p:custDataLst>
    <p:extLst>
      <p:ext uri="{BB962C8B-B14F-4D97-AF65-F5344CB8AC3E}">
        <p14:creationId xmlns:p14="http://schemas.microsoft.com/office/powerpoint/2010/main" val="271243537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DA Blue Box Title and Content Right">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C577BC2A-2518-4320-B443-4FE4A0D8BED6}"/>
              </a:ext>
              <a:ext uri="{C183D7F6-B498-43B3-948B-1728B52AA6E4}">
                <adec:decorative xmlns:adec="http://schemas.microsoft.com/office/drawing/2017/decorative" val="1"/>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dirty="0"/>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p:nvPr>
        </p:nvSpPr>
        <p:spPr>
          <a:xfrm rot="16200000">
            <a:off x="4855860" y="-411482"/>
            <a:ext cx="6496468" cy="7680960"/>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7" name="Text Placeholder 11">
            <a:extLst>
              <a:ext uri="{FF2B5EF4-FFF2-40B4-BE49-F238E27FC236}">
                <a16:creationId xmlns:a16="http://schemas.microsoft.com/office/drawing/2014/main" id="{0C9AA6AF-4593-4059-A6E0-9D87FBCD668D}"/>
              </a:ext>
            </a:extLst>
          </p:cNvPr>
          <p:cNvSpPr>
            <a:spLocks noGrp="1"/>
          </p:cNvSpPr>
          <p:nvPr>
            <p:ph type="body" sz="quarter" idx="13" hasCustomPrompt="1"/>
          </p:nvPr>
        </p:nvSpPr>
        <p:spPr>
          <a:xfrm>
            <a:off x="4949647" y="2935705"/>
            <a:ext cx="6308893" cy="2387613"/>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add text</a:t>
            </a:r>
          </a:p>
        </p:txBody>
      </p:sp>
      <p:sp>
        <p:nvSpPr>
          <p:cNvPr id="10" name="Title 1">
            <a:extLst>
              <a:ext uri="{FF2B5EF4-FFF2-40B4-BE49-F238E27FC236}">
                <a16:creationId xmlns:a16="http://schemas.microsoft.com/office/drawing/2014/main" id="{F2C59A45-EEEA-483F-DA2A-196B8C8AA94C}"/>
              </a:ext>
            </a:extLst>
          </p:cNvPr>
          <p:cNvSpPr>
            <a:spLocks noGrp="1"/>
          </p:cNvSpPr>
          <p:nvPr>
            <p:ph type="title" hasCustomPrompt="1"/>
          </p:nvPr>
        </p:nvSpPr>
        <p:spPr>
          <a:xfrm>
            <a:off x="4949646" y="924025"/>
            <a:ext cx="6308893" cy="1838426"/>
          </a:xfrm>
        </p:spPr>
        <p:txBody>
          <a:bodyPr anchor="t"/>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3508007730"/>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DA Blue Box Title and Content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7463790" y="180770"/>
            <a:ext cx="4493168" cy="6496465"/>
          </a:xfrm>
          <a:prstGeom prst="roundRect">
            <a:avLst>
              <a:gd name="adj" fmla="val 5404"/>
            </a:avLst>
          </a:prstGeom>
        </p:spPr>
        <p:txBody>
          <a:bodyPr/>
          <a:lstStyle/>
          <a:p>
            <a:r>
              <a:rPr lang="en-US" dirty="0"/>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827755" y="-410320"/>
            <a:ext cx="6496468" cy="767864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ts val="6280"/>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86968" y="5664684"/>
            <a:ext cx="1548149" cy="589475"/>
          </a:xfrm>
          <a:prstGeom prst="rect">
            <a:avLst/>
          </a:prstGeom>
        </p:spPr>
      </p:pic>
      <p:sp>
        <p:nvSpPr>
          <p:cNvPr id="7" name="Text Placeholder 11">
            <a:extLst>
              <a:ext uri="{FF2B5EF4-FFF2-40B4-BE49-F238E27FC236}">
                <a16:creationId xmlns:a16="http://schemas.microsoft.com/office/drawing/2014/main" id="{83F2D6E5-7944-EAD7-C5D1-E49E2D87C6DB}"/>
              </a:ext>
            </a:extLst>
          </p:cNvPr>
          <p:cNvSpPr>
            <a:spLocks noGrp="1"/>
          </p:cNvSpPr>
          <p:nvPr>
            <p:ph type="body" sz="quarter" idx="13" hasCustomPrompt="1"/>
          </p:nvPr>
        </p:nvSpPr>
        <p:spPr>
          <a:xfrm>
            <a:off x="886969" y="3072244"/>
            <a:ext cx="6308893" cy="2387613"/>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add text</a:t>
            </a:r>
          </a:p>
        </p:txBody>
      </p:sp>
      <p:sp>
        <p:nvSpPr>
          <p:cNvPr id="8" name="Title 1">
            <a:extLst>
              <a:ext uri="{FF2B5EF4-FFF2-40B4-BE49-F238E27FC236}">
                <a16:creationId xmlns:a16="http://schemas.microsoft.com/office/drawing/2014/main" id="{8CEF4FD2-9A6D-4313-FFFE-3A67C1512761}"/>
              </a:ext>
            </a:extLst>
          </p:cNvPr>
          <p:cNvSpPr>
            <a:spLocks noGrp="1"/>
          </p:cNvSpPr>
          <p:nvPr>
            <p:ph type="title" hasCustomPrompt="1"/>
          </p:nvPr>
        </p:nvSpPr>
        <p:spPr>
          <a:xfrm>
            <a:off x="886968" y="1060564"/>
            <a:ext cx="6308893" cy="1838426"/>
          </a:xfrm>
        </p:spPr>
        <p:txBody>
          <a:bodyPr anchor="t"/>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3612960919"/>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DA Blue Box Titl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7566660" y="180767"/>
            <a:ext cx="4379540" cy="6496465"/>
          </a:xfrm>
          <a:prstGeom prst="roundRect">
            <a:avLst>
              <a:gd name="adj" fmla="val 4973"/>
            </a:avLst>
          </a:prstGeom>
        </p:spPr>
        <p:txBody>
          <a:bodyPr/>
          <a:lstStyle/>
          <a:p>
            <a:r>
              <a:rPr lang="en-US" dirty="0"/>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838046" y="-411482"/>
            <a:ext cx="6496468" cy="7680960"/>
          </a:xfrm>
          <a:prstGeom prst="round2SameRect">
            <a:avLst>
              <a:gd name="adj1" fmla="val 0"/>
              <a:gd name="adj2" fmla="val 4565"/>
            </a:avLst>
          </a:prstGeom>
          <a:solidFill>
            <a:schemeClr val="tx2"/>
          </a:solidFill>
        </p:spPr>
        <p:txBody>
          <a:bodyPr vert="vert270" lIns="731520" tIns="731520" rIns="731520" bIns="73152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
        <p:nvSpPr>
          <p:cNvPr id="5" name="Title 1">
            <a:extLst>
              <a:ext uri="{FF2B5EF4-FFF2-40B4-BE49-F238E27FC236}">
                <a16:creationId xmlns:a16="http://schemas.microsoft.com/office/drawing/2014/main" id="{5A4F0CAC-EFFC-E960-6151-B73DC715A1AF}"/>
              </a:ext>
            </a:extLst>
          </p:cNvPr>
          <p:cNvSpPr>
            <a:spLocks noGrp="1"/>
          </p:cNvSpPr>
          <p:nvPr>
            <p:ph type="title" hasCustomPrompt="1"/>
          </p:nvPr>
        </p:nvSpPr>
        <p:spPr>
          <a:xfrm>
            <a:off x="861237" y="174607"/>
            <a:ext cx="7065523" cy="6503384"/>
          </a:xfrm>
        </p:spPr>
        <p:txBody>
          <a:bodyPr/>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2324193009"/>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DA Blue Box Titl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247427" y="180767"/>
            <a:ext cx="4358864" cy="6496465"/>
          </a:xfrm>
          <a:prstGeom prst="roundRect">
            <a:avLst>
              <a:gd name="adj" fmla="val 5414"/>
            </a:avLst>
          </a:prstGeom>
        </p:spPr>
        <p:txBody>
          <a:bodyPr/>
          <a:lstStyle>
            <a:lvl1pPr marL="0" indent="0">
              <a:buFontTx/>
              <a:buNone/>
              <a:defRPr/>
            </a:lvl1pPr>
          </a:lstStyle>
          <a:p>
            <a:r>
              <a:rPr lang="en-US" dirty="0"/>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4855860" y="-411482"/>
            <a:ext cx="6496468" cy="7680960"/>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
        <p:nvSpPr>
          <p:cNvPr id="5" name="Title 1">
            <a:extLst>
              <a:ext uri="{FF2B5EF4-FFF2-40B4-BE49-F238E27FC236}">
                <a16:creationId xmlns:a16="http://schemas.microsoft.com/office/drawing/2014/main" id="{55C56E03-6DCA-388B-F626-D1592CA730E8}"/>
              </a:ext>
            </a:extLst>
          </p:cNvPr>
          <p:cNvSpPr>
            <a:spLocks noGrp="1"/>
          </p:cNvSpPr>
          <p:nvPr>
            <p:ph type="title" hasCustomPrompt="1"/>
          </p:nvPr>
        </p:nvSpPr>
        <p:spPr>
          <a:xfrm>
            <a:off x="4879050" y="173848"/>
            <a:ext cx="7065523" cy="6503384"/>
          </a:xfrm>
        </p:spPr>
        <p:txBody>
          <a:bodyPr/>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601834797"/>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DA Photo and short titl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247426" y="180767"/>
            <a:ext cx="7970744" cy="6496465"/>
          </a:xfrm>
          <a:prstGeom prst="roundRect">
            <a:avLst>
              <a:gd name="adj" fmla="val 4040"/>
            </a:avLst>
          </a:prstGeom>
        </p:spPr>
        <p:txBody>
          <a:bodyPr/>
          <a:lstStyle>
            <a:lvl1pPr marL="0" indent="0">
              <a:buFontTx/>
              <a:buNone/>
              <a:defRPr/>
            </a:lvl1pPr>
          </a:lstStyle>
          <a:p>
            <a:r>
              <a:rPr lang="en-US" dirty="0"/>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6675516" y="1408177"/>
            <a:ext cx="6496468" cy="4041648"/>
          </a:xfrm>
          <a:prstGeom prst="round2SameRect">
            <a:avLst>
              <a:gd name="adj1" fmla="val 0"/>
              <a:gd name="adj2" fmla="val 5644"/>
            </a:avLst>
          </a:prstGeom>
          <a:solidFill>
            <a:schemeClr val="tx2"/>
          </a:solidFill>
        </p:spPr>
        <p:txBody>
          <a:bodyPr vert="vert" lIns="731520" tIns="548640" rIns="731520" bIns="54864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
        <p:nvSpPr>
          <p:cNvPr id="5" name="Title 1">
            <a:extLst>
              <a:ext uri="{FF2B5EF4-FFF2-40B4-BE49-F238E27FC236}">
                <a16:creationId xmlns:a16="http://schemas.microsoft.com/office/drawing/2014/main" id="{6D1344EF-DD03-D3FF-4F73-7C45969788F3}"/>
              </a:ext>
            </a:extLst>
          </p:cNvPr>
          <p:cNvSpPr>
            <a:spLocks noGrp="1"/>
          </p:cNvSpPr>
          <p:nvPr>
            <p:ph type="title" hasCustomPrompt="1"/>
          </p:nvPr>
        </p:nvSpPr>
        <p:spPr>
          <a:xfrm>
            <a:off x="8325853" y="173848"/>
            <a:ext cx="3609681" cy="6503384"/>
          </a:xfrm>
        </p:spPr>
        <p:txBody>
          <a:bodyPr/>
          <a:lstStyle>
            <a:lvl1pPr>
              <a:lnSpc>
                <a:spcPts val="6340"/>
              </a:lnSpc>
              <a:defRPr sz="6600">
                <a:solidFill>
                  <a:schemeClr val="bg1"/>
                </a:solidFill>
              </a:defRPr>
            </a:lvl1pPr>
          </a:lstStyle>
          <a:p>
            <a:r>
              <a:rPr lang="en-US"/>
              <a:t>Short word title</a:t>
            </a:r>
          </a:p>
        </p:txBody>
      </p:sp>
    </p:spTree>
    <p:custDataLst>
      <p:tags r:id="rId1"/>
    </p:custDataLst>
    <p:extLst>
      <p:ext uri="{BB962C8B-B14F-4D97-AF65-F5344CB8AC3E}">
        <p14:creationId xmlns:p14="http://schemas.microsoft.com/office/powerpoint/2010/main" val="1249040999"/>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DA Photo and short titl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3989071" y="180767"/>
            <a:ext cx="7967888" cy="6496465"/>
          </a:xfrm>
          <a:prstGeom prst="roundRect">
            <a:avLst>
              <a:gd name="adj" fmla="val 3709"/>
            </a:avLst>
          </a:prstGeom>
        </p:spPr>
        <p:txBody>
          <a:bodyPr/>
          <a:lstStyle/>
          <a:p>
            <a:r>
              <a:rPr lang="en-US" dirty="0"/>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992368" y="1408174"/>
            <a:ext cx="6496468" cy="4041648"/>
          </a:xfrm>
          <a:prstGeom prst="round2SameRect">
            <a:avLst>
              <a:gd name="adj1" fmla="val 0"/>
              <a:gd name="adj2" fmla="val 5644"/>
            </a:avLst>
          </a:prstGeom>
          <a:solidFill>
            <a:schemeClr val="tx2"/>
          </a:solidFill>
        </p:spPr>
        <p:txBody>
          <a:bodyPr vert="vert270" lIns="731520" tIns="548640" rIns="731520" bIns="64008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
        <p:nvSpPr>
          <p:cNvPr id="5" name="Title 1">
            <a:extLst>
              <a:ext uri="{FF2B5EF4-FFF2-40B4-BE49-F238E27FC236}">
                <a16:creationId xmlns:a16="http://schemas.microsoft.com/office/drawing/2014/main" id="{3D7818B3-A991-F878-CADF-C32FA2D28343}"/>
              </a:ext>
            </a:extLst>
          </p:cNvPr>
          <p:cNvSpPr>
            <a:spLocks noGrp="1"/>
          </p:cNvSpPr>
          <p:nvPr>
            <p:ph type="title" hasCustomPrompt="1"/>
          </p:nvPr>
        </p:nvSpPr>
        <p:spPr>
          <a:xfrm>
            <a:off x="667009" y="183475"/>
            <a:ext cx="3609681" cy="6503384"/>
          </a:xfrm>
        </p:spPr>
        <p:txBody>
          <a:bodyPr/>
          <a:lstStyle>
            <a:lvl1pPr>
              <a:lnSpc>
                <a:spcPts val="6340"/>
              </a:lnSpc>
              <a:defRPr sz="6600">
                <a:solidFill>
                  <a:schemeClr val="bg1"/>
                </a:solidFill>
              </a:defRPr>
            </a:lvl1pPr>
          </a:lstStyle>
          <a:p>
            <a:r>
              <a:rPr lang="en-US"/>
              <a:t>Short word title</a:t>
            </a:r>
          </a:p>
        </p:txBody>
      </p:sp>
    </p:spTree>
    <p:custDataLst>
      <p:tags r:id="rId1"/>
    </p:custDataLst>
    <p:extLst>
      <p:ext uri="{BB962C8B-B14F-4D97-AF65-F5344CB8AC3E}">
        <p14:creationId xmlns:p14="http://schemas.microsoft.com/office/powerpoint/2010/main" val="4154319755"/>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DA Portrait Photo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14F93B-99F8-CCBF-ECC0-390BCEE552CA}"/>
              </a:ext>
            </a:extLst>
          </p:cNvPr>
          <p:cNvSpPr>
            <a:spLocks noGrp="1"/>
          </p:cNvSpPr>
          <p:nvPr>
            <p:ph type="title" hasCustomPrompt="1"/>
          </p:nvPr>
        </p:nvSpPr>
        <p:spPr>
          <a:xfrm>
            <a:off x="648239" y="535666"/>
            <a:ext cx="5447761" cy="1787236"/>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dirty="0"/>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686788780"/>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DA Portrait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316E51-411C-DF75-91BE-3F15A5BA7855}"/>
              </a:ext>
            </a:extLst>
          </p:cNvPr>
          <p:cNvSpPr>
            <a:spLocks noGrp="1"/>
          </p:cNvSpPr>
          <p:nvPr>
            <p:ph type="title" hasCustomPrompt="1"/>
          </p:nvPr>
        </p:nvSpPr>
        <p:spPr>
          <a:xfrm>
            <a:off x="6088864" y="535667"/>
            <a:ext cx="5447761" cy="1787236"/>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dirty="0"/>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885941566"/>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DA Square Photo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41C2F3-8986-A2DA-7817-AFAF1CFA783A}"/>
              </a:ext>
            </a:extLst>
          </p:cNvPr>
          <p:cNvSpPr>
            <a:spLocks noGrp="1"/>
          </p:cNvSpPr>
          <p:nvPr>
            <p:ph type="title" hasCustomPrompt="1"/>
          </p:nvPr>
        </p:nvSpPr>
        <p:spPr>
          <a:xfrm>
            <a:off x="639664" y="535665"/>
            <a:ext cx="3860618" cy="1956519"/>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dirty="0"/>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001497457"/>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DA Square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5DF4F5-63CA-372F-9533-48BABC460251}"/>
              </a:ext>
            </a:extLst>
          </p:cNvPr>
          <p:cNvSpPr>
            <a:spLocks noGrp="1"/>
          </p:cNvSpPr>
          <p:nvPr>
            <p:ph type="title" hasCustomPrompt="1"/>
          </p:nvPr>
        </p:nvSpPr>
        <p:spPr>
          <a:xfrm>
            <a:off x="7707413" y="540101"/>
            <a:ext cx="3860618" cy="1956519"/>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dirty="0"/>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797517292"/>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DA Blur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CF406-ADE4-4E91-A2CF-261A8B6C6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181182"/>
            <a:ext cx="4921537" cy="6492240"/>
          </a:xfrm>
          <a:prstGeom prst="rect">
            <a:avLst/>
          </a:prstGeom>
        </p:spPr>
      </p:pic>
      <p:pic>
        <p:nvPicPr>
          <p:cNvPr id="5" name="Picture 4">
            <a:extLst>
              <a:ext uri="{FF2B5EF4-FFF2-40B4-BE49-F238E27FC236}">
                <a16:creationId xmlns:a16="http://schemas.microsoft.com/office/drawing/2014/main" id="{A8A77575-EEFA-4AF3-9366-E2B2DA7C7BF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3496" y="5660136"/>
            <a:ext cx="1548149" cy="589475"/>
          </a:xfrm>
          <a:prstGeom prst="rect">
            <a:avLst/>
          </a:prstGeom>
        </p:spPr>
      </p:pic>
      <p:pic>
        <p:nvPicPr>
          <p:cNvPr id="12" name="Picture 11">
            <a:extLst>
              <a:ext uri="{FF2B5EF4-FFF2-40B4-BE49-F238E27FC236}">
                <a16:creationId xmlns:a16="http://schemas.microsoft.com/office/drawing/2014/main" id="{7985938E-8BE1-46B4-8E3B-BC9D03306A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6493" y="179484"/>
            <a:ext cx="7071973" cy="6492803"/>
          </a:xfrm>
          <a:prstGeom prst="rect">
            <a:avLst/>
          </a:prstGeom>
        </p:spPr>
      </p:pic>
      <p:sp>
        <p:nvSpPr>
          <p:cNvPr id="18" name="Rectangle 17">
            <a:extLst>
              <a:ext uri="{FF2B5EF4-FFF2-40B4-BE49-F238E27FC236}">
                <a16:creationId xmlns:a16="http://schemas.microsoft.com/office/drawing/2014/main" id="{B8E960C0-E757-49E8-A6BF-C70DAAA8CB9F}"/>
              </a:ext>
            </a:extLst>
          </p:cNvPr>
          <p:cNvSpPr/>
          <p:nvPr/>
        </p:nvSpPr>
        <p:spPr>
          <a:xfrm>
            <a:off x="5822830" y="1066473"/>
            <a:ext cx="5408815" cy="4154984"/>
          </a:xfrm>
          <a:prstGeom prst="rect">
            <a:avLst/>
          </a:prstGeom>
        </p:spPr>
        <p:txBody>
          <a:bodyPr wrap="square">
            <a:spAutoFit/>
          </a:bodyPr>
          <a:lstStyle/>
          <a:p>
            <a:pPr marL="0" indent="0">
              <a:lnSpc>
                <a:spcPct val="100000"/>
              </a:lnSpc>
              <a:spcBef>
                <a:spcPts val="1000"/>
              </a:spcBef>
              <a:buNone/>
            </a:pPr>
            <a:r>
              <a:rPr lang="en-US" sz="2400" dirty="0">
                <a:solidFill>
                  <a:schemeClr val="bg1"/>
                </a:solidFill>
              </a:rPr>
              <a:t>Evident Change partners with systems professionals and communities to get to the root of their biggest challenges, and gives them the tools and knowledge to achieve better outcomes for everyone involved. Because when we join forces with those who work in our systems and the people they serve, we make our systems—and our society—more equitable from the inside out.</a:t>
            </a:r>
          </a:p>
        </p:txBody>
      </p:sp>
      <p:sp>
        <p:nvSpPr>
          <p:cNvPr id="8" name="Title 1">
            <a:extLst>
              <a:ext uri="{FF2B5EF4-FFF2-40B4-BE49-F238E27FC236}">
                <a16:creationId xmlns:a16="http://schemas.microsoft.com/office/drawing/2014/main" id="{ED399BEC-5BF9-2844-4A91-D2C4932CF068}"/>
              </a:ext>
            </a:extLst>
          </p:cNvPr>
          <p:cNvSpPr>
            <a:spLocks noGrp="1"/>
          </p:cNvSpPr>
          <p:nvPr>
            <p:ph type="title" idx="4294967295"/>
          </p:nvPr>
        </p:nvSpPr>
        <p:spPr>
          <a:xfrm>
            <a:off x="639663" y="-1280160"/>
            <a:ext cx="10898216" cy="1280160"/>
          </a:xfrm>
        </p:spPr>
        <p:txBody>
          <a:bodyPr vert="horz" lIns="91440" tIns="45720" rIns="91440" bIns="45720" rtlCol="0" anchor="b">
            <a:noAutofit/>
          </a:bodyPr>
          <a:lstStyle/>
          <a:p>
            <a:r>
              <a:rPr lang="en-US"/>
              <a:t>Click to edit Master title style</a:t>
            </a:r>
          </a:p>
        </p:txBody>
      </p:sp>
    </p:spTree>
    <p:custDataLst>
      <p:tags r:id="rId1"/>
    </p:custDataLst>
    <p:extLst>
      <p:ext uri="{BB962C8B-B14F-4D97-AF65-F5344CB8AC3E}">
        <p14:creationId xmlns:p14="http://schemas.microsoft.com/office/powerpoint/2010/main" val="2688257153"/>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DA  Landscape Photo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E27A44-8347-D37B-AA95-B208FAE0AC20}"/>
              </a:ext>
            </a:extLst>
          </p:cNvPr>
          <p:cNvSpPr>
            <a:spLocks noGrp="1"/>
          </p:cNvSpPr>
          <p:nvPr>
            <p:ph type="title" hasCustomPrompt="1"/>
          </p:nvPr>
        </p:nvSpPr>
        <p:spPr>
          <a:xfrm>
            <a:off x="634214" y="1261527"/>
            <a:ext cx="3896476" cy="1776846"/>
          </a:xfrm>
        </p:spPr>
        <p:txBody>
          <a:bodyPr anchor="t"/>
          <a:lstStyle>
            <a:lvl1pPr>
              <a:defRPr/>
            </a:lvl1pPr>
          </a:lstStyle>
          <a:p>
            <a:r>
              <a:rPr lang="en-US"/>
              <a:t>title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 uri="{C183D7F6-B498-43B3-948B-1728B52AA6E4}">
                <adec:decorative xmlns:adec="http://schemas.microsoft.com/office/drawing/2017/decorative" val="1"/>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63016051"/>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DA Landscape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95EDB0-5E49-EF31-C5C3-D65FA227E832}"/>
              </a:ext>
            </a:extLst>
          </p:cNvPr>
          <p:cNvSpPr>
            <a:spLocks noGrp="1"/>
          </p:cNvSpPr>
          <p:nvPr>
            <p:ph type="title" hasCustomPrompt="1"/>
          </p:nvPr>
        </p:nvSpPr>
        <p:spPr>
          <a:xfrm>
            <a:off x="7663625" y="1261526"/>
            <a:ext cx="3894874" cy="1776846"/>
          </a:xfrm>
        </p:spPr>
        <p:txBody>
          <a:bodyPr anchor="t"/>
          <a:lstStyle>
            <a:lvl1pPr>
              <a:defRPr/>
            </a:lvl1pPr>
          </a:lstStyle>
          <a:p>
            <a:r>
              <a:rPr lang="en-US"/>
              <a:t>title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 uri="{C183D7F6-B498-43B3-948B-1728B52AA6E4}">
                <adec:decorative xmlns:adec="http://schemas.microsoft.com/office/drawing/2017/decorative" val="1"/>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737058955"/>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DA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0"/>
              </a:ext>
            </a:extLst>
          </p:cNvPr>
          <p:cNvSpPr>
            <a:spLocks noGrp="1"/>
          </p:cNvSpPr>
          <p:nvPr>
            <p:ph type="pic" sz="quarter" idx="10"/>
          </p:nvPr>
        </p:nvSpPr>
        <p:spPr>
          <a:xfrm>
            <a:off x="0" y="1"/>
            <a:ext cx="12192000" cy="6858000"/>
          </a:xfrm>
          <a:prstGeom prst="rect">
            <a:avLst/>
          </a:prstGeom>
        </p:spPr>
        <p:txBody>
          <a:bodyPr/>
          <a:lstStyle>
            <a:lvl1pPr marL="0" indent="0">
              <a:buFontTx/>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304971126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DA 2 part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FECF842-5CEC-13E7-B0EE-4E07F8D165AF}"/>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
        <p:nvSpPr>
          <p:cNvPr id="25" name="TextBox 24">
            <a:extLst>
              <a:ext uri="{FF2B5EF4-FFF2-40B4-BE49-F238E27FC236}">
                <a16:creationId xmlns:a16="http://schemas.microsoft.com/office/drawing/2014/main" id="{CA880E3A-CE01-1E19-8EE9-14E7F4240CE8}"/>
              </a:ext>
            </a:extLst>
          </p:cNvPr>
          <p:cNvSpPr txBox="1"/>
          <p:nvPr/>
        </p:nvSpPr>
        <p:spPr>
          <a:xfrm>
            <a:off x="6365298" y="1796645"/>
            <a:ext cx="5071965" cy="14630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dirty="0">
              <a:solidFill>
                <a:schemeClr val="bg1"/>
              </a:solidFill>
              <a:latin typeface="Brandon Grotesque Bold" panose="020B0803020203060202"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4DDCE30-E925-D507-3A4C-99FAB145AF36}"/>
              </a:ext>
            </a:extLst>
          </p:cNvPr>
          <p:cNvSpPr txBox="1"/>
          <p:nvPr/>
        </p:nvSpPr>
        <p:spPr>
          <a:xfrm>
            <a:off x="755177" y="1851056"/>
            <a:ext cx="5071965" cy="14630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dirty="0">
              <a:solidFill>
                <a:schemeClr val="bg1"/>
              </a:solidFill>
              <a:latin typeface="Brandon Grotesque Bold" panose="020B0803020203060202" pitchFamily="34" charset="0"/>
              <a:cs typeface="Segoe UI" panose="020B0502040204020203" pitchFamily="34" charset="0"/>
            </a:endParaRPr>
          </a:p>
        </p:txBody>
      </p:sp>
      <p:sp>
        <p:nvSpPr>
          <p:cNvPr id="4" name="Oval 3">
            <a:extLst>
              <a:ext uri="{FF2B5EF4-FFF2-40B4-BE49-F238E27FC236}">
                <a16:creationId xmlns:a16="http://schemas.microsoft.com/office/drawing/2014/main" id="{50AB5A26-8D75-65A6-8E6D-4619A99161DF}"/>
              </a:ext>
            </a:extLst>
          </p:cNvPr>
          <p:cNvSpPr/>
          <p:nvPr/>
        </p:nvSpPr>
        <p:spPr>
          <a:xfrm>
            <a:off x="1199870" y="1979526"/>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j-lt"/>
            </a:endParaRPr>
          </a:p>
        </p:txBody>
      </p:sp>
      <p:sp>
        <p:nvSpPr>
          <p:cNvPr id="5" name="Rounded Rectangle 4">
            <a:extLst>
              <a:ext uri="{FF2B5EF4-FFF2-40B4-BE49-F238E27FC236}">
                <a16:creationId xmlns:a16="http://schemas.microsoft.com/office/drawing/2014/main" id="{6DD5F42B-4CEF-1DBD-5408-E049DD148259}"/>
              </a:ext>
            </a:extLst>
          </p:cNvPr>
          <p:cNvSpPr txBox="1"/>
          <p:nvPr/>
        </p:nvSpPr>
        <p:spPr>
          <a:xfrm>
            <a:off x="772424" y="3268864"/>
            <a:ext cx="5037467" cy="2923863"/>
          </a:xfrm>
          <a:prstGeom prst="rect">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p:txBody>
      </p:sp>
      <p:sp>
        <p:nvSpPr>
          <p:cNvPr id="9" name="Oval 8">
            <a:extLst>
              <a:ext uri="{FF2B5EF4-FFF2-40B4-BE49-F238E27FC236}">
                <a16:creationId xmlns:a16="http://schemas.microsoft.com/office/drawing/2014/main" id="{471089AA-2F39-FE28-D082-F22C29C15461}"/>
              </a:ext>
            </a:extLst>
          </p:cNvPr>
          <p:cNvSpPr/>
          <p:nvPr/>
        </p:nvSpPr>
        <p:spPr>
          <a:xfrm>
            <a:off x="6809554" y="1979526"/>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b="1" kern="1200" dirty="0">
              <a:solidFill>
                <a:schemeClr val="lt1"/>
              </a:solidFill>
              <a:latin typeface="+mj-lt"/>
              <a:ea typeface="+mn-ea"/>
              <a:cs typeface="+mn-cs"/>
            </a:endParaRPr>
          </a:p>
        </p:txBody>
      </p:sp>
      <p:sp>
        <p:nvSpPr>
          <p:cNvPr id="10" name="Rounded Rectangle 4">
            <a:extLst>
              <a:ext uri="{FF2B5EF4-FFF2-40B4-BE49-F238E27FC236}">
                <a16:creationId xmlns:a16="http://schemas.microsoft.com/office/drawing/2014/main" id="{22E6C175-A6A7-2BCC-8FC3-E8ED1B4A3EE8}"/>
              </a:ext>
            </a:extLst>
          </p:cNvPr>
          <p:cNvSpPr txBox="1"/>
          <p:nvPr/>
        </p:nvSpPr>
        <p:spPr>
          <a:xfrm>
            <a:off x="6388833" y="3268864"/>
            <a:ext cx="5030743" cy="2923863"/>
          </a:xfrm>
          <a:prstGeom prst="rect">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p:txBody>
      </p:sp>
      <p:sp>
        <p:nvSpPr>
          <p:cNvPr id="17" name="Text Placeholder 11">
            <a:extLst>
              <a:ext uri="{FF2B5EF4-FFF2-40B4-BE49-F238E27FC236}">
                <a16:creationId xmlns:a16="http://schemas.microsoft.com/office/drawing/2014/main" id="{03F3FF74-84BF-289A-3AA3-10A55F86475F}"/>
              </a:ext>
            </a:extLst>
          </p:cNvPr>
          <p:cNvSpPr>
            <a:spLocks noGrp="1"/>
          </p:cNvSpPr>
          <p:nvPr>
            <p:ph type="body" sz="quarter" idx="15"/>
          </p:nvPr>
        </p:nvSpPr>
        <p:spPr>
          <a:xfrm>
            <a:off x="982557" y="3512003"/>
            <a:ext cx="460736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8" name="Text Placeholder 11">
            <a:extLst>
              <a:ext uri="{FF2B5EF4-FFF2-40B4-BE49-F238E27FC236}">
                <a16:creationId xmlns:a16="http://schemas.microsoft.com/office/drawing/2014/main" id="{47EEA93F-7171-A050-01AD-C9591611A32E}"/>
              </a:ext>
            </a:extLst>
          </p:cNvPr>
          <p:cNvSpPr>
            <a:spLocks noGrp="1"/>
          </p:cNvSpPr>
          <p:nvPr>
            <p:ph type="body" sz="quarter" idx="16"/>
          </p:nvPr>
        </p:nvSpPr>
        <p:spPr>
          <a:xfrm>
            <a:off x="6587756" y="3544685"/>
            <a:ext cx="460736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9" name="Text Placeholder 11">
            <a:extLst>
              <a:ext uri="{FF2B5EF4-FFF2-40B4-BE49-F238E27FC236}">
                <a16:creationId xmlns:a16="http://schemas.microsoft.com/office/drawing/2014/main" id="{59D58688-8443-3EB2-1726-299123904CE3}"/>
              </a:ext>
            </a:extLst>
          </p:cNvPr>
          <p:cNvSpPr>
            <a:spLocks noGrp="1"/>
          </p:cNvSpPr>
          <p:nvPr>
            <p:ph type="body" sz="quarter" idx="17"/>
          </p:nvPr>
        </p:nvSpPr>
        <p:spPr>
          <a:xfrm>
            <a:off x="2589062" y="2082753"/>
            <a:ext cx="3000858" cy="942971"/>
          </a:xfrm>
        </p:spPr>
        <p:txBody>
          <a:bodyPr>
            <a:noAutofit/>
          </a:bodyPr>
          <a:lstStyle>
            <a:lvl1pPr marL="0" indent="0" algn="l">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0" name="Text Placeholder 11">
            <a:extLst>
              <a:ext uri="{FF2B5EF4-FFF2-40B4-BE49-F238E27FC236}">
                <a16:creationId xmlns:a16="http://schemas.microsoft.com/office/drawing/2014/main" id="{A8EEBAAC-F381-C762-33B4-64517265EC27}"/>
              </a:ext>
            </a:extLst>
          </p:cNvPr>
          <p:cNvSpPr>
            <a:spLocks noGrp="1"/>
          </p:cNvSpPr>
          <p:nvPr>
            <p:ph type="body" sz="quarter" idx="18"/>
          </p:nvPr>
        </p:nvSpPr>
        <p:spPr>
          <a:xfrm>
            <a:off x="8194261" y="2056680"/>
            <a:ext cx="3000858" cy="942971"/>
          </a:xfrm>
        </p:spPr>
        <p:txBody>
          <a:bodyPr>
            <a:noAutofit/>
          </a:bodyPr>
          <a:lstStyle>
            <a:lvl1pPr marL="0" indent="0" algn="l">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1" name="Text Placeholder 11">
            <a:extLst>
              <a:ext uri="{FF2B5EF4-FFF2-40B4-BE49-F238E27FC236}">
                <a16:creationId xmlns:a16="http://schemas.microsoft.com/office/drawing/2014/main" id="{618DAF9F-B8A2-5331-A112-8B8D69A2B3AF}"/>
              </a:ext>
            </a:extLst>
          </p:cNvPr>
          <p:cNvSpPr>
            <a:spLocks noGrp="1"/>
          </p:cNvSpPr>
          <p:nvPr>
            <p:ph type="body" sz="quarter" idx="19" hasCustomPrompt="1"/>
          </p:nvPr>
        </p:nvSpPr>
        <p:spPr>
          <a:xfrm>
            <a:off x="1333387" y="2056680"/>
            <a:ext cx="874977" cy="942971"/>
          </a:xfrm>
        </p:spPr>
        <p:txBody>
          <a:bodyPr anchor="ctr">
            <a:noAutofit/>
          </a:bodyPr>
          <a:lstStyle>
            <a:lvl1pPr marL="0" indent="0" algn="ctr">
              <a:lnSpc>
                <a:spcPct val="100000"/>
              </a:lnSpc>
              <a:spcBef>
                <a:spcPts val="1000"/>
              </a:spcBef>
              <a:buNone/>
              <a:defRPr sz="2800" b="1">
                <a:solidFill>
                  <a:schemeClr val="tx2"/>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1</a:t>
            </a:r>
          </a:p>
        </p:txBody>
      </p:sp>
      <p:sp>
        <p:nvSpPr>
          <p:cNvPr id="22" name="Text Placeholder 11">
            <a:extLst>
              <a:ext uri="{FF2B5EF4-FFF2-40B4-BE49-F238E27FC236}">
                <a16:creationId xmlns:a16="http://schemas.microsoft.com/office/drawing/2014/main" id="{BD1ECA95-17A0-3EAE-1F93-AACE93B81E0B}"/>
              </a:ext>
            </a:extLst>
          </p:cNvPr>
          <p:cNvSpPr>
            <a:spLocks noGrp="1"/>
          </p:cNvSpPr>
          <p:nvPr>
            <p:ph type="body" sz="quarter" idx="20" hasCustomPrompt="1"/>
          </p:nvPr>
        </p:nvSpPr>
        <p:spPr>
          <a:xfrm>
            <a:off x="6920705" y="2068039"/>
            <a:ext cx="874977" cy="942971"/>
          </a:xfrm>
        </p:spPr>
        <p:txBody>
          <a:bodyPr anchor="ctr">
            <a:noAutofit/>
          </a:bodyPr>
          <a:lstStyle>
            <a:lvl1pPr marL="0" indent="0" algn="ctr">
              <a:lnSpc>
                <a:spcPct val="100000"/>
              </a:lnSpc>
              <a:spcBef>
                <a:spcPts val="1000"/>
              </a:spcBef>
              <a:buNone/>
              <a:defRPr sz="2800" b="1">
                <a:solidFill>
                  <a:schemeClr val="accent3"/>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2</a:t>
            </a:r>
          </a:p>
        </p:txBody>
      </p:sp>
    </p:spTree>
    <p:custDataLst>
      <p:tags r:id="rId1"/>
    </p:custDataLst>
    <p:extLst>
      <p:ext uri="{BB962C8B-B14F-4D97-AF65-F5344CB8AC3E}">
        <p14:creationId xmlns:p14="http://schemas.microsoft.com/office/powerpoint/2010/main" val="284081182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DA 2 parts hidden title">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880E3A-CE01-1E19-8EE9-14E7F4240CE8}"/>
              </a:ext>
            </a:extLst>
          </p:cNvPr>
          <p:cNvSpPr txBox="1"/>
          <p:nvPr/>
        </p:nvSpPr>
        <p:spPr>
          <a:xfrm>
            <a:off x="6365298"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dirty="0">
              <a:solidFill>
                <a:schemeClr val="bg1"/>
              </a:solidFill>
              <a:latin typeface="Brandon Grotesque Bold" panose="020B0803020203060202"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4DDCE30-E925-D507-3A4C-99FAB145AF36}"/>
              </a:ext>
            </a:extLst>
          </p:cNvPr>
          <p:cNvSpPr txBox="1"/>
          <p:nvPr/>
        </p:nvSpPr>
        <p:spPr>
          <a:xfrm>
            <a:off x="755177"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dirty="0">
              <a:solidFill>
                <a:schemeClr val="bg1"/>
              </a:solidFill>
              <a:latin typeface="Brandon Grotesque Bold" panose="020B0803020203060202"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6DD5F42B-4CEF-1DBD-5408-E049DD148259}"/>
              </a:ext>
            </a:extLst>
          </p:cNvPr>
          <p:cNvSpPr txBox="1"/>
          <p:nvPr/>
        </p:nvSpPr>
        <p:spPr>
          <a:xfrm>
            <a:off x="772424" y="1583388"/>
            <a:ext cx="5037467" cy="3810060"/>
          </a:xfrm>
          <a:prstGeom prst="rect">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p:txBody>
      </p:sp>
      <p:sp>
        <p:nvSpPr>
          <p:cNvPr id="10" name="Rounded Rectangle 4">
            <a:extLst>
              <a:ext uri="{FF2B5EF4-FFF2-40B4-BE49-F238E27FC236}">
                <a16:creationId xmlns:a16="http://schemas.microsoft.com/office/drawing/2014/main" id="{22E6C175-A6A7-2BCC-8FC3-E8ED1B4A3EE8}"/>
              </a:ext>
            </a:extLst>
          </p:cNvPr>
          <p:cNvSpPr txBox="1"/>
          <p:nvPr/>
        </p:nvSpPr>
        <p:spPr>
          <a:xfrm>
            <a:off x="6388833" y="1583388"/>
            <a:ext cx="5030743" cy="3810060"/>
          </a:xfrm>
          <a:prstGeom prst="rect">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dirty="0">
              <a:solidFill>
                <a:schemeClr val="tx1"/>
              </a:solidFill>
              <a:latin typeface="+mj-lt"/>
              <a:ea typeface="Verdana" panose="020B0604030504040204" pitchFamily="34" charset="0"/>
              <a:cs typeface="Segoe UI" panose="020B0502040204020203" pitchFamily="34" charset="0"/>
            </a:endParaRPr>
          </a:p>
        </p:txBody>
      </p:sp>
      <p:sp>
        <p:nvSpPr>
          <p:cNvPr id="17" name="Text Placeholder 11">
            <a:extLst>
              <a:ext uri="{FF2B5EF4-FFF2-40B4-BE49-F238E27FC236}">
                <a16:creationId xmlns:a16="http://schemas.microsoft.com/office/drawing/2014/main" id="{03F3FF74-84BF-289A-3AA3-10A55F86475F}"/>
              </a:ext>
            </a:extLst>
          </p:cNvPr>
          <p:cNvSpPr>
            <a:spLocks noGrp="1"/>
          </p:cNvSpPr>
          <p:nvPr>
            <p:ph type="body" sz="quarter" idx="15"/>
          </p:nvPr>
        </p:nvSpPr>
        <p:spPr>
          <a:xfrm>
            <a:off x="2121408" y="1713521"/>
            <a:ext cx="3468512"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8" name="Text Placeholder 11">
            <a:extLst>
              <a:ext uri="{FF2B5EF4-FFF2-40B4-BE49-F238E27FC236}">
                <a16:creationId xmlns:a16="http://schemas.microsoft.com/office/drawing/2014/main" id="{47EEA93F-7171-A050-01AD-C9591611A32E}"/>
              </a:ext>
            </a:extLst>
          </p:cNvPr>
          <p:cNvSpPr>
            <a:spLocks noGrp="1"/>
          </p:cNvSpPr>
          <p:nvPr>
            <p:ph type="body" sz="quarter" idx="16"/>
          </p:nvPr>
        </p:nvSpPr>
        <p:spPr>
          <a:xfrm>
            <a:off x="7758188" y="1713521"/>
            <a:ext cx="3465576"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9" name="Text Placeholder 11">
            <a:extLst>
              <a:ext uri="{FF2B5EF4-FFF2-40B4-BE49-F238E27FC236}">
                <a16:creationId xmlns:a16="http://schemas.microsoft.com/office/drawing/2014/main" id="{59D58688-8443-3EB2-1726-299123904CE3}"/>
              </a:ext>
            </a:extLst>
          </p:cNvPr>
          <p:cNvSpPr>
            <a:spLocks noGrp="1"/>
          </p:cNvSpPr>
          <p:nvPr>
            <p:ph type="body" sz="quarter" idx="17" hasCustomPrompt="1"/>
          </p:nvPr>
        </p:nvSpPr>
        <p:spPr>
          <a:xfrm>
            <a:off x="996881" y="868513"/>
            <a:ext cx="4593039"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0" name="Text Placeholder 11">
            <a:extLst>
              <a:ext uri="{FF2B5EF4-FFF2-40B4-BE49-F238E27FC236}">
                <a16:creationId xmlns:a16="http://schemas.microsoft.com/office/drawing/2014/main" id="{A8EEBAAC-F381-C762-33B4-64517265EC27}"/>
              </a:ext>
            </a:extLst>
          </p:cNvPr>
          <p:cNvSpPr>
            <a:spLocks noGrp="1"/>
          </p:cNvSpPr>
          <p:nvPr>
            <p:ph type="body" sz="quarter" idx="18" hasCustomPrompt="1"/>
          </p:nvPr>
        </p:nvSpPr>
        <p:spPr>
          <a:xfrm>
            <a:off x="6587756" y="842440"/>
            <a:ext cx="4607363"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 name="Title 1">
            <a:extLst>
              <a:ext uri="{FF2B5EF4-FFF2-40B4-BE49-F238E27FC236}">
                <a16:creationId xmlns:a16="http://schemas.microsoft.com/office/drawing/2014/main" id="{0616DE04-6206-312C-378C-0B49AE3D0E2D}"/>
              </a:ext>
            </a:extLst>
          </p:cNvPr>
          <p:cNvSpPr>
            <a:spLocks noGrp="1"/>
          </p:cNvSpPr>
          <p:nvPr>
            <p:ph type="title" hasCustomPrompt="1"/>
          </p:nvPr>
        </p:nvSpPr>
        <p:spPr>
          <a:xfrm>
            <a:off x="646892" y="-697756"/>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34898601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DA 3 par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57D4A74-0426-D8CB-36FF-A959F989F3E0}"/>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12" name="Text Placeholder 11">
            <a:extLst>
              <a:ext uri="{FF2B5EF4-FFF2-40B4-BE49-F238E27FC236}">
                <a16:creationId xmlns:a16="http://schemas.microsoft.com/office/drawing/2014/main" id="{6ABE7D04-523B-CE7B-97FC-BCFB30F4C02C}"/>
              </a:ext>
            </a:extLst>
          </p:cNvPr>
          <p:cNvSpPr>
            <a:spLocks noGrp="1"/>
          </p:cNvSpPr>
          <p:nvPr>
            <p:ph type="body" sz="quarter" idx="18" hasCustomPrompt="1"/>
          </p:nvPr>
        </p:nvSpPr>
        <p:spPr>
          <a:xfrm>
            <a:off x="669757" y="1896199"/>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13" name="Text Placeholder 11">
            <a:extLst>
              <a:ext uri="{FF2B5EF4-FFF2-40B4-BE49-F238E27FC236}">
                <a16:creationId xmlns:a16="http://schemas.microsoft.com/office/drawing/2014/main" id="{85B55EB0-6B13-82AD-F5DB-0E512CCF1E2D}"/>
              </a:ext>
            </a:extLst>
          </p:cNvPr>
          <p:cNvSpPr>
            <a:spLocks noGrp="1"/>
          </p:cNvSpPr>
          <p:nvPr>
            <p:ph type="body" sz="quarter" idx="19" hasCustomPrompt="1"/>
          </p:nvPr>
        </p:nvSpPr>
        <p:spPr>
          <a:xfrm>
            <a:off x="4436650" y="1870886"/>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14" name="Text Placeholder 11">
            <a:extLst>
              <a:ext uri="{FF2B5EF4-FFF2-40B4-BE49-F238E27FC236}">
                <a16:creationId xmlns:a16="http://schemas.microsoft.com/office/drawing/2014/main" id="{4D105B73-C7E2-EB69-E792-8F7103AD23D7}"/>
              </a:ext>
            </a:extLst>
          </p:cNvPr>
          <p:cNvSpPr>
            <a:spLocks noGrp="1"/>
          </p:cNvSpPr>
          <p:nvPr>
            <p:ph type="body" sz="quarter" idx="20" hasCustomPrompt="1"/>
          </p:nvPr>
        </p:nvSpPr>
        <p:spPr>
          <a:xfrm>
            <a:off x="8237411" y="1870886"/>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4" name="Text Placeholder 11">
            <a:extLst>
              <a:ext uri="{FF2B5EF4-FFF2-40B4-BE49-F238E27FC236}">
                <a16:creationId xmlns:a16="http://schemas.microsoft.com/office/drawing/2014/main" id="{4B2F329D-D954-F251-6F47-6BB7E4084C08}"/>
              </a:ext>
            </a:extLst>
          </p:cNvPr>
          <p:cNvSpPr>
            <a:spLocks noGrp="1"/>
          </p:cNvSpPr>
          <p:nvPr>
            <p:ph type="body" sz="quarter" idx="15"/>
          </p:nvPr>
        </p:nvSpPr>
        <p:spPr>
          <a:xfrm>
            <a:off x="669757"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F9023035-1240-E1EB-357D-55268DB47532}"/>
              </a:ext>
            </a:extLst>
          </p:cNvPr>
          <p:cNvSpPr>
            <a:spLocks noGrp="1"/>
          </p:cNvSpPr>
          <p:nvPr>
            <p:ph type="body" sz="quarter" idx="16"/>
          </p:nvPr>
        </p:nvSpPr>
        <p:spPr>
          <a:xfrm>
            <a:off x="4453584"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6" name="Text Placeholder 11">
            <a:extLst>
              <a:ext uri="{FF2B5EF4-FFF2-40B4-BE49-F238E27FC236}">
                <a16:creationId xmlns:a16="http://schemas.microsoft.com/office/drawing/2014/main" id="{F5A49662-8CD3-20FC-900D-2CA02AB8A5B1}"/>
              </a:ext>
            </a:extLst>
          </p:cNvPr>
          <p:cNvSpPr>
            <a:spLocks noGrp="1"/>
          </p:cNvSpPr>
          <p:nvPr>
            <p:ph type="body" sz="quarter" idx="17"/>
          </p:nvPr>
        </p:nvSpPr>
        <p:spPr>
          <a:xfrm>
            <a:off x="8237411"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7" name="Picture 6">
            <a:extLst>
              <a:ext uri="{FF2B5EF4-FFF2-40B4-BE49-F238E27FC236}">
                <a16:creationId xmlns:a16="http://schemas.microsoft.com/office/drawing/2014/main" id="{13B19DBC-70F6-1791-9B48-4A6941F221B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cxnSp>
        <p:nvCxnSpPr>
          <p:cNvPr id="9" name="Straight Connector 8">
            <a:extLst>
              <a:ext uri="{FF2B5EF4-FFF2-40B4-BE49-F238E27FC236}">
                <a16:creationId xmlns:a16="http://schemas.microsoft.com/office/drawing/2014/main" id="{0412DC2A-9F9F-C99A-775E-ED1CAAD44950}"/>
              </a:ext>
            </a:extLst>
          </p:cNvPr>
          <p:cNvCxnSpPr>
            <a:cxnSpLocks/>
          </p:cNvCxnSpPr>
          <p:nvPr/>
        </p:nvCxnSpPr>
        <p:spPr>
          <a:xfrm>
            <a:off x="639700"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CBCF71-0717-F3C5-277C-B73A5A49B67C}"/>
              </a:ext>
            </a:extLst>
          </p:cNvPr>
          <p:cNvCxnSpPr>
            <a:cxnSpLocks/>
          </p:cNvCxnSpPr>
          <p:nvPr/>
        </p:nvCxnSpPr>
        <p:spPr>
          <a:xfrm>
            <a:off x="4419717"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0ED3F6-DB62-B048-E070-FEDA1178F3EA}"/>
              </a:ext>
            </a:extLst>
          </p:cNvPr>
          <p:cNvCxnSpPr>
            <a:cxnSpLocks/>
          </p:cNvCxnSpPr>
          <p:nvPr/>
        </p:nvCxnSpPr>
        <p:spPr>
          <a:xfrm>
            <a:off x="8203544"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269946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DA long chart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AEBF-5E29-CDC9-7A87-591752132137}"/>
              </a:ext>
            </a:extLst>
          </p:cNvPr>
          <p:cNvSpPr>
            <a:spLocks noGrp="1"/>
          </p:cNvSpPr>
          <p:nvPr>
            <p:ph type="title" hasCustomPrompt="1"/>
          </p:nvPr>
        </p:nvSpPr>
        <p:spPr/>
        <p:txBody>
          <a:bodyPr/>
          <a:lstStyle>
            <a:lvl1pPr>
              <a:defRPr sz="2400" cap="none"/>
            </a:lvl1pPr>
          </a:lstStyle>
          <a:p>
            <a:r>
              <a:rPr lang="en-US"/>
              <a:t>SDM item for IRR chart</a:t>
            </a:r>
          </a:p>
        </p:txBody>
      </p:sp>
    </p:spTree>
    <p:custDataLst>
      <p:tags r:id="rId1"/>
    </p:custDataLst>
    <p:extLst>
      <p:ext uri="{BB962C8B-B14F-4D97-AF65-F5344CB8AC3E}">
        <p14:creationId xmlns:p14="http://schemas.microsoft.com/office/powerpoint/2010/main" val="343655947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DM Decision Poi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E1DC52B-4CED-9D14-7ED9-76FD4E79B36B}"/>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tx2"/>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491953809"/>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DA SDM Decision Point with icons">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6562CA2-9E2A-AA1A-9568-FB47A724893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tx2"/>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grpSp>
        <p:nvGrpSpPr>
          <p:cNvPr id="51" name="Graphic 44">
            <a:extLst>
              <a:ext uri="{FF2B5EF4-FFF2-40B4-BE49-F238E27FC236}">
                <a16:creationId xmlns:a16="http://schemas.microsoft.com/office/drawing/2014/main" id="{0A62A151-77DD-4E1A-B547-4391FC511E88}"/>
              </a:ext>
              <a:ext uri="{C183D7F6-B498-43B3-948B-1728B52AA6E4}">
                <adec:decorative xmlns:adec="http://schemas.microsoft.com/office/drawing/2017/decorative" val="1"/>
              </a:ext>
            </a:extLst>
          </p:cNvPr>
          <p:cNvGrpSpPr/>
          <p:nvPr/>
        </p:nvGrpSpPr>
        <p:grpSpPr>
          <a:xfrm>
            <a:off x="4701901" y="3941021"/>
            <a:ext cx="1049102" cy="629414"/>
            <a:chOff x="4701901" y="3790893"/>
            <a:chExt cx="1049102" cy="629414"/>
          </a:xfrm>
          <a:solidFill>
            <a:schemeClr val="accent1"/>
          </a:solidFill>
        </p:grpSpPr>
        <p:sp>
          <p:nvSpPr>
            <p:cNvPr id="52" name="Freeform: Shape 51">
              <a:extLst>
                <a:ext uri="{FF2B5EF4-FFF2-40B4-BE49-F238E27FC236}">
                  <a16:creationId xmlns:a16="http://schemas.microsoft.com/office/drawing/2014/main" id="{92265B44-070E-4632-BDC6-78C951A8A93D}"/>
                </a:ext>
              </a:extLst>
            </p:cNvPr>
            <p:cNvSpPr/>
            <p:nvPr/>
          </p:nvSpPr>
          <p:spPr>
            <a:xfrm>
              <a:off x="4701901" y="3872753"/>
              <a:ext cx="412143" cy="464639"/>
            </a:xfrm>
            <a:custGeom>
              <a:avLst/>
              <a:gdLst>
                <a:gd name="connsiteX0" fmla="*/ 350048 w 412143"/>
                <a:gd name="connsiteY0" fmla="*/ 464639 h 464639"/>
                <a:gd name="connsiteX1" fmla="*/ 412144 w 412143"/>
                <a:gd name="connsiteY1" fmla="*/ 306644 h 464639"/>
                <a:gd name="connsiteX2" fmla="*/ 244410 w 412143"/>
                <a:gd name="connsiteY2" fmla="*/ 0 h 464639"/>
                <a:gd name="connsiteX3" fmla="*/ 421 w 412143"/>
                <a:gd name="connsiteY3" fmla="*/ 464639 h 464639"/>
                <a:gd name="connsiteX4" fmla="*/ 350048 w 412143"/>
                <a:gd name="connsiteY4" fmla="*/ 464639 h 46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43" h="464639">
                  <a:moveTo>
                    <a:pt x="350048" y="464639"/>
                  </a:moveTo>
                  <a:cubicBezTo>
                    <a:pt x="342548" y="425015"/>
                    <a:pt x="357268" y="350075"/>
                    <a:pt x="412144" y="306644"/>
                  </a:cubicBezTo>
                  <a:lnTo>
                    <a:pt x="244410" y="0"/>
                  </a:lnTo>
                  <a:cubicBezTo>
                    <a:pt x="32658" y="135664"/>
                    <a:pt x="-4588" y="350103"/>
                    <a:pt x="421" y="464639"/>
                  </a:cubicBezTo>
                  <a:lnTo>
                    <a:pt x="350048" y="464639"/>
                  </a:lnTo>
                  <a:close/>
                </a:path>
              </a:pathLst>
            </a:custGeom>
            <a:solidFill>
              <a:schemeClr val="tx2"/>
            </a:solidFill>
            <a:ln w="2787"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5046E9FF-C8A1-4FFA-8AF5-FC19FDC97532}"/>
                </a:ext>
              </a:extLst>
            </p:cNvPr>
            <p:cNvSpPr/>
            <p:nvPr/>
          </p:nvSpPr>
          <p:spPr>
            <a:xfrm>
              <a:off x="4984257" y="3790893"/>
              <a:ext cx="766747" cy="546555"/>
            </a:xfrm>
            <a:custGeom>
              <a:avLst/>
              <a:gdLst>
                <a:gd name="connsiteX0" fmla="*/ 354384 w 766747"/>
                <a:gd name="connsiteY0" fmla="*/ 386573 h 546555"/>
                <a:gd name="connsiteX1" fmla="*/ 499955 w 766747"/>
                <a:gd name="connsiteY1" fmla="*/ 119694 h 546555"/>
                <a:gd name="connsiteX2" fmla="*/ 721613 w 766747"/>
                <a:gd name="connsiteY2" fmla="*/ 502341 h 546555"/>
                <a:gd name="connsiteX3" fmla="*/ 418886 w 766747"/>
                <a:gd name="connsiteY3" fmla="*/ 502341 h 546555"/>
                <a:gd name="connsiteX4" fmla="*/ 420369 w 766747"/>
                <a:gd name="connsiteY4" fmla="*/ 524448 h 546555"/>
                <a:gd name="connsiteX5" fmla="*/ 418886 w 766747"/>
                <a:gd name="connsiteY5" fmla="*/ 546555 h 546555"/>
                <a:gd name="connsiteX6" fmla="*/ 766331 w 766747"/>
                <a:gd name="connsiteY6" fmla="*/ 546555 h 546555"/>
                <a:gd name="connsiteX7" fmla="*/ 502585 w 766747"/>
                <a:gd name="connsiteY7" fmla="*/ 69715 h 546555"/>
                <a:gd name="connsiteX8" fmla="*/ 0 w 766747"/>
                <a:gd name="connsiteY8" fmla="*/ 59249 h 546555"/>
                <a:gd name="connsiteX9" fmla="*/ 167118 w 766747"/>
                <a:gd name="connsiteY9" fmla="*/ 364746 h 546555"/>
                <a:gd name="connsiteX10" fmla="*/ 354384 w 766747"/>
                <a:gd name="connsiteY10" fmla="*/ 386573 h 5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747" h="546555">
                  <a:moveTo>
                    <a:pt x="354384" y="386573"/>
                  </a:moveTo>
                  <a:lnTo>
                    <a:pt x="499955" y="119694"/>
                  </a:lnTo>
                  <a:cubicBezTo>
                    <a:pt x="631338" y="203561"/>
                    <a:pt x="714421" y="346920"/>
                    <a:pt x="721613" y="502341"/>
                  </a:cubicBezTo>
                  <a:lnTo>
                    <a:pt x="418886" y="502341"/>
                  </a:lnTo>
                  <a:cubicBezTo>
                    <a:pt x="419782" y="509617"/>
                    <a:pt x="420369" y="516949"/>
                    <a:pt x="420369" y="524448"/>
                  </a:cubicBezTo>
                  <a:cubicBezTo>
                    <a:pt x="420369" y="531976"/>
                    <a:pt x="419754" y="539308"/>
                    <a:pt x="418886" y="546555"/>
                  </a:cubicBezTo>
                  <a:lnTo>
                    <a:pt x="766331" y="546555"/>
                  </a:lnTo>
                  <a:cubicBezTo>
                    <a:pt x="773466" y="367041"/>
                    <a:pt x="689040" y="176444"/>
                    <a:pt x="502585" y="69715"/>
                  </a:cubicBezTo>
                  <a:cubicBezTo>
                    <a:pt x="305301" y="-43255"/>
                    <a:pt x="104379" y="1995"/>
                    <a:pt x="0" y="59249"/>
                  </a:cubicBezTo>
                  <a:lnTo>
                    <a:pt x="167118" y="364746"/>
                  </a:lnTo>
                  <a:cubicBezTo>
                    <a:pt x="223673" y="342331"/>
                    <a:pt x="290582" y="337546"/>
                    <a:pt x="354384" y="386573"/>
                  </a:cubicBezTo>
                  <a:close/>
                </a:path>
              </a:pathLst>
            </a:custGeom>
            <a:solidFill>
              <a:schemeClr val="accent1"/>
            </a:solidFill>
            <a:ln w="2787"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39A7284-3338-4416-A4AC-D87AB0513E32}"/>
                </a:ext>
              </a:extLst>
            </p:cNvPr>
            <p:cNvSpPr/>
            <p:nvPr/>
          </p:nvSpPr>
          <p:spPr>
            <a:xfrm>
              <a:off x="5122552" y="4206238"/>
              <a:ext cx="299712" cy="214069"/>
            </a:xfrm>
            <a:custGeom>
              <a:avLst/>
              <a:gdLst>
                <a:gd name="connsiteX0" fmla="*/ 294303 w 299712"/>
                <a:gd name="connsiteY0" fmla="*/ 51 h 214069"/>
                <a:gd name="connsiteX1" fmla="*/ 157743 w 299712"/>
                <a:gd name="connsiteY1" fmla="*/ 18436 h 214069"/>
                <a:gd name="connsiteX2" fmla="*/ 104994 w 299712"/>
                <a:gd name="connsiteY2" fmla="*/ 4109 h 214069"/>
                <a:gd name="connsiteX3" fmla="*/ 0 w 299712"/>
                <a:gd name="connsiteY3" fmla="*/ 109075 h 214069"/>
                <a:gd name="connsiteX4" fmla="*/ 104994 w 299712"/>
                <a:gd name="connsiteY4" fmla="*/ 214070 h 214069"/>
                <a:gd name="connsiteX5" fmla="*/ 209681 w 299712"/>
                <a:gd name="connsiteY5" fmla="*/ 114476 h 214069"/>
                <a:gd name="connsiteX6" fmla="*/ 298613 w 299712"/>
                <a:gd name="connsiteY6" fmla="*/ 7915 h 214069"/>
                <a:gd name="connsiteX7" fmla="*/ 294303 w 299712"/>
                <a:gd name="connsiteY7" fmla="*/ 51 h 21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12" h="214069">
                  <a:moveTo>
                    <a:pt x="294303" y="51"/>
                  </a:moveTo>
                  <a:lnTo>
                    <a:pt x="157743" y="18436"/>
                  </a:lnTo>
                  <a:cubicBezTo>
                    <a:pt x="141625" y="9062"/>
                    <a:pt x="123436" y="4109"/>
                    <a:pt x="104994" y="4109"/>
                  </a:cubicBezTo>
                  <a:cubicBezTo>
                    <a:pt x="47124" y="4109"/>
                    <a:pt x="0" y="51205"/>
                    <a:pt x="0" y="109075"/>
                  </a:cubicBezTo>
                  <a:cubicBezTo>
                    <a:pt x="0" y="166973"/>
                    <a:pt x="47124" y="214070"/>
                    <a:pt x="104994" y="214070"/>
                  </a:cubicBezTo>
                  <a:cubicBezTo>
                    <a:pt x="161213" y="214070"/>
                    <a:pt x="206883" y="170443"/>
                    <a:pt x="209681" y="114476"/>
                  </a:cubicBezTo>
                  <a:lnTo>
                    <a:pt x="298613" y="7915"/>
                  </a:lnTo>
                  <a:cubicBezTo>
                    <a:pt x="301439" y="3605"/>
                    <a:pt x="298389" y="-508"/>
                    <a:pt x="294303" y="51"/>
                  </a:cubicBezTo>
                  <a:close/>
                </a:path>
              </a:pathLst>
            </a:custGeom>
            <a:solidFill>
              <a:schemeClr val="tx2"/>
            </a:solidFill>
            <a:ln w="2787" cap="flat">
              <a:noFill/>
              <a:prstDash val="solid"/>
              <a:miter/>
            </a:ln>
          </p:spPr>
          <p:txBody>
            <a:bodyPr rtlCol="0" anchor="ctr"/>
            <a:lstStyle/>
            <a:p>
              <a:endParaRPr lang="en-US" dirty="0"/>
            </a:p>
          </p:txBody>
        </p:sp>
      </p:grpSp>
      <p:grpSp>
        <p:nvGrpSpPr>
          <p:cNvPr id="55" name="Graphic 35">
            <a:extLst>
              <a:ext uri="{FF2B5EF4-FFF2-40B4-BE49-F238E27FC236}">
                <a16:creationId xmlns:a16="http://schemas.microsoft.com/office/drawing/2014/main" id="{8606B099-56B1-49C1-BD0B-7F3BFA8A08AA}"/>
              </a:ext>
              <a:ext uri="{C183D7F6-B498-43B3-948B-1728B52AA6E4}">
                <adec:decorative xmlns:adec="http://schemas.microsoft.com/office/drawing/2017/decorative" val="1"/>
              </a:ext>
            </a:extLst>
          </p:cNvPr>
          <p:cNvGrpSpPr/>
          <p:nvPr/>
        </p:nvGrpSpPr>
        <p:grpSpPr>
          <a:xfrm>
            <a:off x="6632979" y="3946105"/>
            <a:ext cx="909173" cy="723681"/>
            <a:chOff x="6632979" y="3795977"/>
            <a:chExt cx="909173" cy="723681"/>
          </a:xfrm>
          <a:solidFill>
            <a:schemeClr val="accent1"/>
          </a:solidFill>
        </p:grpSpPr>
        <p:sp>
          <p:nvSpPr>
            <p:cNvPr id="56" name="Freeform: Shape 55">
              <a:extLst>
                <a:ext uri="{FF2B5EF4-FFF2-40B4-BE49-F238E27FC236}">
                  <a16:creationId xmlns:a16="http://schemas.microsoft.com/office/drawing/2014/main" id="{056AF6ED-157B-47F7-8E06-B7BB78279859}"/>
                </a:ext>
              </a:extLst>
            </p:cNvPr>
            <p:cNvSpPr/>
            <p:nvPr/>
          </p:nvSpPr>
          <p:spPr>
            <a:xfrm>
              <a:off x="7003964" y="3995838"/>
              <a:ext cx="167204" cy="167204"/>
            </a:xfrm>
            <a:custGeom>
              <a:avLst/>
              <a:gdLst>
                <a:gd name="connsiteX0" fmla="*/ 167204 w 167204"/>
                <a:gd name="connsiteY0" fmla="*/ 83602 h 167204"/>
                <a:gd name="connsiteX1" fmla="*/ 83602 w 167204"/>
                <a:gd name="connsiteY1" fmla="*/ 0 h 167204"/>
                <a:gd name="connsiteX2" fmla="*/ 0 w 167204"/>
                <a:gd name="connsiteY2" fmla="*/ 83602 h 167204"/>
                <a:gd name="connsiteX3" fmla="*/ 83602 w 167204"/>
                <a:gd name="connsiteY3" fmla="*/ 167204 h 167204"/>
                <a:gd name="connsiteX4" fmla="*/ 167204 w 167204"/>
                <a:gd name="connsiteY4" fmla="*/ 83602 h 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04" h="167204">
                  <a:moveTo>
                    <a:pt x="167204" y="83602"/>
                  </a:moveTo>
                  <a:cubicBezTo>
                    <a:pt x="167204" y="37882"/>
                    <a:pt x="129322" y="0"/>
                    <a:pt x="83602" y="0"/>
                  </a:cubicBezTo>
                  <a:cubicBezTo>
                    <a:pt x="37882" y="0"/>
                    <a:pt x="0" y="37882"/>
                    <a:pt x="0" y="83602"/>
                  </a:cubicBezTo>
                  <a:cubicBezTo>
                    <a:pt x="0" y="129322"/>
                    <a:pt x="37882" y="167204"/>
                    <a:pt x="83602" y="167204"/>
                  </a:cubicBezTo>
                  <a:cubicBezTo>
                    <a:pt x="129322" y="167204"/>
                    <a:pt x="167204" y="129322"/>
                    <a:pt x="167204" y="83602"/>
                  </a:cubicBezTo>
                  <a:close/>
                </a:path>
              </a:pathLst>
            </a:custGeom>
            <a:solidFill>
              <a:schemeClr val="tx2"/>
            </a:solidFill>
            <a:ln w="13013" cap="flat">
              <a:solidFill>
                <a:schemeClr val="tx2"/>
              </a:solid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5A1EC909-D819-4977-82D7-10B313CBD823}"/>
                </a:ext>
              </a:extLst>
            </p:cNvPr>
            <p:cNvSpPr/>
            <p:nvPr/>
          </p:nvSpPr>
          <p:spPr>
            <a:xfrm>
              <a:off x="6938649" y="4185250"/>
              <a:ext cx="297832" cy="128015"/>
            </a:xfrm>
            <a:custGeom>
              <a:avLst/>
              <a:gdLst>
                <a:gd name="connsiteX0" fmla="*/ 0 w 297832"/>
                <a:gd name="connsiteY0" fmla="*/ 105809 h 128015"/>
                <a:gd name="connsiteX1" fmla="*/ 0 w 297832"/>
                <a:gd name="connsiteY1" fmla="*/ 128016 h 128015"/>
                <a:gd name="connsiteX2" fmla="*/ 297833 w 297832"/>
                <a:gd name="connsiteY2" fmla="*/ 128016 h 128015"/>
                <a:gd name="connsiteX3" fmla="*/ 297833 w 297832"/>
                <a:gd name="connsiteY3" fmla="*/ 105809 h 128015"/>
                <a:gd name="connsiteX4" fmla="*/ 197249 w 297832"/>
                <a:gd name="connsiteY4" fmla="*/ 0 h 128015"/>
                <a:gd name="connsiteX5" fmla="*/ 148916 w 297832"/>
                <a:gd name="connsiteY5" fmla="*/ 48333 h 128015"/>
                <a:gd name="connsiteX6" fmla="*/ 100584 w 297832"/>
                <a:gd name="connsiteY6" fmla="*/ 0 h 128015"/>
                <a:gd name="connsiteX7" fmla="*/ 0 w 297832"/>
                <a:gd name="connsiteY7" fmla="*/ 105809 h 1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832" h="128015">
                  <a:moveTo>
                    <a:pt x="0" y="105809"/>
                  </a:moveTo>
                  <a:lnTo>
                    <a:pt x="0" y="128016"/>
                  </a:lnTo>
                  <a:lnTo>
                    <a:pt x="297833" y="128016"/>
                  </a:lnTo>
                  <a:lnTo>
                    <a:pt x="297833" y="105809"/>
                  </a:lnTo>
                  <a:cubicBezTo>
                    <a:pt x="295220" y="57477"/>
                    <a:pt x="280851" y="3919"/>
                    <a:pt x="197249" y="0"/>
                  </a:cubicBezTo>
                  <a:lnTo>
                    <a:pt x="148916" y="48333"/>
                  </a:lnTo>
                  <a:lnTo>
                    <a:pt x="100584" y="0"/>
                  </a:lnTo>
                  <a:cubicBezTo>
                    <a:pt x="15675" y="3919"/>
                    <a:pt x="1306" y="60089"/>
                    <a:pt x="0" y="105809"/>
                  </a:cubicBezTo>
                  <a:close/>
                </a:path>
              </a:pathLst>
            </a:custGeom>
            <a:solidFill>
              <a:schemeClr val="tx2"/>
            </a:solidFill>
            <a:ln w="13013" cap="flat">
              <a:solidFill>
                <a:schemeClr val="tx2"/>
              </a:solid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C14B3FAB-E2FD-478C-B9A8-B2576DA88401}"/>
                </a:ext>
              </a:extLst>
            </p:cNvPr>
            <p:cNvSpPr/>
            <p:nvPr/>
          </p:nvSpPr>
          <p:spPr>
            <a:xfrm>
              <a:off x="6681311"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8738" y="125403"/>
                    <a:pt x="62702" y="125403"/>
                  </a:cubicBezTo>
                  <a:close/>
                </a:path>
              </a:pathLst>
            </a:custGeom>
            <a:solidFill>
              <a:schemeClr val="tx2"/>
            </a:solidFill>
            <a:ln w="13013" cap="flat">
              <a:solidFill>
                <a:schemeClr val="tx2"/>
              </a:solid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2C887F5-8A8B-491D-97CA-DC39277BD18C}"/>
                </a:ext>
              </a:extLst>
            </p:cNvPr>
            <p:cNvSpPr/>
            <p:nvPr/>
          </p:nvSpPr>
          <p:spPr>
            <a:xfrm>
              <a:off x="6632979" y="4177412"/>
              <a:ext cx="222068" cy="95358"/>
            </a:xfrm>
            <a:custGeom>
              <a:avLst/>
              <a:gdLst>
                <a:gd name="connsiteX0" fmla="*/ 222068 w 222068"/>
                <a:gd name="connsiteY0" fmla="*/ 79683 h 95358"/>
                <a:gd name="connsiteX1" fmla="*/ 147610 w 222068"/>
                <a:gd name="connsiteY1" fmla="*/ 0 h 95358"/>
                <a:gd name="connsiteX2" fmla="*/ 111034 w 222068"/>
                <a:gd name="connsiteY2" fmla="*/ 36576 h 95358"/>
                <a:gd name="connsiteX3" fmla="*/ 74458 w 222068"/>
                <a:gd name="connsiteY3" fmla="*/ 0 h 95358"/>
                <a:gd name="connsiteX4" fmla="*/ 0 w 222068"/>
                <a:gd name="connsiteY4" fmla="*/ 79683 h 95358"/>
                <a:gd name="connsiteX5" fmla="*/ 0 w 222068"/>
                <a:gd name="connsiteY5" fmla="*/ 95359 h 95358"/>
                <a:gd name="connsiteX6" fmla="*/ 222068 w 222068"/>
                <a:gd name="connsiteY6" fmla="*/ 95359 h 95358"/>
                <a:gd name="connsiteX7" fmla="*/ 222068 w 222068"/>
                <a:gd name="connsiteY7" fmla="*/ 79683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222068" y="79683"/>
                  </a:moveTo>
                  <a:cubicBezTo>
                    <a:pt x="220762" y="44414"/>
                    <a:pt x="209006" y="3919"/>
                    <a:pt x="147610" y="0"/>
                  </a:cubicBezTo>
                  <a:lnTo>
                    <a:pt x="111034" y="36576"/>
                  </a:lnTo>
                  <a:lnTo>
                    <a:pt x="74458" y="0"/>
                  </a:lnTo>
                  <a:cubicBezTo>
                    <a:pt x="11757" y="3919"/>
                    <a:pt x="1306" y="45720"/>
                    <a:pt x="0" y="79683"/>
                  </a:cubicBezTo>
                  <a:lnTo>
                    <a:pt x="0" y="95359"/>
                  </a:lnTo>
                  <a:lnTo>
                    <a:pt x="222068" y="95359"/>
                  </a:lnTo>
                  <a:lnTo>
                    <a:pt x="222068" y="79683"/>
                  </a:lnTo>
                  <a:close/>
                </a:path>
              </a:pathLst>
            </a:custGeom>
            <a:solidFill>
              <a:schemeClr val="tx2"/>
            </a:solidFill>
            <a:ln w="13013" cap="flat">
              <a:solidFill>
                <a:schemeClr val="tx2"/>
              </a:solid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26577AAA-8116-4D80-BDD5-3BFE6B69CD48}"/>
                </a:ext>
              </a:extLst>
            </p:cNvPr>
            <p:cNvSpPr/>
            <p:nvPr/>
          </p:nvSpPr>
          <p:spPr>
            <a:xfrm>
              <a:off x="7368417"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7432" y="125403"/>
                    <a:pt x="62702" y="125403"/>
                  </a:cubicBezTo>
                  <a:close/>
                </a:path>
              </a:pathLst>
            </a:custGeom>
            <a:solidFill>
              <a:schemeClr val="tx2"/>
            </a:solidFill>
            <a:ln w="13013" cap="flat">
              <a:solidFill>
                <a:schemeClr val="tx2"/>
              </a:solid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AD551395-0E4C-4263-BF66-9FFB35502F62}"/>
                </a:ext>
              </a:extLst>
            </p:cNvPr>
            <p:cNvSpPr/>
            <p:nvPr/>
          </p:nvSpPr>
          <p:spPr>
            <a:xfrm>
              <a:off x="7320085" y="4177412"/>
              <a:ext cx="222068" cy="95358"/>
            </a:xfrm>
            <a:custGeom>
              <a:avLst/>
              <a:gdLst>
                <a:gd name="connsiteX0" fmla="*/ 147610 w 222068"/>
                <a:gd name="connsiteY0" fmla="*/ 0 h 95358"/>
                <a:gd name="connsiteX1" fmla="*/ 111034 w 222068"/>
                <a:gd name="connsiteY1" fmla="*/ 36576 h 95358"/>
                <a:gd name="connsiteX2" fmla="*/ 74458 w 222068"/>
                <a:gd name="connsiteY2" fmla="*/ 0 h 95358"/>
                <a:gd name="connsiteX3" fmla="*/ 0 w 222068"/>
                <a:gd name="connsiteY3" fmla="*/ 79683 h 95358"/>
                <a:gd name="connsiteX4" fmla="*/ 0 w 222068"/>
                <a:gd name="connsiteY4" fmla="*/ 95359 h 95358"/>
                <a:gd name="connsiteX5" fmla="*/ 222068 w 222068"/>
                <a:gd name="connsiteY5" fmla="*/ 95359 h 95358"/>
                <a:gd name="connsiteX6" fmla="*/ 222068 w 222068"/>
                <a:gd name="connsiteY6" fmla="*/ 78377 h 95358"/>
                <a:gd name="connsiteX7" fmla="*/ 147610 w 222068"/>
                <a:gd name="connsiteY7" fmla="*/ 0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147610" y="0"/>
                  </a:moveTo>
                  <a:lnTo>
                    <a:pt x="111034" y="36576"/>
                  </a:lnTo>
                  <a:lnTo>
                    <a:pt x="74458" y="0"/>
                  </a:lnTo>
                  <a:cubicBezTo>
                    <a:pt x="11757" y="3919"/>
                    <a:pt x="1306" y="45720"/>
                    <a:pt x="0" y="79683"/>
                  </a:cubicBezTo>
                  <a:lnTo>
                    <a:pt x="0" y="95359"/>
                  </a:lnTo>
                  <a:lnTo>
                    <a:pt x="222068" y="95359"/>
                  </a:lnTo>
                  <a:lnTo>
                    <a:pt x="222068" y="78377"/>
                  </a:lnTo>
                  <a:cubicBezTo>
                    <a:pt x="219456" y="43107"/>
                    <a:pt x="209006" y="3919"/>
                    <a:pt x="147610" y="0"/>
                  </a:cubicBezTo>
                  <a:close/>
                </a:path>
              </a:pathLst>
            </a:custGeom>
            <a:solidFill>
              <a:schemeClr val="tx2"/>
            </a:solidFill>
            <a:ln w="13013" cap="flat">
              <a:solidFill>
                <a:schemeClr val="tx2"/>
              </a:solid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90BDD43B-4B9A-4356-B612-C7801810A564}"/>
                </a:ext>
              </a:extLst>
            </p:cNvPr>
            <p:cNvSpPr/>
            <p:nvPr/>
          </p:nvSpPr>
          <p:spPr>
            <a:xfrm>
              <a:off x="6792346" y="3795977"/>
              <a:ext cx="589134" cy="194636"/>
            </a:xfrm>
            <a:custGeom>
              <a:avLst/>
              <a:gdLst>
                <a:gd name="connsiteX0" fmla="*/ 288689 w 589134"/>
                <a:gd name="connsiteY0" fmla="*/ 43107 h 194636"/>
                <a:gd name="connsiteX1" fmla="*/ 513370 w 589134"/>
                <a:gd name="connsiteY1" fmla="*/ 135854 h 194636"/>
                <a:gd name="connsiteX2" fmla="*/ 466344 w 589134"/>
                <a:gd name="connsiteY2" fmla="*/ 175042 h 194636"/>
                <a:gd name="connsiteX3" fmla="*/ 585215 w 589134"/>
                <a:gd name="connsiteY3" fmla="*/ 194636 h 194636"/>
                <a:gd name="connsiteX4" fmla="*/ 589134 w 589134"/>
                <a:gd name="connsiteY4" fmla="*/ 73152 h 194636"/>
                <a:gd name="connsiteX5" fmla="*/ 546027 w 589134"/>
                <a:gd name="connsiteY5" fmla="*/ 108422 h 194636"/>
                <a:gd name="connsiteX6" fmla="*/ 288689 w 589134"/>
                <a:gd name="connsiteY6" fmla="*/ 0 h 194636"/>
                <a:gd name="connsiteX7" fmla="*/ 0 w 589134"/>
                <a:gd name="connsiteY7" fmla="*/ 144998 h 194636"/>
                <a:gd name="connsiteX8" fmla="*/ 33963 w 589134"/>
                <a:gd name="connsiteY8" fmla="*/ 171123 h 194636"/>
                <a:gd name="connsiteX9" fmla="*/ 288689 w 589134"/>
                <a:gd name="connsiteY9" fmla="*/ 43107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288689" y="43107"/>
                  </a:moveTo>
                  <a:cubicBezTo>
                    <a:pt x="372291" y="43107"/>
                    <a:pt x="453281" y="77071"/>
                    <a:pt x="513370" y="135854"/>
                  </a:cubicBezTo>
                  <a:lnTo>
                    <a:pt x="466344" y="175042"/>
                  </a:lnTo>
                  <a:lnTo>
                    <a:pt x="585215" y="194636"/>
                  </a:lnTo>
                  <a:lnTo>
                    <a:pt x="589134" y="73152"/>
                  </a:lnTo>
                  <a:lnTo>
                    <a:pt x="546027" y="108422"/>
                  </a:lnTo>
                  <a:cubicBezTo>
                    <a:pt x="478100" y="39189"/>
                    <a:pt x="385354" y="0"/>
                    <a:pt x="288689" y="0"/>
                  </a:cubicBezTo>
                  <a:cubicBezTo>
                    <a:pt x="173736" y="0"/>
                    <a:pt x="67927" y="52251"/>
                    <a:pt x="0" y="144998"/>
                  </a:cubicBezTo>
                  <a:lnTo>
                    <a:pt x="33963" y="171123"/>
                  </a:lnTo>
                  <a:cubicBezTo>
                    <a:pt x="95359" y="88827"/>
                    <a:pt x="188105" y="43107"/>
                    <a:pt x="288689" y="43107"/>
                  </a:cubicBezTo>
                  <a:close/>
                </a:path>
              </a:pathLst>
            </a:custGeom>
            <a:solidFill>
              <a:schemeClr val="accent1"/>
            </a:solidFill>
            <a:ln w="13013" cap="flat">
              <a:solidFill>
                <a:schemeClr val="accent1"/>
              </a:solid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7DD3E00-8C54-4356-9BDE-527E771D2626}"/>
                </a:ext>
              </a:extLst>
            </p:cNvPr>
            <p:cNvSpPr/>
            <p:nvPr/>
          </p:nvSpPr>
          <p:spPr>
            <a:xfrm>
              <a:off x="6792346" y="4325022"/>
              <a:ext cx="589134" cy="194636"/>
            </a:xfrm>
            <a:custGeom>
              <a:avLst/>
              <a:gdLst>
                <a:gd name="connsiteX0" fmla="*/ 300445 w 589134"/>
                <a:gd name="connsiteY0" fmla="*/ 151529 h 194636"/>
                <a:gd name="connsiteX1" fmla="*/ 75765 w 589134"/>
                <a:gd name="connsiteY1" fmla="*/ 58783 h 194636"/>
                <a:gd name="connsiteX2" fmla="*/ 122791 w 589134"/>
                <a:gd name="connsiteY2" fmla="*/ 20901 h 194636"/>
                <a:gd name="connsiteX3" fmla="*/ 3919 w 589134"/>
                <a:gd name="connsiteY3" fmla="*/ 0 h 194636"/>
                <a:gd name="connsiteX4" fmla="*/ 0 w 589134"/>
                <a:gd name="connsiteY4" fmla="*/ 121484 h 194636"/>
                <a:gd name="connsiteX5" fmla="*/ 43107 w 589134"/>
                <a:gd name="connsiteY5" fmla="*/ 86215 h 194636"/>
                <a:gd name="connsiteX6" fmla="*/ 300445 w 589134"/>
                <a:gd name="connsiteY6" fmla="*/ 194636 h 194636"/>
                <a:gd name="connsiteX7" fmla="*/ 589134 w 589134"/>
                <a:gd name="connsiteY7" fmla="*/ 49639 h 194636"/>
                <a:gd name="connsiteX8" fmla="*/ 555171 w 589134"/>
                <a:gd name="connsiteY8" fmla="*/ 23513 h 194636"/>
                <a:gd name="connsiteX9" fmla="*/ 300445 w 589134"/>
                <a:gd name="connsiteY9" fmla="*/ 151529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300445" y="151529"/>
                  </a:moveTo>
                  <a:cubicBezTo>
                    <a:pt x="216843" y="151529"/>
                    <a:pt x="135854" y="117566"/>
                    <a:pt x="75765" y="58783"/>
                  </a:cubicBezTo>
                  <a:lnTo>
                    <a:pt x="122791" y="20901"/>
                  </a:lnTo>
                  <a:lnTo>
                    <a:pt x="3919" y="0"/>
                  </a:lnTo>
                  <a:lnTo>
                    <a:pt x="0" y="121484"/>
                  </a:lnTo>
                  <a:lnTo>
                    <a:pt x="43107" y="86215"/>
                  </a:lnTo>
                  <a:cubicBezTo>
                    <a:pt x="111034" y="155448"/>
                    <a:pt x="203780" y="194636"/>
                    <a:pt x="300445" y="194636"/>
                  </a:cubicBezTo>
                  <a:cubicBezTo>
                    <a:pt x="415398" y="194636"/>
                    <a:pt x="521208" y="142385"/>
                    <a:pt x="589134" y="49639"/>
                  </a:cubicBezTo>
                  <a:lnTo>
                    <a:pt x="555171" y="23513"/>
                  </a:lnTo>
                  <a:cubicBezTo>
                    <a:pt x="495082" y="104503"/>
                    <a:pt x="402336" y="151529"/>
                    <a:pt x="300445" y="151529"/>
                  </a:cubicBezTo>
                  <a:close/>
                </a:path>
              </a:pathLst>
            </a:custGeom>
            <a:solidFill>
              <a:schemeClr val="accent1"/>
            </a:solidFill>
            <a:ln w="13013" cap="flat">
              <a:solidFill>
                <a:schemeClr val="accent1"/>
              </a:solidFill>
              <a:prstDash val="solid"/>
              <a:miter/>
            </a:ln>
          </p:spPr>
          <p:txBody>
            <a:bodyPr rtlCol="0" anchor="ctr"/>
            <a:lstStyle/>
            <a:p>
              <a:endParaRPr lang="en-US" dirty="0"/>
            </a:p>
          </p:txBody>
        </p:sp>
      </p:grpSp>
      <p:grpSp>
        <p:nvGrpSpPr>
          <p:cNvPr id="64" name="Graphic 36">
            <a:extLst>
              <a:ext uri="{FF2B5EF4-FFF2-40B4-BE49-F238E27FC236}">
                <a16:creationId xmlns:a16="http://schemas.microsoft.com/office/drawing/2014/main" id="{84F9665C-715C-4E8A-A37A-689441279C5A}"/>
              </a:ext>
              <a:ext uri="{C183D7F6-B498-43B3-948B-1728B52AA6E4}">
                <adec:decorative xmlns:adec="http://schemas.microsoft.com/office/drawing/2017/decorative" val="1"/>
              </a:ext>
            </a:extLst>
          </p:cNvPr>
          <p:cNvGrpSpPr/>
          <p:nvPr/>
        </p:nvGrpSpPr>
        <p:grpSpPr>
          <a:xfrm>
            <a:off x="8762494" y="3932211"/>
            <a:ext cx="422620" cy="727352"/>
            <a:chOff x="8762494" y="3782083"/>
            <a:chExt cx="422620" cy="727352"/>
          </a:xfrm>
          <a:solidFill>
            <a:schemeClr val="accent1"/>
          </a:solidFill>
        </p:grpSpPr>
        <p:sp>
          <p:nvSpPr>
            <p:cNvPr id="65" name="Freeform: Shape 64">
              <a:extLst>
                <a:ext uri="{FF2B5EF4-FFF2-40B4-BE49-F238E27FC236}">
                  <a16:creationId xmlns:a16="http://schemas.microsoft.com/office/drawing/2014/main" id="{B37AF366-E84C-4BDE-A30C-483F1A8DCB66}"/>
                </a:ext>
              </a:extLst>
            </p:cNvPr>
            <p:cNvSpPr/>
            <p:nvPr/>
          </p:nvSpPr>
          <p:spPr>
            <a:xfrm>
              <a:off x="8937879" y="3955425"/>
              <a:ext cx="247235" cy="554009"/>
            </a:xfrm>
            <a:custGeom>
              <a:avLst/>
              <a:gdLst>
                <a:gd name="connsiteX0" fmla="*/ 201399 w 247235"/>
                <a:gd name="connsiteY0" fmla="*/ 298071 h 554009"/>
                <a:gd name="connsiteX1" fmla="*/ 246865 w 247235"/>
                <a:gd name="connsiteY1" fmla="*/ 257698 h 554009"/>
                <a:gd name="connsiteX2" fmla="*/ 247235 w 247235"/>
                <a:gd name="connsiteY2" fmla="*/ 105746 h 554009"/>
                <a:gd name="connsiteX3" fmla="*/ 143248 w 247235"/>
                <a:gd name="connsiteY3" fmla="*/ 0 h 554009"/>
                <a:gd name="connsiteX4" fmla="*/ 77967 w 247235"/>
                <a:gd name="connsiteY4" fmla="*/ 0 h 554009"/>
                <a:gd name="connsiteX5" fmla="*/ 0 w 247235"/>
                <a:gd name="connsiteY5" fmla="*/ 24538 h 554009"/>
                <a:gd name="connsiteX6" fmla="*/ 25001 w 247235"/>
                <a:gd name="connsiteY6" fmla="*/ 85745 h 554009"/>
                <a:gd name="connsiteX7" fmla="*/ 5741 w 247235"/>
                <a:gd name="connsiteY7" fmla="*/ 140470 h 554009"/>
                <a:gd name="connsiteX8" fmla="*/ 61207 w 247235"/>
                <a:gd name="connsiteY8" fmla="*/ 235290 h 554009"/>
                <a:gd name="connsiteX9" fmla="*/ 60929 w 247235"/>
                <a:gd name="connsiteY9" fmla="*/ 334091 h 554009"/>
                <a:gd name="connsiteX10" fmla="*/ 28520 w 247235"/>
                <a:gd name="connsiteY10" fmla="*/ 384372 h 554009"/>
                <a:gd name="connsiteX11" fmla="*/ 28335 w 247235"/>
                <a:gd name="connsiteY11" fmla="*/ 520119 h 554009"/>
                <a:gd name="connsiteX12" fmla="*/ 70744 w 247235"/>
                <a:gd name="connsiteY12" fmla="*/ 554010 h 554009"/>
                <a:gd name="connsiteX13" fmla="*/ 114265 w 247235"/>
                <a:gd name="connsiteY13" fmla="*/ 510489 h 554009"/>
                <a:gd name="connsiteX14" fmla="*/ 157879 w 247235"/>
                <a:gd name="connsiteY14" fmla="*/ 554010 h 554009"/>
                <a:gd name="connsiteX15" fmla="*/ 201399 w 247235"/>
                <a:gd name="connsiteY15" fmla="*/ 510489 h 554009"/>
                <a:gd name="connsiteX16" fmla="*/ 201399 w 247235"/>
                <a:gd name="connsiteY16" fmla="*/ 298071 h 5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35" h="554009">
                  <a:moveTo>
                    <a:pt x="201399" y="298071"/>
                  </a:moveTo>
                  <a:cubicBezTo>
                    <a:pt x="229642" y="297978"/>
                    <a:pt x="246865" y="280200"/>
                    <a:pt x="246865" y="257698"/>
                  </a:cubicBezTo>
                  <a:lnTo>
                    <a:pt x="247235" y="105746"/>
                  </a:lnTo>
                  <a:cubicBezTo>
                    <a:pt x="247235" y="28057"/>
                    <a:pt x="211122" y="0"/>
                    <a:pt x="143248" y="0"/>
                  </a:cubicBezTo>
                  <a:lnTo>
                    <a:pt x="77967" y="0"/>
                  </a:lnTo>
                  <a:cubicBezTo>
                    <a:pt x="43613" y="0"/>
                    <a:pt x="17501" y="7315"/>
                    <a:pt x="0" y="24538"/>
                  </a:cubicBezTo>
                  <a:cubicBezTo>
                    <a:pt x="15464" y="40372"/>
                    <a:pt x="25001" y="61948"/>
                    <a:pt x="25001" y="85745"/>
                  </a:cubicBezTo>
                  <a:cubicBezTo>
                    <a:pt x="25001" y="106394"/>
                    <a:pt x="17779" y="125469"/>
                    <a:pt x="5741" y="140470"/>
                  </a:cubicBezTo>
                  <a:cubicBezTo>
                    <a:pt x="35372" y="151397"/>
                    <a:pt x="61207" y="177417"/>
                    <a:pt x="61207" y="235290"/>
                  </a:cubicBezTo>
                  <a:lnTo>
                    <a:pt x="60929" y="334091"/>
                  </a:lnTo>
                  <a:cubicBezTo>
                    <a:pt x="60929" y="357518"/>
                    <a:pt x="48428" y="375853"/>
                    <a:pt x="28520" y="384372"/>
                  </a:cubicBezTo>
                  <a:lnTo>
                    <a:pt x="28335" y="520119"/>
                  </a:lnTo>
                  <a:cubicBezTo>
                    <a:pt x="32779" y="539472"/>
                    <a:pt x="50003" y="554010"/>
                    <a:pt x="70744" y="554010"/>
                  </a:cubicBezTo>
                  <a:cubicBezTo>
                    <a:pt x="94820" y="554010"/>
                    <a:pt x="114265" y="534564"/>
                    <a:pt x="114265" y="510489"/>
                  </a:cubicBezTo>
                  <a:cubicBezTo>
                    <a:pt x="114265" y="534564"/>
                    <a:pt x="133803" y="554010"/>
                    <a:pt x="157879" y="554010"/>
                  </a:cubicBezTo>
                  <a:cubicBezTo>
                    <a:pt x="181861" y="554010"/>
                    <a:pt x="201399" y="534564"/>
                    <a:pt x="201399" y="510489"/>
                  </a:cubicBezTo>
                  <a:lnTo>
                    <a:pt x="201399" y="298071"/>
                  </a:lnTo>
                  <a:close/>
                </a:path>
              </a:pathLst>
            </a:custGeom>
            <a:solidFill>
              <a:schemeClr val="accent1"/>
            </a:solidFill>
            <a:ln w="9111"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3ECC574F-DA3A-4109-A28C-CB0F4A866E9F}"/>
                </a:ext>
              </a:extLst>
            </p:cNvPr>
            <p:cNvSpPr/>
            <p:nvPr/>
          </p:nvSpPr>
          <p:spPr>
            <a:xfrm>
              <a:off x="8971677" y="3782083"/>
              <a:ext cx="153619" cy="153618"/>
            </a:xfrm>
            <a:custGeom>
              <a:avLst/>
              <a:gdLst>
                <a:gd name="connsiteX0" fmla="*/ 153619 w 153619"/>
                <a:gd name="connsiteY0" fmla="*/ 76856 h 153618"/>
                <a:gd name="connsiteX1" fmla="*/ 76856 w 153619"/>
                <a:gd name="connsiteY1" fmla="*/ 0 h 153618"/>
                <a:gd name="connsiteX2" fmla="*/ 0 w 153619"/>
                <a:gd name="connsiteY2" fmla="*/ 76856 h 153618"/>
                <a:gd name="connsiteX3" fmla="*/ 76856 w 153619"/>
                <a:gd name="connsiteY3" fmla="*/ 153619 h 153618"/>
                <a:gd name="connsiteX4" fmla="*/ 153619 w 153619"/>
                <a:gd name="connsiteY4" fmla="*/ 76856 h 15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 h="153618">
                  <a:moveTo>
                    <a:pt x="153619" y="76856"/>
                  </a:moveTo>
                  <a:cubicBezTo>
                    <a:pt x="153619" y="34446"/>
                    <a:pt x="119265" y="0"/>
                    <a:pt x="76856" y="0"/>
                  </a:cubicBezTo>
                  <a:cubicBezTo>
                    <a:pt x="34446" y="0"/>
                    <a:pt x="0" y="34354"/>
                    <a:pt x="0" y="76856"/>
                  </a:cubicBezTo>
                  <a:cubicBezTo>
                    <a:pt x="0" y="119265"/>
                    <a:pt x="34354" y="153619"/>
                    <a:pt x="76856" y="153619"/>
                  </a:cubicBezTo>
                  <a:cubicBezTo>
                    <a:pt x="119173" y="153619"/>
                    <a:pt x="153619" y="119265"/>
                    <a:pt x="153619" y="76856"/>
                  </a:cubicBezTo>
                  <a:close/>
                </a:path>
              </a:pathLst>
            </a:custGeom>
            <a:solidFill>
              <a:schemeClr val="accent1"/>
            </a:solidFill>
            <a:ln w="9111"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5A920141-D44F-417A-9265-D68D087051D1}"/>
                </a:ext>
              </a:extLst>
            </p:cNvPr>
            <p:cNvSpPr/>
            <p:nvPr/>
          </p:nvSpPr>
          <p:spPr>
            <a:xfrm>
              <a:off x="8778797" y="4116266"/>
              <a:ext cx="193158" cy="393075"/>
            </a:xfrm>
            <a:custGeom>
              <a:avLst/>
              <a:gdLst>
                <a:gd name="connsiteX0" fmla="*/ 193158 w 193158"/>
                <a:gd name="connsiteY0" fmla="*/ 74263 h 393075"/>
                <a:gd name="connsiteX1" fmla="*/ 130748 w 193158"/>
                <a:gd name="connsiteY1" fmla="*/ 0 h 393075"/>
                <a:gd name="connsiteX2" fmla="*/ 76115 w 193158"/>
                <a:gd name="connsiteY2" fmla="*/ 0 h 393075"/>
                <a:gd name="connsiteX3" fmla="*/ 59170 w 193158"/>
                <a:gd name="connsiteY3" fmla="*/ 68244 h 393075"/>
                <a:gd name="connsiteX4" fmla="*/ 21390 w 193158"/>
                <a:gd name="connsiteY4" fmla="*/ 81393 h 393075"/>
                <a:gd name="connsiteX5" fmla="*/ 0 w 193158"/>
                <a:gd name="connsiteY5" fmla="*/ 77319 h 393075"/>
                <a:gd name="connsiteX6" fmla="*/ 185 w 193158"/>
                <a:gd name="connsiteY6" fmla="*/ 173157 h 393075"/>
                <a:gd name="connsiteX7" fmla="*/ 32316 w 193158"/>
                <a:gd name="connsiteY7" fmla="*/ 201584 h 393075"/>
                <a:gd name="connsiteX8" fmla="*/ 32316 w 193158"/>
                <a:gd name="connsiteY8" fmla="*/ 361130 h 393075"/>
                <a:gd name="connsiteX9" fmla="*/ 64355 w 193158"/>
                <a:gd name="connsiteY9" fmla="*/ 393076 h 393075"/>
                <a:gd name="connsiteX10" fmla="*/ 96394 w 193158"/>
                <a:gd name="connsiteY10" fmla="*/ 361130 h 393075"/>
                <a:gd name="connsiteX11" fmla="*/ 128340 w 193158"/>
                <a:gd name="connsiteY11" fmla="*/ 393076 h 393075"/>
                <a:gd name="connsiteX12" fmla="*/ 160379 w 193158"/>
                <a:gd name="connsiteY12" fmla="*/ 361130 h 393075"/>
                <a:gd name="connsiteX13" fmla="*/ 160656 w 193158"/>
                <a:gd name="connsiteY13" fmla="*/ 201584 h 393075"/>
                <a:gd name="connsiteX14" fmla="*/ 192973 w 193158"/>
                <a:gd name="connsiteY14" fmla="*/ 173157 h 393075"/>
                <a:gd name="connsiteX15" fmla="*/ 193158 w 193158"/>
                <a:gd name="connsiteY15" fmla="*/ 74263 h 39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158" h="393075">
                  <a:moveTo>
                    <a:pt x="193158" y="74263"/>
                  </a:moveTo>
                  <a:cubicBezTo>
                    <a:pt x="193158" y="23798"/>
                    <a:pt x="171583" y="3056"/>
                    <a:pt x="130748" y="0"/>
                  </a:cubicBezTo>
                  <a:lnTo>
                    <a:pt x="76115" y="0"/>
                  </a:lnTo>
                  <a:cubicBezTo>
                    <a:pt x="85282" y="25186"/>
                    <a:pt x="79171" y="52225"/>
                    <a:pt x="59170" y="68244"/>
                  </a:cubicBezTo>
                  <a:cubicBezTo>
                    <a:pt x="48521" y="76671"/>
                    <a:pt x="35094" y="81578"/>
                    <a:pt x="21390" y="81393"/>
                  </a:cubicBezTo>
                  <a:cubicBezTo>
                    <a:pt x="14445" y="81300"/>
                    <a:pt x="6297" y="79819"/>
                    <a:pt x="0" y="77319"/>
                  </a:cubicBezTo>
                  <a:lnTo>
                    <a:pt x="185" y="173157"/>
                  </a:lnTo>
                  <a:cubicBezTo>
                    <a:pt x="185" y="188991"/>
                    <a:pt x="11389" y="201584"/>
                    <a:pt x="32316" y="201584"/>
                  </a:cubicBezTo>
                  <a:lnTo>
                    <a:pt x="32316" y="361130"/>
                  </a:lnTo>
                  <a:cubicBezTo>
                    <a:pt x="32316" y="378816"/>
                    <a:pt x="46669" y="393076"/>
                    <a:pt x="64355" y="393076"/>
                  </a:cubicBezTo>
                  <a:cubicBezTo>
                    <a:pt x="82041" y="393076"/>
                    <a:pt x="96394" y="378816"/>
                    <a:pt x="96394" y="361130"/>
                  </a:cubicBezTo>
                  <a:cubicBezTo>
                    <a:pt x="96394" y="378816"/>
                    <a:pt x="110654" y="393076"/>
                    <a:pt x="128340" y="393076"/>
                  </a:cubicBezTo>
                  <a:cubicBezTo>
                    <a:pt x="146026" y="393076"/>
                    <a:pt x="160379" y="378816"/>
                    <a:pt x="160379" y="361130"/>
                  </a:cubicBezTo>
                  <a:lnTo>
                    <a:pt x="160656" y="201584"/>
                  </a:lnTo>
                  <a:cubicBezTo>
                    <a:pt x="182232" y="201584"/>
                    <a:pt x="192973" y="188991"/>
                    <a:pt x="192973" y="173157"/>
                  </a:cubicBezTo>
                  <a:lnTo>
                    <a:pt x="193158" y="74263"/>
                  </a:lnTo>
                  <a:close/>
                </a:path>
              </a:pathLst>
            </a:custGeom>
            <a:solidFill>
              <a:schemeClr val="tx2"/>
            </a:solidFill>
            <a:ln w="9111"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27570DD8-817F-441D-9378-30D342ACBE71}"/>
                </a:ext>
              </a:extLst>
            </p:cNvPr>
            <p:cNvSpPr/>
            <p:nvPr/>
          </p:nvSpPr>
          <p:spPr>
            <a:xfrm>
              <a:off x="8762494" y="4098765"/>
              <a:ext cx="76271" cy="78432"/>
            </a:xfrm>
            <a:custGeom>
              <a:avLst/>
              <a:gdLst>
                <a:gd name="connsiteX0" fmla="*/ 21303 w 76271"/>
                <a:gd name="connsiteY0" fmla="*/ 16113 h 78432"/>
                <a:gd name="connsiteX1" fmla="*/ 5006 w 76271"/>
                <a:gd name="connsiteY1" fmla="*/ 58152 h 78432"/>
                <a:gd name="connsiteX2" fmla="*/ 13525 w 76271"/>
                <a:gd name="connsiteY2" fmla="*/ 69819 h 78432"/>
                <a:gd name="connsiteX3" fmla="*/ 37600 w 76271"/>
                <a:gd name="connsiteY3" fmla="*/ 78431 h 78432"/>
                <a:gd name="connsiteX4" fmla="*/ 62694 w 76271"/>
                <a:gd name="connsiteY4" fmla="*/ 69634 h 78432"/>
                <a:gd name="connsiteX5" fmla="*/ 68805 w 76271"/>
                <a:gd name="connsiteY5" fmla="*/ 14909 h 78432"/>
                <a:gd name="connsiteX6" fmla="*/ 61490 w 76271"/>
                <a:gd name="connsiteY6" fmla="*/ 4445 h 78432"/>
                <a:gd name="connsiteX7" fmla="*/ 50934 w 76271"/>
                <a:gd name="connsiteY7" fmla="*/ 1 h 78432"/>
                <a:gd name="connsiteX8" fmla="*/ 21303 w 76271"/>
                <a:gd name="connsiteY8" fmla="*/ 16113 h 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1" h="78432">
                  <a:moveTo>
                    <a:pt x="21303" y="16113"/>
                  </a:moveTo>
                  <a:cubicBezTo>
                    <a:pt x="4543" y="29539"/>
                    <a:pt x="-7124" y="38058"/>
                    <a:pt x="5006" y="58152"/>
                  </a:cubicBezTo>
                  <a:cubicBezTo>
                    <a:pt x="6487" y="60559"/>
                    <a:pt x="8987" y="66023"/>
                    <a:pt x="13525" y="69819"/>
                  </a:cubicBezTo>
                  <a:cubicBezTo>
                    <a:pt x="20007" y="75375"/>
                    <a:pt x="29174" y="78338"/>
                    <a:pt x="37600" y="78431"/>
                  </a:cubicBezTo>
                  <a:cubicBezTo>
                    <a:pt x="46397" y="78523"/>
                    <a:pt x="55379" y="75560"/>
                    <a:pt x="62694" y="69634"/>
                  </a:cubicBezTo>
                  <a:cubicBezTo>
                    <a:pt x="79454" y="56207"/>
                    <a:pt x="79732" y="32873"/>
                    <a:pt x="68805" y="14909"/>
                  </a:cubicBezTo>
                  <a:cubicBezTo>
                    <a:pt x="64824" y="8335"/>
                    <a:pt x="64176" y="6946"/>
                    <a:pt x="61490" y="4445"/>
                  </a:cubicBezTo>
                  <a:cubicBezTo>
                    <a:pt x="58249" y="1390"/>
                    <a:pt x="54545" y="1"/>
                    <a:pt x="50934" y="1"/>
                  </a:cubicBezTo>
                  <a:cubicBezTo>
                    <a:pt x="41767" y="-92"/>
                    <a:pt x="31766" y="7686"/>
                    <a:pt x="21303" y="16113"/>
                  </a:cubicBezTo>
                  <a:close/>
                </a:path>
              </a:pathLst>
            </a:custGeom>
            <a:solidFill>
              <a:schemeClr val="accent1"/>
            </a:solidFill>
            <a:ln w="9111"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022135FA-16DA-4EA5-9CF0-E9883546A5B7}"/>
                </a:ext>
              </a:extLst>
            </p:cNvPr>
            <p:cNvSpPr/>
            <p:nvPr/>
          </p:nvSpPr>
          <p:spPr>
            <a:xfrm>
              <a:off x="8815002" y="3980704"/>
              <a:ext cx="120746" cy="120746"/>
            </a:xfrm>
            <a:custGeom>
              <a:avLst/>
              <a:gdLst>
                <a:gd name="connsiteX0" fmla="*/ 60373 w 120746"/>
                <a:gd name="connsiteY0" fmla="*/ 0 h 120746"/>
                <a:gd name="connsiteX1" fmla="*/ 0 w 120746"/>
                <a:gd name="connsiteY1" fmla="*/ 60373 h 120746"/>
                <a:gd name="connsiteX2" fmla="*/ 60373 w 120746"/>
                <a:gd name="connsiteY2" fmla="*/ 120747 h 120746"/>
                <a:gd name="connsiteX3" fmla="*/ 120747 w 120746"/>
                <a:gd name="connsiteY3" fmla="*/ 60373 h 120746"/>
                <a:gd name="connsiteX4" fmla="*/ 60373 w 120746"/>
                <a:gd name="connsiteY4" fmla="*/ 0 h 12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 h="120746">
                  <a:moveTo>
                    <a:pt x="60373" y="0"/>
                  </a:moveTo>
                  <a:cubicBezTo>
                    <a:pt x="27038" y="0"/>
                    <a:pt x="0" y="27038"/>
                    <a:pt x="0" y="60373"/>
                  </a:cubicBezTo>
                  <a:cubicBezTo>
                    <a:pt x="0" y="93709"/>
                    <a:pt x="27038" y="120747"/>
                    <a:pt x="60373" y="120747"/>
                  </a:cubicBezTo>
                  <a:cubicBezTo>
                    <a:pt x="93709" y="120747"/>
                    <a:pt x="120747" y="93709"/>
                    <a:pt x="120747" y="60373"/>
                  </a:cubicBezTo>
                  <a:cubicBezTo>
                    <a:pt x="120747" y="27038"/>
                    <a:pt x="93709" y="0"/>
                    <a:pt x="60373" y="0"/>
                  </a:cubicBezTo>
                  <a:close/>
                </a:path>
              </a:pathLst>
            </a:custGeom>
            <a:solidFill>
              <a:schemeClr val="tx2"/>
            </a:solidFill>
            <a:ln w="9111" cap="flat">
              <a:noFill/>
              <a:prstDash val="solid"/>
              <a:miter/>
            </a:ln>
          </p:spPr>
          <p:txBody>
            <a:bodyPr rtlCol="0" anchor="ctr"/>
            <a:lstStyle/>
            <a:p>
              <a:endParaRPr lang="en-US" dirty="0"/>
            </a:p>
          </p:txBody>
        </p:sp>
      </p:grpSp>
      <p:grpSp>
        <p:nvGrpSpPr>
          <p:cNvPr id="70" name="Graphic 49">
            <a:extLst>
              <a:ext uri="{FF2B5EF4-FFF2-40B4-BE49-F238E27FC236}">
                <a16:creationId xmlns:a16="http://schemas.microsoft.com/office/drawing/2014/main" id="{51E1CEAB-6E5F-471F-941E-207A0DCBFC9B}"/>
              </a:ext>
              <a:ext uri="{C183D7F6-B498-43B3-948B-1728B52AA6E4}">
                <adec:decorative xmlns:adec="http://schemas.microsoft.com/office/drawing/2017/decorative" val="1"/>
              </a:ext>
            </a:extLst>
          </p:cNvPr>
          <p:cNvGrpSpPr/>
          <p:nvPr/>
        </p:nvGrpSpPr>
        <p:grpSpPr>
          <a:xfrm>
            <a:off x="10561510" y="3945800"/>
            <a:ext cx="588539" cy="725873"/>
            <a:chOff x="10561510" y="3795672"/>
            <a:chExt cx="588539" cy="725873"/>
          </a:xfrm>
          <a:solidFill>
            <a:schemeClr val="accent1"/>
          </a:solidFill>
        </p:grpSpPr>
        <p:sp>
          <p:nvSpPr>
            <p:cNvPr id="71" name="Freeform: Shape 70">
              <a:extLst>
                <a:ext uri="{FF2B5EF4-FFF2-40B4-BE49-F238E27FC236}">
                  <a16:creationId xmlns:a16="http://schemas.microsoft.com/office/drawing/2014/main" id="{D1D28E5C-CB35-4382-8534-DCED60E52739}"/>
                </a:ext>
              </a:extLst>
            </p:cNvPr>
            <p:cNvSpPr/>
            <p:nvPr/>
          </p:nvSpPr>
          <p:spPr>
            <a:xfrm>
              <a:off x="10862481" y="3795672"/>
              <a:ext cx="287568" cy="725873"/>
            </a:xfrm>
            <a:custGeom>
              <a:avLst/>
              <a:gdLst>
                <a:gd name="connsiteX0" fmla="*/ 287568 w 287568"/>
                <a:gd name="connsiteY0" fmla="*/ 363158 h 725873"/>
                <a:gd name="connsiteX1" fmla="*/ 268726 w 287568"/>
                <a:gd name="connsiteY1" fmla="*/ 315056 h 725873"/>
                <a:gd name="connsiteX2" fmla="*/ 40182 w 287568"/>
                <a:gd name="connsiteY2" fmla="*/ 7153 h 725873"/>
                <a:gd name="connsiteX3" fmla="*/ 40182 w 287568"/>
                <a:gd name="connsiteY3" fmla="*/ 7153 h 725873"/>
                <a:gd name="connsiteX4" fmla="*/ 7153 w 287568"/>
                <a:gd name="connsiteY4" fmla="*/ 6488 h 725873"/>
                <a:gd name="connsiteX5" fmla="*/ 6488 w 287568"/>
                <a:gd name="connsiteY5" fmla="*/ 39517 h 725873"/>
                <a:gd name="connsiteX6" fmla="*/ 6488 w 287568"/>
                <a:gd name="connsiteY6" fmla="*/ 39517 h 725873"/>
                <a:gd name="connsiteX7" fmla="*/ 235032 w 287568"/>
                <a:gd name="connsiteY7" fmla="*/ 346976 h 725873"/>
                <a:gd name="connsiteX8" fmla="*/ 240130 w 287568"/>
                <a:gd name="connsiteY8" fmla="*/ 362937 h 725873"/>
                <a:gd name="connsiteX9" fmla="*/ 235032 w 287568"/>
                <a:gd name="connsiteY9" fmla="*/ 378897 h 725873"/>
                <a:gd name="connsiteX10" fmla="*/ 6488 w 287568"/>
                <a:gd name="connsiteY10" fmla="*/ 686356 h 725873"/>
                <a:gd name="connsiteX11" fmla="*/ 6488 w 287568"/>
                <a:gd name="connsiteY11" fmla="*/ 686356 h 725873"/>
                <a:gd name="connsiteX12" fmla="*/ 7153 w 287568"/>
                <a:gd name="connsiteY12" fmla="*/ 719386 h 725873"/>
                <a:gd name="connsiteX13" fmla="*/ 40182 w 287568"/>
                <a:gd name="connsiteY13" fmla="*/ 718720 h 725873"/>
                <a:gd name="connsiteX14" fmla="*/ 40182 w 287568"/>
                <a:gd name="connsiteY14" fmla="*/ 718720 h 725873"/>
                <a:gd name="connsiteX15" fmla="*/ 268726 w 287568"/>
                <a:gd name="connsiteY15" fmla="*/ 411261 h 725873"/>
                <a:gd name="connsiteX16" fmla="*/ 287568 w 287568"/>
                <a:gd name="connsiteY16" fmla="*/ 363158 h 7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568" h="725873">
                  <a:moveTo>
                    <a:pt x="287568" y="363158"/>
                  </a:moveTo>
                  <a:cubicBezTo>
                    <a:pt x="287568" y="344760"/>
                    <a:pt x="280918" y="330129"/>
                    <a:pt x="268726" y="315056"/>
                  </a:cubicBezTo>
                  <a:lnTo>
                    <a:pt x="40182" y="7153"/>
                  </a:lnTo>
                  <a:lnTo>
                    <a:pt x="40182" y="7153"/>
                  </a:lnTo>
                  <a:cubicBezTo>
                    <a:pt x="31315" y="-2157"/>
                    <a:pt x="16463" y="-2379"/>
                    <a:pt x="7153" y="6488"/>
                  </a:cubicBezTo>
                  <a:cubicBezTo>
                    <a:pt x="-2157" y="15577"/>
                    <a:pt x="-2379" y="30207"/>
                    <a:pt x="6488" y="39517"/>
                  </a:cubicBezTo>
                  <a:lnTo>
                    <a:pt x="6488" y="39517"/>
                  </a:lnTo>
                  <a:cubicBezTo>
                    <a:pt x="6488" y="39517"/>
                    <a:pt x="201116" y="301534"/>
                    <a:pt x="235032" y="346976"/>
                  </a:cubicBezTo>
                  <a:cubicBezTo>
                    <a:pt x="238135" y="351410"/>
                    <a:pt x="240130" y="356952"/>
                    <a:pt x="240130" y="362937"/>
                  </a:cubicBezTo>
                  <a:cubicBezTo>
                    <a:pt x="240130" y="368922"/>
                    <a:pt x="238135" y="374464"/>
                    <a:pt x="235032" y="378897"/>
                  </a:cubicBezTo>
                  <a:cubicBezTo>
                    <a:pt x="201116" y="424562"/>
                    <a:pt x="6488" y="686356"/>
                    <a:pt x="6488" y="686356"/>
                  </a:cubicBezTo>
                  <a:lnTo>
                    <a:pt x="6488" y="686356"/>
                  </a:lnTo>
                  <a:cubicBezTo>
                    <a:pt x="-2379" y="695667"/>
                    <a:pt x="-2157" y="710519"/>
                    <a:pt x="7153" y="719386"/>
                  </a:cubicBezTo>
                  <a:cubicBezTo>
                    <a:pt x="16463" y="728252"/>
                    <a:pt x="31315" y="728031"/>
                    <a:pt x="40182" y="718720"/>
                  </a:cubicBezTo>
                  <a:lnTo>
                    <a:pt x="40182" y="718720"/>
                  </a:lnTo>
                  <a:lnTo>
                    <a:pt x="268726" y="411261"/>
                  </a:lnTo>
                  <a:cubicBezTo>
                    <a:pt x="280918" y="395966"/>
                    <a:pt x="287568" y="381557"/>
                    <a:pt x="287568" y="363158"/>
                  </a:cubicBezTo>
                  <a:close/>
                </a:path>
              </a:pathLst>
            </a:custGeom>
            <a:solidFill>
              <a:schemeClr val="tx2"/>
            </a:solidFill>
            <a:ln w="21872"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369E4C99-5F1B-41B9-AD65-DCA135B986BA}"/>
                </a:ext>
              </a:extLst>
            </p:cNvPr>
            <p:cNvSpPr/>
            <p:nvPr/>
          </p:nvSpPr>
          <p:spPr>
            <a:xfrm>
              <a:off x="10561510" y="3795953"/>
              <a:ext cx="465289" cy="725311"/>
            </a:xfrm>
            <a:custGeom>
              <a:avLst/>
              <a:gdLst>
                <a:gd name="connsiteX0" fmla="*/ 0 w 465289"/>
                <a:gd name="connsiteY0" fmla="*/ 362877 h 725311"/>
                <a:gd name="connsiteX1" fmla="*/ 0 w 465289"/>
                <a:gd name="connsiteY1" fmla="*/ 160712 h 725311"/>
                <a:gd name="connsiteX2" fmla="*/ 60295 w 465289"/>
                <a:gd name="connsiteY2" fmla="*/ 100196 h 725311"/>
                <a:gd name="connsiteX3" fmla="*/ 159161 w 465289"/>
                <a:gd name="connsiteY3" fmla="*/ 100196 h 725311"/>
                <a:gd name="connsiteX4" fmla="*/ 159161 w 465289"/>
                <a:gd name="connsiteY4" fmla="*/ 20837 h 725311"/>
                <a:gd name="connsiteX5" fmla="*/ 159161 w 465289"/>
                <a:gd name="connsiteY5" fmla="*/ 20837 h 725311"/>
                <a:gd name="connsiteX6" fmla="*/ 179998 w 465289"/>
                <a:gd name="connsiteY6" fmla="*/ 0 h 725311"/>
                <a:gd name="connsiteX7" fmla="*/ 194628 w 465289"/>
                <a:gd name="connsiteY7" fmla="*/ 5985 h 725311"/>
                <a:gd name="connsiteX8" fmla="*/ 460192 w 465289"/>
                <a:gd name="connsiteY8" fmla="*/ 346695 h 725311"/>
                <a:gd name="connsiteX9" fmla="*/ 465290 w 465289"/>
                <a:gd name="connsiteY9" fmla="*/ 362656 h 725311"/>
                <a:gd name="connsiteX10" fmla="*/ 460192 w 465289"/>
                <a:gd name="connsiteY10" fmla="*/ 378616 h 725311"/>
                <a:gd name="connsiteX11" fmla="*/ 194407 w 465289"/>
                <a:gd name="connsiteY11" fmla="*/ 719326 h 725311"/>
                <a:gd name="connsiteX12" fmla="*/ 179776 w 465289"/>
                <a:gd name="connsiteY12" fmla="*/ 725311 h 725311"/>
                <a:gd name="connsiteX13" fmla="*/ 158939 w 465289"/>
                <a:gd name="connsiteY13" fmla="*/ 704474 h 725311"/>
                <a:gd name="connsiteX14" fmla="*/ 158939 w 465289"/>
                <a:gd name="connsiteY14" fmla="*/ 704474 h 725311"/>
                <a:gd name="connsiteX15" fmla="*/ 158939 w 465289"/>
                <a:gd name="connsiteY15" fmla="*/ 625115 h 725311"/>
                <a:gd name="connsiteX16" fmla="*/ 60295 w 465289"/>
                <a:gd name="connsiteY16" fmla="*/ 625115 h 725311"/>
                <a:gd name="connsiteX17" fmla="*/ 0 w 465289"/>
                <a:gd name="connsiteY17" fmla="*/ 564821 h 725311"/>
                <a:gd name="connsiteX18" fmla="*/ 0 w 465289"/>
                <a:gd name="connsiteY18" fmla="*/ 362877 h 7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289" h="725311">
                  <a:moveTo>
                    <a:pt x="0" y="362877"/>
                  </a:moveTo>
                  <a:lnTo>
                    <a:pt x="0" y="160712"/>
                  </a:lnTo>
                  <a:cubicBezTo>
                    <a:pt x="0" y="127461"/>
                    <a:pt x="27044" y="100196"/>
                    <a:pt x="60295" y="100196"/>
                  </a:cubicBezTo>
                  <a:lnTo>
                    <a:pt x="159161" y="100196"/>
                  </a:lnTo>
                  <a:lnTo>
                    <a:pt x="159161" y="20837"/>
                  </a:lnTo>
                  <a:lnTo>
                    <a:pt x="159161" y="20837"/>
                  </a:lnTo>
                  <a:cubicBezTo>
                    <a:pt x="159161" y="9310"/>
                    <a:pt x="168471" y="0"/>
                    <a:pt x="179998" y="0"/>
                  </a:cubicBezTo>
                  <a:cubicBezTo>
                    <a:pt x="185761" y="0"/>
                    <a:pt x="190860" y="2217"/>
                    <a:pt x="194628" y="5985"/>
                  </a:cubicBezTo>
                  <a:lnTo>
                    <a:pt x="460192" y="346695"/>
                  </a:lnTo>
                  <a:cubicBezTo>
                    <a:pt x="463295" y="351129"/>
                    <a:pt x="465290" y="356670"/>
                    <a:pt x="465290" y="362656"/>
                  </a:cubicBezTo>
                  <a:cubicBezTo>
                    <a:pt x="465290" y="368641"/>
                    <a:pt x="463295" y="374183"/>
                    <a:pt x="460192" y="378616"/>
                  </a:cubicBezTo>
                  <a:lnTo>
                    <a:pt x="194407" y="719326"/>
                  </a:lnTo>
                  <a:cubicBezTo>
                    <a:pt x="190638" y="723095"/>
                    <a:pt x="185540" y="725311"/>
                    <a:pt x="179776" y="725311"/>
                  </a:cubicBezTo>
                  <a:cubicBezTo>
                    <a:pt x="168249" y="725311"/>
                    <a:pt x="158939" y="716001"/>
                    <a:pt x="158939" y="704474"/>
                  </a:cubicBezTo>
                  <a:lnTo>
                    <a:pt x="158939" y="704474"/>
                  </a:lnTo>
                  <a:lnTo>
                    <a:pt x="158939" y="625115"/>
                  </a:lnTo>
                  <a:lnTo>
                    <a:pt x="60295" y="625115"/>
                  </a:lnTo>
                  <a:cubicBezTo>
                    <a:pt x="27044" y="625337"/>
                    <a:pt x="0" y="598293"/>
                    <a:pt x="0" y="564821"/>
                  </a:cubicBezTo>
                  <a:lnTo>
                    <a:pt x="0" y="362877"/>
                  </a:lnTo>
                  <a:close/>
                </a:path>
              </a:pathLst>
            </a:custGeom>
            <a:solidFill>
              <a:schemeClr val="accent1"/>
            </a:solidFill>
            <a:ln w="21872" cap="flat">
              <a:noFill/>
              <a:prstDash val="solid"/>
              <a:miter/>
            </a:ln>
          </p:spPr>
          <p:txBody>
            <a:bodyPr rtlCol="0" anchor="ctr"/>
            <a:lstStyle/>
            <a:p>
              <a:endParaRPr lang="en-US" dirty="0"/>
            </a:p>
          </p:txBody>
        </p:sp>
      </p:grpSp>
      <p:grpSp>
        <p:nvGrpSpPr>
          <p:cNvPr id="2" name="Graphic 34">
            <a:extLst>
              <a:ext uri="{FF2B5EF4-FFF2-40B4-BE49-F238E27FC236}">
                <a16:creationId xmlns:a16="http://schemas.microsoft.com/office/drawing/2014/main" id="{554B56FD-CF17-4D17-A810-66A67D5DBDBC}"/>
              </a:ext>
              <a:ext uri="{C183D7F6-B498-43B3-948B-1728B52AA6E4}">
                <adec:decorative xmlns:adec="http://schemas.microsoft.com/office/drawing/2017/decorative" val="1"/>
              </a:ext>
            </a:extLst>
          </p:cNvPr>
          <p:cNvGrpSpPr/>
          <p:nvPr/>
        </p:nvGrpSpPr>
        <p:grpSpPr>
          <a:xfrm>
            <a:off x="2953575" y="3929749"/>
            <a:ext cx="811943" cy="729720"/>
            <a:chOff x="2913618" y="3941021"/>
            <a:chExt cx="811943" cy="729720"/>
          </a:xfrm>
        </p:grpSpPr>
        <p:sp>
          <p:nvSpPr>
            <p:cNvPr id="3" name="Freeform: Shape 2">
              <a:extLst>
                <a:ext uri="{FF2B5EF4-FFF2-40B4-BE49-F238E27FC236}">
                  <a16:creationId xmlns:a16="http://schemas.microsoft.com/office/drawing/2014/main" id="{B44C45A4-C421-40AB-AD3D-AC59E117E1B0}"/>
                </a:ext>
              </a:extLst>
            </p:cNvPr>
            <p:cNvSpPr/>
            <p:nvPr/>
          </p:nvSpPr>
          <p:spPr>
            <a:xfrm>
              <a:off x="2952673" y="3941021"/>
              <a:ext cx="735887" cy="659831"/>
            </a:xfrm>
            <a:custGeom>
              <a:avLst/>
              <a:gdLst>
                <a:gd name="connsiteX0" fmla="*/ 367944 w 735887"/>
                <a:gd name="connsiteY0" fmla="*/ 0 h 659831"/>
                <a:gd name="connsiteX1" fmla="*/ 367944 w 735887"/>
                <a:gd name="connsiteY1" fmla="*/ 0 h 659831"/>
                <a:gd name="connsiteX2" fmla="*/ 367944 w 735887"/>
                <a:gd name="connsiteY2" fmla="*/ 0 h 659831"/>
                <a:gd name="connsiteX3" fmla="*/ 367944 w 735887"/>
                <a:gd name="connsiteY3" fmla="*/ 0 h 659831"/>
                <a:gd name="connsiteX4" fmla="*/ 367944 w 735887"/>
                <a:gd name="connsiteY4" fmla="*/ 0 h 659831"/>
                <a:gd name="connsiteX5" fmla="*/ 210694 w 735887"/>
                <a:gd name="connsiteY5" fmla="*/ 104833 h 659831"/>
                <a:gd name="connsiteX6" fmla="*/ 210694 w 735887"/>
                <a:gd name="connsiteY6" fmla="*/ 88389 h 659831"/>
                <a:gd name="connsiteX7" fmla="*/ 210694 w 735887"/>
                <a:gd name="connsiteY7" fmla="*/ 77083 h 659831"/>
                <a:gd name="connsiteX8" fmla="*/ 219944 w 735887"/>
                <a:gd name="connsiteY8" fmla="*/ 77083 h 659831"/>
                <a:gd name="connsiteX9" fmla="*/ 219944 w 735887"/>
                <a:gd name="connsiteY9" fmla="*/ 46250 h 659831"/>
                <a:gd name="connsiteX10" fmla="*/ 71944 w 735887"/>
                <a:gd name="connsiteY10" fmla="*/ 46250 h 659831"/>
                <a:gd name="connsiteX11" fmla="*/ 71944 w 735887"/>
                <a:gd name="connsiteY11" fmla="*/ 76055 h 659831"/>
                <a:gd name="connsiteX12" fmla="*/ 81194 w 735887"/>
                <a:gd name="connsiteY12" fmla="*/ 76055 h 659831"/>
                <a:gd name="connsiteX13" fmla="*/ 81194 w 735887"/>
                <a:gd name="connsiteY13" fmla="*/ 87361 h 659831"/>
                <a:gd name="connsiteX14" fmla="*/ 81194 w 735887"/>
                <a:gd name="connsiteY14" fmla="*/ 190138 h 659831"/>
                <a:gd name="connsiteX15" fmla="*/ 0 w 735887"/>
                <a:gd name="connsiteY15" fmla="*/ 244610 h 659831"/>
                <a:gd name="connsiteX16" fmla="*/ 22611 w 735887"/>
                <a:gd name="connsiteY16" fmla="*/ 279555 h 659831"/>
                <a:gd name="connsiteX17" fmla="*/ 58583 w 735887"/>
                <a:gd name="connsiteY17" fmla="*/ 255916 h 659831"/>
                <a:gd name="connsiteX18" fmla="*/ 58583 w 735887"/>
                <a:gd name="connsiteY18" fmla="*/ 274416 h 659831"/>
                <a:gd name="connsiteX19" fmla="*/ 58583 w 735887"/>
                <a:gd name="connsiteY19" fmla="*/ 658804 h 659831"/>
                <a:gd name="connsiteX20" fmla="*/ 274416 w 735887"/>
                <a:gd name="connsiteY20" fmla="*/ 658804 h 659831"/>
                <a:gd name="connsiteX21" fmla="*/ 274416 w 735887"/>
                <a:gd name="connsiteY21" fmla="*/ 409054 h 659831"/>
                <a:gd name="connsiteX22" fmla="*/ 450166 w 735887"/>
                <a:gd name="connsiteY22" fmla="*/ 409054 h 659831"/>
                <a:gd name="connsiteX23" fmla="*/ 450166 w 735887"/>
                <a:gd name="connsiteY23" fmla="*/ 659831 h 659831"/>
                <a:gd name="connsiteX24" fmla="*/ 677304 w 735887"/>
                <a:gd name="connsiteY24" fmla="*/ 659831 h 659831"/>
                <a:gd name="connsiteX25" fmla="*/ 677304 w 735887"/>
                <a:gd name="connsiteY25" fmla="*/ 274416 h 659831"/>
                <a:gd name="connsiteX26" fmla="*/ 677304 w 735887"/>
                <a:gd name="connsiteY26" fmla="*/ 255916 h 659831"/>
                <a:gd name="connsiteX27" fmla="*/ 713277 w 735887"/>
                <a:gd name="connsiteY27" fmla="*/ 279555 h 659831"/>
                <a:gd name="connsiteX28" fmla="*/ 735888 w 735887"/>
                <a:gd name="connsiteY28" fmla="*/ 244610 h 659831"/>
                <a:gd name="connsiteX29" fmla="*/ 367944 w 735887"/>
                <a:gd name="connsiteY29" fmla="*/ 0 h 659831"/>
                <a:gd name="connsiteX30" fmla="*/ 240500 w 735887"/>
                <a:gd name="connsiteY30" fmla="*/ 402888 h 659831"/>
                <a:gd name="connsiteX31" fmla="*/ 96611 w 735887"/>
                <a:gd name="connsiteY31" fmla="*/ 402888 h 659831"/>
                <a:gd name="connsiteX32" fmla="*/ 96611 w 735887"/>
                <a:gd name="connsiteY32" fmla="*/ 258999 h 659831"/>
                <a:gd name="connsiteX33" fmla="*/ 240500 w 735887"/>
                <a:gd name="connsiteY33" fmla="*/ 258999 h 659831"/>
                <a:gd name="connsiteX34" fmla="*/ 240500 w 735887"/>
                <a:gd name="connsiteY34" fmla="*/ 402888 h 659831"/>
                <a:gd name="connsiteX35" fmla="*/ 621805 w 735887"/>
                <a:gd name="connsiteY35" fmla="*/ 402888 h 659831"/>
                <a:gd name="connsiteX36" fmla="*/ 477916 w 735887"/>
                <a:gd name="connsiteY36" fmla="*/ 402888 h 659831"/>
                <a:gd name="connsiteX37" fmla="*/ 477916 w 735887"/>
                <a:gd name="connsiteY37" fmla="*/ 258999 h 659831"/>
                <a:gd name="connsiteX38" fmla="*/ 621805 w 735887"/>
                <a:gd name="connsiteY38" fmla="*/ 258999 h 659831"/>
                <a:gd name="connsiteX39" fmla="*/ 621805 w 735887"/>
                <a:gd name="connsiteY39" fmla="*/ 402888 h 65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5887" h="659831">
                  <a:moveTo>
                    <a:pt x="367944" y="0"/>
                  </a:moveTo>
                  <a:lnTo>
                    <a:pt x="367944" y="0"/>
                  </a:lnTo>
                  <a:lnTo>
                    <a:pt x="367944" y="0"/>
                  </a:lnTo>
                  <a:lnTo>
                    <a:pt x="367944" y="0"/>
                  </a:lnTo>
                  <a:lnTo>
                    <a:pt x="367944" y="0"/>
                  </a:lnTo>
                  <a:lnTo>
                    <a:pt x="210694" y="104833"/>
                  </a:lnTo>
                  <a:lnTo>
                    <a:pt x="210694" y="88389"/>
                  </a:lnTo>
                  <a:lnTo>
                    <a:pt x="210694" y="77083"/>
                  </a:lnTo>
                  <a:lnTo>
                    <a:pt x="219944" y="77083"/>
                  </a:lnTo>
                  <a:lnTo>
                    <a:pt x="219944" y="46250"/>
                  </a:lnTo>
                  <a:lnTo>
                    <a:pt x="71944" y="46250"/>
                  </a:lnTo>
                  <a:lnTo>
                    <a:pt x="71944" y="76055"/>
                  </a:lnTo>
                  <a:lnTo>
                    <a:pt x="81194" y="76055"/>
                  </a:lnTo>
                  <a:lnTo>
                    <a:pt x="81194" y="87361"/>
                  </a:lnTo>
                  <a:lnTo>
                    <a:pt x="81194" y="190138"/>
                  </a:lnTo>
                  <a:lnTo>
                    <a:pt x="0" y="244610"/>
                  </a:lnTo>
                  <a:lnTo>
                    <a:pt x="22611" y="279555"/>
                  </a:lnTo>
                  <a:lnTo>
                    <a:pt x="58583" y="255916"/>
                  </a:lnTo>
                  <a:lnTo>
                    <a:pt x="58583" y="274416"/>
                  </a:lnTo>
                  <a:lnTo>
                    <a:pt x="58583" y="658804"/>
                  </a:lnTo>
                  <a:lnTo>
                    <a:pt x="274416" y="658804"/>
                  </a:lnTo>
                  <a:lnTo>
                    <a:pt x="274416" y="409054"/>
                  </a:lnTo>
                  <a:lnTo>
                    <a:pt x="450166" y="409054"/>
                  </a:lnTo>
                  <a:lnTo>
                    <a:pt x="450166" y="659831"/>
                  </a:lnTo>
                  <a:lnTo>
                    <a:pt x="677304" y="659831"/>
                  </a:lnTo>
                  <a:lnTo>
                    <a:pt x="677304" y="274416"/>
                  </a:lnTo>
                  <a:lnTo>
                    <a:pt x="677304" y="255916"/>
                  </a:lnTo>
                  <a:lnTo>
                    <a:pt x="713277" y="279555"/>
                  </a:lnTo>
                  <a:lnTo>
                    <a:pt x="735888" y="244610"/>
                  </a:lnTo>
                  <a:lnTo>
                    <a:pt x="367944" y="0"/>
                  </a:lnTo>
                  <a:close/>
                  <a:moveTo>
                    <a:pt x="240500" y="402888"/>
                  </a:moveTo>
                  <a:lnTo>
                    <a:pt x="96611" y="402888"/>
                  </a:lnTo>
                  <a:lnTo>
                    <a:pt x="96611" y="258999"/>
                  </a:lnTo>
                  <a:lnTo>
                    <a:pt x="240500" y="258999"/>
                  </a:lnTo>
                  <a:lnTo>
                    <a:pt x="240500" y="402888"/>
                  </a:lnTo>
                  <a:close/>
                  <a:moveTo>
                    <a:pt x="621805" y="402888"/>
                  </a:moveTo>
                  <a:lnTo>
                    <a:pt x="477916" y="402888"/>
                  </a:lnTo>
                  <a:lnTo>
                    <a:pt x="477916" y="258999"/>
                  </a:lnTo>
                  <a:lnTo>
                    <a:pt x="621805" y="258999"/>
                  </a:lnTo>
                  <a:lnTo>
                    <a:pt x="621805" y="402888"/>
                  </a:lnTo>
                  <a:close/>
                </a:path>
              </a:pathLst>
            </a:custGeom>
            <a:solidFill>
              <a:schemeClr val="accent1"/>
            </a:solidFill>
            <a:ln w="10248" cap="flat">
              <a:noFill/>
              <a:prstDash val="solid"/>
              <a:miter/>
            </a:ln>
          </p:spPr>
          <p:txBody>
            <a:bodyPr rtlCol="0" anchor="ctr"/>
            <a:lstStyle/>
            <a:p>
              <a:endParaRPr lang="en-US" dirty="0"/>
            </a:p>
          </p:txBody>
        </p:sp>
        <p:sp>
          <p:nvSpPr>
            <p:cNvPr id="4" name="Freeform: Shape 3">
              <a:extLst>
                <a:ext uri="{FF2B5EF4-FFF2-40B4-BE49-F238E27FC236}">
                  <a16:creationId xmlns:a16="http://schemas.microsoft.com/office/drawing/2014/main" id="{707EA661-099B-4F72-A74F-7313FD4D527B}"/>
                </a:ext>
              </a:extLst>
            </p:cNvPr>
            <p:cNvSpPr/>
            <p:nvPr/>
          </p:nvSpPr>
          <p:spPr>
            <a:xfrm>
              <a:off x="2913618" y="4600852"/>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accent1"/>
            </a:solidFill>
            <a:ln w="10248" cap="flat">
              <a:noFill/>
              <a:prstDash val="solid"/>
              <a:miter/>
            </a:ln>
          </p:spPr>
          <p:txBody>
            <a:bodyPr rtlCol="0" anchor="ctr"/>
            <a:lstStyle/>
            <a:p>
              <a:endParaRPr lang="en-US" dirty="0"/>
            </a:p>
          </p:txBody>
        </p:sp>
      </p:grpSp>
      <p:sp>
        <p:nvSpPr>
          <p:cNvPr id="9" name="Freeform: Shape 8">
            <a:extLst>
              <a:ext uri="{FF2B5EF4-FFF2-40B4-BE49-F238E27FC236}">
                <a16:creationId xmlns:a16="http://schemas.microsoft.com/office/drawing/2014/main" id="{2C56A0D0-1BD0-4CA4-857A-A9859EF0E883}"/>
              </a:ext>
            </a:extLst>
          </p:cNvPr>
          <p:cNvSpPr/>
          <p:nvPr/>
        </p:nvSpPr>
        <p:spPr>
          <a:xfrm>
            <a:off x="2954021" y="4589003"/>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tx2"/>
          </a:solidFill>
          <a:ln w="10248" cap="flat">
            <a:noFill/>
            <a:prstDash val="solid"/>
            <a:miter/>
          </a:ln>
        </p:spPr>
        <p:txBody>
          <a:bodyPr rtlCol="0" anchor="ctr"/>
          <a:lstStyle/>
          <a:p>
            <a:endParaRPr lang="en-US" dirty="0"/>
          </a:p>
        </p:txBody>
      </p:sp>
      <p:grpSp>
        <p:nvGrpSpPr>
          <p:cNvPr id="76" name="Group 75">
            <a:extLst>
              <a:ext uri="{FF2B5EF4-FFF2-40B4-BE49-F238E27FC236}">
                <a16:creationId xmlns:a16="http://schemas.microsoft.com/office/drawing/2014/main" id="{3F3D3D45-3128-4659-A852-DC0C0F267C95}"/>
              </a:ext>
              <a:ext uri="{C183D7F6-B498-43B3-948B-1728B52AA6E4}">
                <adec:decorative xmlns:adec="http://schemas.microsoft.com/office/drawing/2017/decorative" val="1"/>
              </a:ext>
            </a:extLst>
          </p:cNvPr>
          <p:cNvGrpSpPr/>
          <p:nvPr/>
        </p:nvGrpSpPr>
        <p:grpSpPr>
          <a:xfrm>
            <a:off x="1070836" y="3932211"/>
            <a:ext cx="736190" cy="741929"/>
            <a:chOff x="1070836" y="3782083"/>
            <a:chExt cx="736190" cy="741929"/>
          </a:xfrm>
        </p:grpSpPr>
        <p:sp>
          <p:nvSpPr>
            <p:cNvPr id="77" name="Graphic 33">
              <a:extLst>
                <a:ext uri="{FF2B5EF4-FFF2-40B4-BE49-F238E27FC236}">
                  <a16:creationId xmlns:a16="http://schemas.microsoft.com/office/drawing/2014/main" id="{4C97A726-897A-4C24-AA96-C028DC3B7922}"/>
                </a:ext>
              </a:extLst>
            </p:cNvPr>
            <p:cNvSpPr/>
            <p:nvPr userDrawn="1"/>
          </p:nvSpPr>
          <p:spPr>
            <a:xfrm>
              <a:off x="1070836" y="3782083"/>
              <a:ext cx="736190" cy="734564"/>
            </a:xfrm>
            <a:custGeom>
              <a:avLst/>
              <a:gdLst>
                <a:gd name="connsiteX0" fmla="*/ 541118 w 736190"/>
                <a:gd name="connsiteY0" fmla="*/ 373888 h 734564"/>
                <a:gd name="connsiteX1" fmla="*/ 601266 w 736190"/>
                <a:gd name="connsiteY1" fmla="*/ 373888 h 734564"/>
                <a:gd name="connsiteX2" fmla="*/ 362302 w 736190"/>
                <a:gd name="connsiteY2" fmla="*/ 134925 h 734564"/>
                <a:gd name="connsiteX3" fmla="*/ 362302 w 736190"/>
                <a:gd name="connsiteY3" fmla="*/ 195072 h 734564"/>
                <a:gd name="connsiteX4" fmla="*/ 541118 w 736190"/>
                <a:gd name="connsiteY4" fmla="*/ 373888 h 734564"/>
                <a:gd name="connsiteX5" fmla="*/ 676043 w 736190"/>
                <a:gd name="connsiteY5" fmla="*/ 373888 h 734564"/>
                <a:gd name="connsiteX6" fmla="*/ 736190 w 736190"/>
                <a:gd name="connsiteY6" fmla="*/ 373888 h 734564"/>
                <a:gd name="connsiteX7" fmla="*/ 362302 w 736190"/>
                <a:gd name="connsiteY7" fmla="*/ 0 h 734564"/>
                <a:gd name="connsiteX8" fmla="*/ 362302 w 736190"/>
                <a:gd name="connsiteY8" fmla="*/ 60147 h 734564"/>
                <a:gd name="connsiteX9" fmla="*/ 676043 w 736190"/>
                <a:gd name="connsiteY9" fmla="*/ 373888 h 734564"/>
                <a:gd name="connsiteX10" fmla="*/ 407819 w 736190"/>
                <a:gd name="connsiteY10" fmla="*/ 373888 h 734564"/>
                <a:gd name="connsiteX11" fmla="*/ 453336 w 736190"/>
                <a:gd name="connsiteY11" fmla="*/ 328371 h 734564"/>
                <a:gd name="connsiteX12" fmla="*/ 407819 w 736190"/>
                <a:gd name="connsiteY12" fmla="*/ 282854 h 734564"/>
                <a:gd name="connsiteX13" fmla="*/ 362302 w 736190"/>
                <a:gd name="connsiteY13" fmla="*/ 328371 h 734564"/>
                <a:gd name="connsiteX14" fmla="*/ 407819 w 736190"/>
                <a:gd name="connsiteY14" fmla="*/ 373888 h 734564"/>
                <a:gd name="connsiteX15" fmla="*/ 497227 w 736190"/>
                <a:gd name="connsiteY15" fmla="*/ 460045 h 734564"/>
                <a:gd name="connsiteX16" fmla="*/ 467966 w 736190"/>
                <a:gd name="connsiteY16" fmla="*/ 482803 h 734564"/>
                <a:gd name="connsiteX17" fmla="*/ 446834 w 736190"/>
                <a:gd name="connsiteY17" fmla="*/ 536448 h 734564"/>
                <a:gd name="connsiteX18" fmla="*/ 388312 w 736190"/>
                <a:gd name="connsiteY18" fmla="*/ 552704 h 734564"/>
                <a:gd name="connsiteX19" fmla="*/ 181861 w 736190"/>
                <a:gd name="connsiteY19" fmla="*/ 347878 h 734564"/>
                <a:gd name="connsiteX20" fmla="*/ 198117 w 736190"/>
                <a:gd name="connsiteY20" fmla="*/ 289357 h 734564"/>
                <a:gd name="connsiteX21" fmla="*/ 251762 w 736190"/>
                <a:gd name="connsiteY21" fmla="*/ 268224 h 734564"/>
                <a:gd name="connsiteX22" fmla="*/ 274520 w 736190"/>
                <a:gd name="connsiteY22" fmla="*/ 238963 h 734564"/>
                <a:gd name="connsiteX23" fmla="*/ 193240 w 736190"/>
                <a:gd name="connsiteY23" fmla="*/ 55270 h 734564"/>
                <a:gd name="connsiteX24" fmla="*/ 147723 w 736190"/>
                <a:gd name="connsiteY24" fmla="*/ 32512 h 734564"/>
                <a:gd name="connsiteX25" fmla="*/ 17675 w 736190"/>
                <a:gd name="connsiteY25" fmla="*/ 152806 h 734564"/>
                <a:gd name="connsiteX26" fmla="*/ 175358 w 736190"/>
                <a:gd name="connsiteY26" fmla="*/ 559206 h 734564"/>
                <a:gd name="connsiteX27" fmla="*/ 581758 w 736190"/>
                <a:gd name="connsiteY27" fmla="*/ 716890 h 734564"/>
                <a:gd name="connsiteX28" fmla="*/ 702053 w 736190"/>
                <a:gd name="connsiteY28" fmla="*/ 586842 h 734564"/>
                <a:gd name="connsiteX29" fmla="*/ 680920 w 736190"/>
                <a:gd name="connsiteY29" fmla="*/ 541325 h 734564"/>
                <a:gd name="connsiteX30" fmla="*/ 497227 w 736190"/>
                <a:gd name="connsiteY30" fmla="*/ 460045 h 734564"/>
                <a:gd name="connsiteX31" fmla="*/ 202994 w 736190"/>
                <a:gd name="connsiteY31" fmla="*/ 534822 h 734564"/>
                <a:gd name="connsiteX32" fmla="*/ 81074 w 736190"/>
                <a:gd name="connsiteY32" fmla="*/ 354381 h 734564"/>
                <a:gd name="connsiteX33" fmla="*/ 225752 w 736190"/>
                <a:gd name="connsiteY33" fmla="*/ 513690 h 734564"/>
                <a:gd name="connsiteX34" fmla="*/ 385061 w 736190"/>
                <a:gd name="connsiteY34" fmla="*/ 656742 h 734564"/>
                <a:gd name="connsiteX35" fmla="*/ 202994 w 736190"/>
                <a:gd name="connsiteY35" fmla="*/ 534822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6190" h="734564">
                  <a:moveTo>
                    <a:pt x="541118" y="373888"/>
                  </a:moveTo>
                  <a:lnTo>
                    <a:pt x="601266" y="373888"/>
                  </a:lnTo>
                  <a:cubicBezTo>
                    <a:pt x="601266" y="242214"/>
                    <a:pt x="493976" y="134925"/>
                    <a:pt x="362302" y="134925"/>
                  </a:cubicBezTo>
                  <a:lnTo>
                    <a:pt x="362302" y="195072"/>
                  </a:lnTo>
                  <a:cubicBezTo>
                    <a:pt x="461464" y="195072"/>
                    <a:pt x="541118" y="274726"/>
                    <a:pt x="541118" y="373888"/>
                  </a:cubicBezTo>
                  <a:close/>
                  <a:moveTo>
                    <a:pt x="676043" y="373888"/>
                  </a:moveTo>
                  <a:lnTo>
                    <a:pt x="736190" y="373888"/>
                  </a:lnTo>
                  <a:cubicBezTo>
                    <a:pt x="736190" y="167437"/>
                    <a:pt x="568754" y="0"/>
                    <a:pt x="362302" y="0"/>
                  </a:cubicBezTo>
                  <a:lnTo>
                    <a:pt x="362302" y="60147"/>
                  </a:lnTo>
                  <a:cubicBezTo>
                    <a:pt x="536242" y="60147"/>
                    <a:pt x="676043" y="201574"/>
                    <a:pt x="676043" y="373888"/>
                  </a:cubicBezTo>
                  <a:close/>
                  <a:moveTo>
                    <a:pt x="407819" y="373888"/>
                  </a:moveTo>
                  <a:cubicBezTo>
                    <a:pt x="433829" y="373888"/>
                    <a:pt x="453336" y="352755"/>
                    <a:pt x="453336" y="328371"/>
                  </a:cubicBezTo>
                  <a:cubicBezTo>
                    <a:pt x="453336" y="302362"/>
                    <a:pt x="432203" y="282854"/>
                    <a:pt x="407819" y="282854"/>
                  </a:cubicBezTo>
                  <a:cubicBezTo>
                    <a:pt x="381810" y="282854"/>
                    <a:pt x="362302" y="303987"/>
                    <a:pt x="362302" y="328371"/>
                  </a:cubicBezTo>
                  <a:cubicBezTo>
                    <a:pt x="362302" y="352755"/>
                    <a:pt x="383435" y="373888"/>
                    <a:pt x="407819" y="373888"/>
                  </a:cubicBezTo>
                  <a:close/>
                  <a:moveTo>
                    <a:pt x="497227" y="460045"/>
                  </a:moveTo>
                  <a:cubicBezTo>
                    <a:pt x="484222" y="460045"/>
                    <a:pt x="472843" y="471424"/>
                    <a:pt x="467966" y="482803"/>
                  </a:cubicBezTo>
                  <a:lnTo>
                    <a:pt x="446834" y="536448"/>
                  </a:lnTo>
                  <a:cubicBezTo>
                    <a:pt x="435454" y="568960"/>
                    <a:pt x="411070" y="577088"/>
                    <a:pt x="388312" y="552704"/>
                  </a:cubicBezTo>
                  <a:lnTo>
                    <a:pt x="181861" y="347878"/>
                  </a:lnTo>
                  <a:cubicBezTo>
                    <a:pt x="157477" y="323494"/>
                    <a:pt x="165605" y="300736"/>
                    <a:pt x="198117" y="289357"/>
                  </a:cubicBezTo>
                  <a:lnTo>
                    <a:pt x="251762" y="268224"/>
                  </a:lnTo>
                  <a:cubicBezTo>
                    <a:pt x="263141" y="263347"/>
                    <a:pt x="274520" y="251968"/>
                    <a:pt x="274520" y="238963"/>
                  </a:cubicBezTo>
                  <a:cubicBezTo>
                    <a:pt x="272894" y="154432"/>
                    <a:pt x="219250" y="82906"/>
                    <a:pt x="193240" y="55270"/>
                  </a:cubicBezTo>
                  <a:cubicBezTo>
                    <a:pt x="180235" y="40640"/>
                    <a:pt x="160728" y="27635"/>
                    <a:pt x="147723" y="32512"/>
                  </a:cubicBezTo>
                  <a:cubicBezTo>
                    <a:pt x="115211" y="43891"/>
                    <a:pt x="48562" y="97536"/>
                    <a:pt x="17675" y="152806"/>
                  </a:cubicBezTo>
                  <a:cubicBezTo>
                    <a:pt x="-31093" y="237338"/>
                    <a:pt x="20926" y="403149"/>
                    <a:pt x="175358" y="559206"/>
                  </a:cubicBezTo>
                  <a:cubicBezTo>
                    <a:pt x="331416" y="713638"/>
                    <a:pt x="497227" y="765658"/>
                    <a:pt x="581758" y="716890"/>
                  </a:cubicBezTo>
                  <a:cubicBezTo>
                    <a:pt x="637029" y="684378"/>
                    <a:pt x="690674" y="619354"/>
                    <a:pt x="702053" y="586842"/>
                  </a:cubicBezTo>
                  <a:cubicBezTo>
                    <a:pt x="706930" y="575462"/>
                    <a:pt x="693925" y="554330"/>
                    <a:pt x="680920" y="541325"/>
                  </a:cubicBezTo>
                  <a:cubicBezTo>
                    <a:pt x="651659" y="515315"/>
                    <a:pt x="580133" y="461670"/>
                    <a:pt x="497227" y="460045"/>
                  </a:cubicBezTo>
                  <a:close/>
                  <a:moveTo>
                    <a:pt x="202994" y="534822"/>
                  </a:moveTo>
                  <a:cubicBezTo>
                    <a:pt x="137970" y="468173"/>
                    <a:pt x="107083" y="416154"/>
                    <a:pt x="81074" y="354381"/>
                  </a:cubicBezTo>
                  <a:cubicBezTo>
                    <a:pt x="81074" y="354381"/>
                    <a:pt x="123339" y="411277"/>
                    <a:pt x="225752" y="513690"/>
                  </a:cubicBezTo>
                  <a:cubicBezTo>
                    <a:pt x="326539" y="614477"/>
                    <a:pt x="385061" y="656742"/>
                    <a:pt x="385061" y="656742"/>
                  </a:cubicBezTo>
                  <a:cubicBezTo>
                    <a:pt x="323288" y="630733"/>
                    <a:pt x="269643" y="599846"/>
                    <a:pt x="202994" y="534822"/>
                  </a:cubicBezTo>
                  <a:close/>
                </a:path>
              </a:pathLst>
            </a:custGeom>
            <a:solidFill>
              <a:schemeClr val="tx2"/>
            </a:solidFill>
            <a:ln w="16087"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45188B4E-361D-4D5C-8392-A5EDB58F5FBE}"/>
                </a:ext>
              </a:extLst>
            </p:cNvPr>
            <p:cNvSpPr/>
            <p:nvPr userDrawn="1"/>
          </p:nvSpPr>
          <p:spPr>
            <a:xfrm>
              <a:off x="1070836" y="3820916"/>
              <a:ext cx="736190" cy="703096"/>
            </a:xfrm>
            <a:custGeom>
              <a:avLst/>
              <a:gdLst>
                <a:gd name="connsiteX0" fmla="*/ 81074 w 736190"/>
                <a:gd name="connsiteY0" fmla="*/ 322913 h 703096"/>
                <a:gd name="connsiteX1" fmla="*/ 202994 w 736190"/>
                <a:gd name="connsiteY1" fmla="*/ 503354 h 703096"/>
                <a:gd name="connsiteX2" fmla="*/ 385061 w 736190"/>
                <a:gd name="connsiteY2" fmla="*/ 625274 h 703096"/>
                <a:gd name="connsiteX3" fmla="*/ 225752 w 736190"/>
                <a:gd name="connsiteY3" fmla="*/ 482222 h 703096"/>
                <a:gd name="connsiteX4" fmla="*/ 81074 w 736190"/>
                <a:gd name="connsiteY4" fmla="*/ 322913 h 703096"/>
                <a:gd name="connsiteX5" fmla="*/ 732820 w 736190"/>
                <a:gd name="connsiteY5" fmla="*/ 309003 h 703096"/>
                <a:gd name="connsiteX6" fmla="*/ 736190 w 736190"/>
                <a:gd name="connsiteY6" fmla="*/ 342420 h 703096"/>
                <a:gd name="connsiteX7" fmla="*/ 732820 w 736190"/>
                <a:gd name="connsiteY7" fmla="*/ 342420 h 703096"/>
                <a:gd name="connsiteX8" fmla="*/ 147723 w 736190"/>
                <a:gd name="connsiteY8" fmla="*/ 1044 h 703096"/>
                <a:gd name="connsiteX9" fmla="*/ 193240 w 736190"/>
                <a:gd name="connsiteY9" fmla="*/ 23802 h 703096"/>
                <a:gd name="connsiteX10" fmla="*/ 274520 w 736190"/>
                <a:gd name="connsiteY10" fmla="*/ 207495 h 703096"/>
                <a:gd name="connsiteX11" fmla="*/ 251762 w 736190"/>
                <a:gd name="connsiteY11" fmla="*/ 236756 h 703096"/>
                <a:gd name="connsiteX12" fmla="*/ 198117 w 736190"/>
                <a:gd name="connsiteY12" fmla="*/ 257889 h 703096"/>
                <a:gd name="connsiteX13" fmla="*/ 181861 w 736190"/>
                <a:gd name="connsiteY13" fmla="*/ 316410 h 703096"/>
                <a:gd name="connsiteX14" fmla="*/ 388312 w 736190"/>
                <a:gd name="connsiteY14" fmla="*/ 521236 h 703096"/>
                <a:gd name="connsiteX15" fmla="*/ 446834 w 736190"/>
                <a:gd name="connsiteY15" fmla="*/ 504980 h 703096"/>
                <a:gd name="connsiteX16" fmla="*/ 467966 w 736190"/>
                <a:gd name="connsiteY16" fmla="*/ 451335 h 703096"/>
                <a:gd name="connsiteX17" fmla="*/ 497227 w 736190"/>
                <a:gd name="connsiteY17" fmla="*/ 428577 h 703096"/>
                <a:gd name="connsiteX18" fmla="*/ 680920 w 736190"/>
                <a:gd name="connsiteY18" fmla="*/ 509857 h 703096"/>
                <a:gd name="connsiteX19" fmla="*/ 702053 w 736190"/>
                <a:gd name="connsiteY19" fmla="*/ 555374 h 703096"/>
                <a:gd name="connsiteX20" fmla="*/ 581758 w 736190"/>
                <a:gd name="connsiteY20" fmla="*/ 685422 h 703096"/>
                <a:gd name="connsiteX21" fmla="*/ 175358 w 736190"/>
                <a:gd name="connsiteY21" fmla="*/ 527738 h 703096"/>
                <a:gd name="connsiteX22" fmla="*/ 17675 w 736190"/>
                <a:gd name="connsiteY22" fmla="*/ 121338 h 703096"/>
                <a:gd name="connsiteX23" fmla="*/ 147723 w 736190"/>
                <a:gd name="connsiteY23" fmla="*/ 1044 h 7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190" h="703096">
                  <a:moveTo>
                    <a:pt x="81074" y="322913"/>
                  </a:moveTo>
                  <a:cubicBezTo>
                    <a:pt x="107083" y="384686"/>
                    <a:pt x="137970" y="436705"/>
                    <a:pt x="202994" y="503354"/>
                  </a:cubicBezTo>
                  <a:cubicBezTo>
                    <a:pt x="269643" y="568378"/>
                    <a:pt x="323288" y="599265"/>
                    <a:pt x="385061" y="625274"/>
                  </a:cubicBezTo>
                  <a:cubicBezTo>
                    <a:pt x="385061" y="625274"/>
                    <a:pt x="326539" y="583009"/>
                    <a:pt x="225752" y="482222"/>
                  </a:cubicBezTo>
                  <a:cubicBezTo>
                    <a:pt x="123339" y="379809"/>
                    <a:pt x="81074" y="322913"/>
                    <a:pt x="81074" y="322913"/>
                  </a:cubicBezTo>
                  <a:close/>
                  <a:moveTo>
                    <a:pt x="732820" y="309003"/>
                  </a:moveTo>
                  <a:lnTo>
                    <a:pt x="736190" y="342420"/>
                  </a:lnTo>
                  <a:lnTo>
                    <a:pt x="732820" y="342420"/>
                  </a:lnTo>
                  <a:close/>
                  <a:moveTo>
                    <a:pt x="147723" y="1044"/>
                  </a:moveTo>
                  <a:cubicBezTo>
                    <a:pt x="160728" y="-3833"/>
                    <a:pt x="180235" y="9172"/>
                    <a:pt x="193240" y="23802"/>
                  </a:cubicBezTo>
                  <a:cubicBezTo>
                    <a:pt x="219250" y="51438"/>
                    <a:pt x="272894" y="122964"/>
                    <a:pt x="274520" y="207495"/>
                  </a:cubicBezTo>
                  <a:cubicBezTo>
                    <a:pt x="274520" y="220500"/>
                    <a:pt x="263141" y="231879"/>
                    <a:pt x="251762" y="236756"/>
                  </a:cubicBezTo>
                  <a:lnTo>
                    <a:pt x="198117" y="257889"/>
                  </a:lnTo>
                  <a:cubicBezTo>
                    <a:pt x="165605" y="269268"/>
                    <a:pt x="157477" y="292026"/>
                    <a:pt x="181861" y="316410"/>
                  </a:cubicBezTo>
                  <a:lnTo>
                    <a:pt x="388312" y="521236"/>
                  </a:lnTo>
                  <a:cubicBezTo>
                    <a:pt x="411070" y="545620"/>
                    <a:pt x="435454" y="537492"/>
                    <a:pt x="446834" y="504980"/>
                  </a:cubicBezTo>
                  <a:lnTo>
                    <a:pt x="467966" y="451335"/>
                  </a:lnTo>
                  <a:cubicBezTo>
                    <a:pt x="472843" y="439956"/>
                    <a:pt x="484222" y="428577"/>
                    <a:pt x="497227" y="428577"/>
                  </a:cubicBezTo>
                  <a:cubicBezTo>
                    <a:pt x="580133" y="430202"/>
                    <a:pt x="651659" y="483847"/>
                    <a:pt x="680920" y="509857"/>
                  </a:cubicBezTo>
                  <a:cubicBezTo>
                    <a:pt x="693925" y="522862"/>
                    <a:pt x="706930" y="543994"/>
                    <a:pt x="702053" y="555374"/>
                  </a:cubicBezTo>
                  <a:cubicBezTo>
                    <a:pt x="690674" y="587886"/>
                    <a:pt x="637029" y="652910"/>
                    <a:pt x="581758" y="685422"/>
                  </a:cubicBezTo>
                  <a:cubicBezTo>
                    <a:pt x="497227" y="734190"/>
                    <a:pt x="331416" y="682170"/>
                    <a:pt x="175358" y="527738"/>
                  </a:cubicBezTo>
                  <a:cubicBezTo>
                    <a:pt x="20926" y="371681"/>
                    <a:pt x="-31093" y="205870"/>
                    <a:pt x="17675" y="121338"/>
                  </a:cubicBezTo>
                  <a:cubicBezTo>
                    <a:pt x="48562" y="66068"/>
                    <a:pt x="115211" y="12423"/>
                    <a:pt x="147723" y="1044"/>
                  </a:cubicBezTo>
                  <a:close/>
                </a:path>
              </a:pathLst>
            </a:custGeom>
            <a:solidFill>
              <a:schemeClr val="accent1"/>
            </a:solidFill>
            <a:ln w="16087" cap="flat">
              <a:noFill/>
              <a:prstDash val="solid"/>
              <a:miter/>
            </a:ln>
          </p:spPr>
          <p:txBody>
            <a:bodyPr rtlCol="0" anchor="ctr"/>
            <a:lstStyle/>
            <a:p>
              <a:endParaRPr lang="en-US" dirty="0"/>
            </a:p>
          </p:txBody>
        </p:sp>
      </p:grpSp>
    </p:spTree>
    <p:custDataLst>
      <p:tags r:id="rId1"/>
    </p:custDataLst>
    <p:extLst>
      <p:ext uri="{BB962C8B-B14F-4D97-AF65-F5344CB8AC3E}">
        <p14:creationId xmlns:p14="http://schemas.microsoft.com/office/powerpoint/2010/main" val="178718384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DA gray SDM Decision Point with icons">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2053E41-7FC6-3405-E580-D2A6FC2873B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accent5"/>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grpSp>
        <p:nvGrpSpPr>
          <p:cNvPr id="51" name="Graphic 44">
            <a:extLst>
              <a:ext uri="{FF2B5EF4-FFF2-40B4-BE49-F238E27FC236}">
                <a16:creationId xmlns:a16="http://schemas.microsoft.com/office/drawing/2014/main" id="{0A62A151-77DD-4E1A-B547-4391FC511E88}"/>
              </a:ext>
              <a:ext uri="{C183D7F6-B498-43B3-948B-1728B52AA6E4}">
                <adec:decorative xmlns:adec="http://schemas.microsoft.com/office/drawing/2017/decorative" val="1"/>
              </a:ext>
            </a:extLst>
          </p:cNvPr>
          <p:cNvGrpSpPr/>
          <p:nvPr/>
        </p:nvGrpSpPr>
        <p:grpSpPr>
          <a:xfrm>
            <a:off x="4701901" y="3941021"/>
            <a:ext cx="1049102" cy="629414"/>
            <a:chOff x="4701901" y="3790893"/>
            <a:chExt cx="1049102" cy="629414"/>
          </a:xfrm>
          <a:solidFill>
            <a:schemeClr val="accent5"/>
          </a:solidFill>
        </p:grpSpPr>
        <p:sp>
          <p:nvSpPr>
            <p:cNvPr id="52" name="Freeform: Shape 51">
              <a:extLst>
                <a:ext uri="{FF2B5EF4-FFF2-40B4-BE49-F238E27FC236}">
                  <a16:creationId xmlns:a16="http://schemas.microsoft.com/office/drawing/2014/main" id="{92265B44-070E-4632-BDC6-78C951A8A93D}"/>
                </a:ext>
              </a:extLst>
            </p:cNvPr>
            <p:cNvSpPr/>
            <p:nvPr/>
          </p:nvSpPr>
          <p:spPr>
            <a:xfrm>
              <a:off x="4701901" y="3872753"/>
              <a:ext cx="412143" cy="464639"/>
            </a:xfrm>
            <a:custGeom>
              <a:avLst/>
              <a:gdLst>
                <a:gd name="connsiteX0" fmla="*/ 350048 w 412143"/>
                <a:gd name="connsiteY0" fmla="*/ 464639 h 464639"/>
                <a:gd name="connsiteX1" fmla="*/ 412144 w 412143"/>
                <a:gd name="connsiteY1" fmla="*/ 306644 h 464639"/>
                <a:gd name="connsiteX2" fmla="*/ 244410 w 412143"/>
                <a:gd name="connsiteY2" fmla="*/ 0 h 464639"/>
                <a:gd name="connsiteX3" fmla="*/ 421 w 412143"/>
                <a:gd name="connsiteY3" fmla="*/ 464639 h 464639"/>
                <a:gd name="connsiteX4" fmla="*/ 350048 w 412143"/>
                <a:gd name="connsiteY4" fmla="*/ 464639 h 46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43" h="464639">
                  <a:moveTo>
                    <a:pt x="350048" y="464639"/>
                  </a:moveTo>
                  <a:cubicBezTo>
                    <a:pt x="342548" y="425015"/>
                    <a:pt x="357268" y="350075"/>
                    <a:pt x="412144" y="306644"/>
                  </a:cubicBezTo>
                  <a:lnTo>
                    <a:pt x="244410" y="0"/>
                  </a:lnTo>
                  <a:cubicBezTo>
                    <a:pt x="32658" y="135664"/>
                    <a:pt x="-4588" y="350103"/>
                    <a:pt x="421" y="464639"/>
                  </a:cubicBezTo>
                  <a:lnTo>
                    <a:pt x="350048" y="464639"/>
                  </a:lnTo>
                  <a:close/>
                </a:path>
              </a:pathLst>
            </a:custGeom>
            <a:grpFill/>
            <a:ln w="2787"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5046E9FF-C8A1-4FFA-8AF5-FC19FDC97532}"/>
                </a:ext>
              </a:extLst>
            </p:cNvPr>
            <p:cNvSpPr/>
            <p:nvPr/>
          </p:nvSpPr>
          <p:spPr>
            <a:xfrm>
              <a:off x="4984257" y="3790893"/>
              <a:ext cx="766747" cy="546555"/>
            </a:xfrm>
            <a:custGeom>
              <a:avLst/>
              <a:gdLst>
                <a:gd name="connsiteX0" fmla="*/ 354384 w 766747"/>
                <a:gd name="connsiteY0" fmla="*/ 386573 h 546555"/>
                <a:gd name="connsiteX1" fmla="*/ 499955 w 766747"/>
                <a:gd name="connsiteY1" fmla="*/ 119694 h 546555"/>
                <a:gd name="connsiteX2" fmla="*/ 721613 w 766747"/>
                <a:gd name="connsiteY2" fmla="*/ 502341 h 546555"/>
                <a:gd name="connsiteX3" fmla="*/ 418886 w 766747"/>
                <a:gd name="connsiteY3" fmla="*/ 502341 h 546555"/>
                <a:gd name="connsiteX4" fmla="*/ 420369 w 766747"/>
                <a:gd name="connsiteY4" fmla="*/ 524448 h 546555"/>
                <a:gd name="connsiteX5" fmla="*/ 418886 w 766747"/>
                <a:gd name="connsiteY5" fmla="*/ 546555 h 546555"/>
                <a:gd name="connsiteX6" fmla="*/ 766331 w 766747"/>
                <a:gd name="connsiteY6" fmla="*/ 546555 h 546555"/>
                <a:gd name="connsiteX7" fmla="*/ 502585 w 766747"/>
                <a:gd name="connsiteY7" fmla="*/ 69715 h 546555"/>
                <a:gd name="connsiteX8" fmla="*/ 0 w 766747"/>
                <a:gd name="connsiteY8" fmla="*/ 59249 h 546555"/>
                <a:gd name="connsiteX9" fmla="*/ 167118 w 766747"/>
                <a:gd name="connsiteY9" fmla="*/ 364746 h 546555"/>
                <a:gd name="connsiteX10" fmla="*/ 354384 w 766747"/>
                <a:gd name="connsiteY10" fmla="*/ 386573 h 5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747" h="546555">
                  <a:moveTo>
                    <a:pt x="354384" y="386573"/>
                  </a:moveTo>
                  <a:lnTo>
                    <a:pt x="499955" y="119694"/>
                  </a:lnTo>
                  <a:cubicBezTo>
                    <a:pt x="631338" y="203561"/>
                    <a:pt x="714421" y="346920"/>
                    <a:pt x="721613" y="502341"/>
                  </a:cubicBezTo>
                  <a:lnTo>
                    <a:pt x="418886" y="502341"/>
                  </a:lnTo>
                  <a:cubicBezTo>
                    <a:pt x="419782" y="509617"/>
                    <a:pt x="420369" y="516949"/>
                    <a:pt x="420369" y="524448"/>
                  </a:cubicBezTo>
                  <a:cubicBezTo>
                    <a:pt x="420369" y="531976"/>
                    <a:pt x="419754" y="539308"/>
                    <a:pt x="418886" y="546555"/>
                  </a:cubicBezTo>
                  <a:lnTo>
                    <a:pt x="766331" y="546555"/>
                  </a:lnTo>
                  <a:cubicBezTo>
                    <a:pt x="773466" y="367041"/>
                    <a:pt x="689040" y="176444"/>
                    <a:pt x="502585" y="69715"/>
                  </a:cubicBezTo>
                  <a:cubicBezTo>
                    <a:pt x="305301" y="-43255"/>
                    <a:pt x="104379" y="1995"/>
                    <a:pt x="0" y="59249"/>
                  </a:cubicBezTo>
                  <a:lnTo>
                    <a:pt x="167118" y="364746"/>
                  </a:lnTo>
                  <a:cubicBezTo>
                    <a:pt x="223673" y="342331"/>
                    <a:pt x="290582" y="337546"/>
                    <a:pt x="354384" y="386573"/>
                  </a:cubicBezTo>
                  <a:close/>
                </a:path>
              </a:pathLst>
            </a:custGeom>
            <a:grpFill/>
            <a:ln w="2787"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39A7284-3338-4416-A4AC-D87AB0513E32}"/>
                </a:ext>
              </a:extLst>
            </p:cNvPr>
            <p:cNvSpPr/>
            <p:nvPr/>
          </p:nvSpPr>
          <p:spPr>
            <a:xfrm>
              <a:off x="5122552" y="4206238"/>
              <a:ext cx="299712" cy="214069"/>
            </a:xfrm>
            <a:custGeom>
              <a:avLst/>
              <a:gdLst>
                <a:gd name="connsiteX0" fmla="*/ 294303 w 299712"/>
                <a:gd name="connsiteY0" fmla="*/ 51 h 214069"/>
                <a:gd name="connsiteX1" fmla="*/ 157743 w 299712"/>
                <a:gd name="connsiteY1" fmla="*/ 18436 h 214069"/>
                <a:gd name="connsiteX2" fmla="*/ 104994 w 299712"/>
                <a:gd name="connsiteY2" fmla="*/ 4109 h 214069"/>
                <a:gd name="connsiteX3" fmla="*/ 0 w 299712"/>
                <a:gd name="connsiteY3" fmla="*/ 109075 h 214069"/>
                <a:gd name="connsiteX4" fmla="*/ 104994 w 299712"/>
                <a:gd name="connsiteY4" fmla="*/ 214070 h 214069"/>
                <a:gd name="connsiteX5" fmla="*/ 209681 w 299712"/>
                <a:gd name="connsiteY5" fmla="*/ 114476 h 214069"/>
                <a:gd name="connsiteX6" fmla="*/ 298613 w 299712"/>
                <a:gd name="connsiteY6" fmla="*/ 7915 h 214069"/>
                <a:gd name="connsiteX7" fmla="*/ 294303 w 299712"/>
                <a:gd name="connsiteY7" fmla="*/ 51 h 21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12" h="214069">
                  <a:moveTo>
                    <a:pt x="294303" y="51"/>
                  </a:moveTo>
                  <a:lnTo>
                    <a:pt x="157743" y="18436"/>
                  </a:lnTo>
                  <a:cubicBezTo>
                    <a:pt x="141625" y="9062"/>
                    <a:pt x="123436" y="4109"/>
                    <a:pt x="104994" y="4109"/>
                  </a:cubicBezTo>
                  <a:cubicBezTo>
                    <a:pt x="47124" y="4109"/>
                    <a:pt x="0" y="51205"/>
                    <a:pt x="0" y="109075"/>
                  </a:cubicBezTo>
                  <a:cubicBezTo>
                    <a:pt x="0" y="166973"/>
                    <a:pt x="47124" y="214070"/>
                    <a:pt x="104994" y="214070"/>
                  </a:cubicBezTo>
                  <a:cubicBezTo>
                    <a:pt x="161213" y="214070"/>
                    <a:pt x="206883" y="170443"/>
                    <a:pt x="209681" y="114476"/>
                  </a:cubicBezTo>
                  <a:lnTo>
                    <a:pt x="298613" y="7915"/>
                  </a:lnTo>
                  <a:cubicBezTo>
                    <a:pt x="301439" y="3605"/>
                    <a:pt x="298389" y="-508"/>
                    <a:pt x="294303" y="51"/>
                  </a:cubicBezTo>
                  <a:close/>
                </a:path>
              </a:pathLst>
            </a:custGeom>
            <a:grpFill/>
            <a:ln w="2787" cap="flat">
              <a:noFill/>
              <a:prstDash val="solid"/>
              <a:miter/>
            </a:ln>
          </p:spPr>
          <p:txBody>
            <a:bodyPr rtlCol="0" anchor="ctr"/>
            <a:lstStyle/>
            <a:p>
              <a:endParaRPr lang="en-US" dirty="0"/>
            </a:p>
          </p:txBody>
        </p:sp>
      </p:grpSp>
      <p:grpSp>
        <p:nvGrpSpPr>
          <p:cNvPr id="55" name="Graphic 35">
            <a:extLst>
              <a:ext uri="{FF2B5EF4-FFF2-40B4-BE49-F238E27FC236}">
                <a16:creationId xmlns:a16="http://schemas.microsoft.com/office/drawing/2014/main" id="{8606B099-56B1-49C1-BD0B-7F3BFA8A08AA}"/>
              </a:ext>
              <a:ext uri="{C183D7F6-B498-43B3-948B-1728B52AA6E4}">
                <adec:decorative xmlns:adec="http://schemas.microsoft.com/office/drawing/2017/decorative" val="1"/>
              </a:ext>
            </a:extLst>
          </p:cNvPr>
          <p:cNvGrpSpPr/>
          <p:nvPr/>
        </p:nvGrpSpPr>
        <p:grpSpPr>
          <a:xfrm>
            <a:off x="6632979" y="3946105"/>
            <a:ext cx="909173" cy="723681"/>
            <a:chOff x="6632979" y="3795977"/>
            <a:chExt cx="909173" cy="723681"/>
          </a:xfrm>
          <a:solidFill>
            <a:schemeClr val="accent5"/>
          </a:solidFill>
        </p:grpSpPr>
        <p:sp>
          <p:nvSpPr>
            <p:cNvPr id="56" name="Freeform: Shape 55">
              <a:extLst>
                <a:ext uri="{FF2B5EF4-FFF2-40B4-BE49-F238E27FC236}">
                  <a16:creationId xmlns:a16="http://schemas.microsoft.com/office/drawing/2014/main" id="{056AF6ED-157B-47F7-8E06-B7BB78279859}"/>
                </a:ext>
              </a:extLst>
            </p:cNvPr>
            <p:cNvSpPr/>
            <p:nvPr/>
          </p:nvSpPr>
          <p:spPr>
            <a:xfrm>
              <a:off x="7003964" y="3995838"/>
              <a:ext cx="167204" cy="167204"/>
            </a:xfrm>
            <a:custGeom>
              <a:avLst/>
              <a:gdLst>
                <a:gd name="connsiteX0" fmla="*/ 167204 w 167204"/>
                <a:gd name="connsiteY0" fmla="*/ 83602 h 167204"/>
                <a:gd name="connsiteX1" fmla="*/ 83602 w 167204"/>
                <a:gd name="connsiteY1" fmla="*/ 0 h 167204"/>
                <a:gd name="connsiteX2" fmla="*/ 0 w 167204"/>
                <a:gd name="connsiteY2" fmla="*/ 83602 h 167204"/>
                <a:gd name="connsiteX3" fmla="*/ 83602 w 167204"/>
                <a:gd name="connsiteY3" fmla="*/ 167204 h 167204"/>
                <a:gd name="connsiteX4" fmla="*/ 167204 w 167204"/>
                <a:gd name="connsiteY4" fmla="*/ 83602 h 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04" h="167204">
                  <a:moveTo>
                    <a:pt x="167204" y="83602"/>
                  </a:moveTo>
                  <a:cubicBezTo>
                    <a:pt x="167204" y="37882"/>
                    <a:pt x="129322" y="0"/>
                    <a:pt x="83602" y="0"/>
                  </a:cubicBezTo>
                  <a:cubicBezTo>
                    <a:pt x="37882" y="0"/>
                    <a:pt x="0" y="37882"/>
                    <a:pt x="0" y="83602"/>
                  </a:cubicBezTo>
                  <a:cubicBezTo>
                    <a:pt x="0" y="129322"/>
                    <a:pt x="37882" y="167204"/>
                    <a:pt x="83602" y="167204"/>
                  </a:cubicBezTo>
                  <a:cubicBezTo>
                    <a:pt x="129322" y="167204"/>
                    <a:pt x="167204" y="129322"/>
                    <a:pt x="167204" y="83602"/>
                  </a:cubicBezTo>
                  <a:close/>
                </a:path>
              </a:pathLst>
            </a:custGeom>
            <a:grpFill/>
            <a:ln w="13013" cap="flat">
              <a:solidFill>
                <a:schemeClr val="accent5"/>
              </a:solid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5A1EC909-D819-4977-82D7-10B313CBD823}"/>
                </a:ext>
              </a:extLst>
            </p:cNvPr>
            <p:cNvSpPr/>
            <p:nvPr/>
          </p:nvSpPr>
          <p:spPr>
            <a:xfrm>
              <a:off x="6938649" y="4185250"/>
              <a:ext cx="297832" cy="128015"/>
            </a:xfrm>
            <a:custGeom>
              <a:avLst/>
              <a:gdLst>
                <a:gd name="connsiteX0" fmla="*/ 0 w 297832"/>
                <a:gd name="connsiteY0" fmla="*/ 105809 h 128015"/>
                <a:gd name="connsiteX1" fmla="*/ 0 w 297832"/>
                <a:gd name="connsiteY1" fmla="*/ 128016 h 128015"/>
                <a:gd name="connsiteX2" fmla="*/ 297833 w 297832"/>
                <a:gd name="connsiteY2" fmla="*/ 128016 h 128015"/>
                <a:gd name="connsiteX3" fmla="*/ 297833 w 297832"/>
                <a:gd name="connsiteY3" fmla="*/ 105809 h 128015"/>
                <a:gd name="connsiteX4" fmla="*/ 197249 w 297832"/>
                <a:gd name="connsiteY4" fmla="*/ 0 h 128015"/>
                <a:gd name="connsiteX5" fmla="*/ 148916 w 297832"/>
                <a:gd name="connsiteY5" fmla="*/ 48333 h 128015"/>
                <a:gd name="connsiteX6" fmla="*/ 100584 w 297832"/>
                <a:gd name="connsiteY6" fmla="*/ 0 h 128015"/>
                <a:gd name="connsiteX7" fmla="*/ 0 w 297832"/>
                <a:gd name="connsiteY7" fmla="*/ 105809 h 1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832" h="128015">
                  <a:moveTo>
                    <a:pt x="0" y="105809"/>
                  </a:moveTo>
                  <a:lnTo>
                    <a:pt x="0" y="128016"/>
                  </a:lnTo>
                  <a:lnTo>
                    <a:pt x="297833" y="128016"/>
                  </a:lnTo>
                  <a:lnTo>
                    <a:pt x="297833" y="105809"/>
                  </a:lnTo>
                  <a:cubicBezTo>
                    <a:pt x="295220" y="57477"/>
                    <a:pt x="280851" y="3919"/>
                    <a:pt x="197249" y="0"/>
                  </a:cubicBezTo>
                  <a:lnTo>
                    <a:pt x="148916" y="48333"/>
                  </a:lnTo>
                  <a:lnTo>
                    <a:pt x="100584" y="0"/>
                  </a:lnTo>
                  <a:cubicBezTo>
                    <a:pt x="15675" y="3919"/>
                    <a:pt x="1306" y="60089"/>
                    <a:pt x="0" y="105809"/>
                  </a:cubicBezTo>
                  <a:close/>
                </a:path>
              </a:pathLst>
            </a:custGeom>
            <a:grpFill/>
            <a:ln w="13013" cap="flat">
              <a:solidFill>
                <a:schemeClr val="accent5"/>
              </a:solid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C14B3FAB-E2FD-478C-B9A8-B2576DA88401}"/>
                </a:ext>
              </a:extLst>
            </p:cNvPr>
            <p:cNvSpPr/>
            <p:nvPr/>
          </p:nvSpPr>
          <p:spPr>
            <a:xfrm>
              <a:off x="6681311"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8738" y="125403"/>
                    <a:pt x="62702" y="125403"/>
                  </a:cubicBezTo>
                  <a:close/>
                </a:path>
              </a:pathLst>
            </a:custGeom>
            <a:grpFill/>
            <a:ln w="13013" cap="flat">
              <a:solidFill>
                <a:schemeClr val="accent5"/>
              </a:solid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2C887F5-8A8B-491D-97CA-DC39277BD18C}"/>
                </a:ext>
              </a:extLst>
            </p:cNvPr>
            <p:cNvSpPr/>
            <p:nvPr/>
          </p:nvSpPr>
          <p:spPr>
            <a:xfrm>
              <a:off x="6632979" y="4177412"/>
              <a:ext cx="222068" cy="95358"/>
            </a:xfrm>
            <a:custGeom>
              <a:avLst/>
              <a:gdLst>
                <a:gd name="connsiteX0" fmla="*/ 222068 w 222068"/>
                <a:gd name="connsiteY0" fmla="*/ 79683 h 95358"/>
                <a:gd name="connsiteX1" fmla="*/ 147610 w 222068"/>
                <a:gd name="connsiteY1" fmla="*/ 0 h 95358"/>
                <a:gd name="connsiteX2" fmla="*/ 111034 w 222068"/>
                <a:gd name="connsiteY2" fmla="*/ 36576 h 95358"/>
                <a:gd name="connsiteX3" fmla="*/ 74458 w 222068"/>
                <a:gd name="connsiteY3" fmla="*/ 0 h 95358"/>
                <a:gd name="connsiteX4" fmla="*/ 0 w 222068"/>
                <a:gd name="connsiteY4" fmla="*/ 79683 h 95358"/>
                <a:gd name="connsiteX5" fmla="*/ 0 w 222068"/>
                <a:gd name="connsiteY5" fmla="*/ 95359 h 95358"/>
                <a:gd name="connsiteX6" fmla="*/ 222068 w 222068"/>
                <a:gd name="connsiteY6" fmla="*/ 95359 h 95358"/>
                <a:gd name="connsiteX7" fmla="*/ 222068 w 222068"/>
                <a:gd name="connsiteY7" fmla="*/ 79683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222068" y="79683"/>
                  </a:moveTo>
                  <a:cubicBezTo>
                    <a:pt x="220762" y="44414"/>
                    <a:pt x="209006" y="3919"/>
                    <a:pt x="147610" y="0"/>
                  </a:cubicBezTo>
                  <a:lnTo>
                    <a:pt x="111034" y="36576"/>
                  </a:lnTo>
                  <a:lnTo>
                    <a:pt x="74458" y="0"/>
                  </a:lnTo>
                  <a:cubicBezTo>
                    <a:pt x="11757" y="3919"/>
                    <a:pt x="1306" y="45720"/>
                    <a:pt x="0" y="79683"/>
                  </a:cubicBezTo>
                  <a:lnTo>
                    <a:pt x="0" y="95359"/>
                  </a:lnTo>
                  <a:lnTo>
                    <a:pt x="222068" y="95359"/>
                  </a:lnTo>
                  <a:lnTo>
                    <a:pt x="222068" y="79683"/>
                  </a:lnTo>
                  <a:close/>
                </a:path>
              </a:pathLst>
            </a:custGeom>
            <a:grpFill/>
            <a:ln w="13013" cap="flat">
              <a:solidFill>
                <a:schemeClr val="accent5"/>
              </a:solid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26577AAA-8116-4D80-BDD5-3BFE6B69CD48}"/>
                </a:ext>
              </a:extLst>
            </p:cNvPr>
            <p:cNvSpPr/>
            <p:nvPr/>
          </p:nvSpPr>
          <p:spPr>
            <a:xfrm>
              <a:off x="7368417"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7432" y="125403"/>
                    <a:pt x="62702" y="125403"/>
                  </a:cubicBezTo>
                  <a:close/>
                </a:path>
              </a:pathLst>
            </a:custGeom>
            <a:grpFill/>
            <a:ln w="13013" cap="flat">
              <a:solidFill>
                <a:schemeClr val="accent5"/>
              </a:solid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AD551395-0E4C-4263-BF66-9FFB35502F62}"/>
                </a:ext>
              </a:extLst>
            </p:cNvPr>
            <p:cNvSpPr/>
            <p:nvPr/>
          </p:nvSpPr>
          <p:spPr>
            <a:xfrm>
              <a:off x="7320085" y="4177412"/>
              <a:ext cx="222068" cy="95358"/>
            </a:xfrm>
            <a:custGeom>
              <a:avLst/>
              <a:gdLst>
                <a:gd name="connsiteX0" fmla="*/ 147610 w 222068"/>
                <a:gd name="connsiteY0" fmla="*/ 0 h 95358"/>
                <a:gd name="connsiteX1" fmla="*/ 111034 w 222068"/>
                <a:gd name="connsiteY1" fmla="*/ 36576 h 95358"/>
                <a:gd name="connsiteX2" fmla="*/ 74458 w 222068"/>
                <a:gd name="connsiteY2" fmla="*/ 0 h 95358"/>
                <a:gd name="connsiteX3" fmla="*/ 0 w 222068"/>
                <a:gd name="connsiteY3" fmla="*/ 79683 h 95358"/>
                <a:gd name="connsiteX4" fmla="*/ 0 w 222068"/>
                <a:gd name="connsiteY4" fmla="*/ 95359 h 95358"/>
                <a:gd name="connsiteX5" fmla="*/ 222068 w 222068"/>
                <a:gd name="connsiteY5" fmla="*/ 95359 h 95358"/>
                <a:gd name="connsiteX6" fmla="*/ 222068 w 222068"/>
                <a:gd name="connsiteY6" fmla="*/ 78377 h 95358"/>
                <a:gd name="connsiteX7" fmla="*/ 147610 w 222068"/>
                <a:gd name="connsiteY7" fmla="*/ 0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147610" y="0"/>
                  </a:moveTo>
                  <a:lnTo>
                    <a:pt x="111034" y="36576"/>
                  </a:lnTo>
                  <a:lnTo>
                    <a:pt x="74458" y="0"/>
                  </a:lnTo>
                  <a:cubicBezTo>
                    <a:pt x="11757" y="3919"/>
                    <a:pt x="1306" y="45720"/>
                    <a:pt x="0" y="79683"/>
                  </a:cubicBezTo>
                  <a:lnTo>
                    <a:pt x="0" y="95359"/>
                  </a:lnTo>
                  <a:lnTo>
                    <a:pt x="222068" y="95359"/>
                  </a:lnTo>
                  <a:lnTo>
                    <a:pt x="222068" y="78377"/>
                  </a:lnTo>
                  <a:cubicBezTo>
                    <a:pt x="219456" y="43107"/>
                    <a:pt x="209006" y="3919"/>
                    <a:pt x="147610" y="0"/>
                  </a:cubicBezTo>
                  <a:close/>
                </a:path>
              </a:pathLst>
            </a:custGeom>
            <a:grpFill/>
            <a:ln w="13013" cap="flat">
              <a:solidFill>
                <a:schemeClr val="accent5"/>
              </a:solid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90BDD43B-4B9A-4356-B612-C7801810A564}"/>
                </a:ext>
              </a:extLst>
            </p:cNvPr>
            <p:cNvSpPr/>
            <p:nvPr/>
          </p:nvSpPr>
          <p:spPr>
            <a:xfrm>
              <a:off x="6792346" y="3795977"/>
              <a:ext cx="589134" cy="194636"/>
            </a:xfrm>
            <a:custGeom>
              <a:avLst/>
              <a:gdLst>
                <a:gd name="connsiteX0" fmla="*/ 288689 w 589134"/>
                <a:gd name="connsiteY0" fmla="*/ 43107 h 194636"/>
                <a:gd name="connsiteX1" fmla="*/ 513370 w 589134"/>
                <a:gd name="connsiteY1" fmla="*/ 135854 h 194636"/>
                <a:gd name="connsiteX2" fmla="*/ 466344 w 589134"/>
                <a:gd name="connsiteY2" fmla="*/ 175042 h 194636"/>
                <a:gd name="connsiteX3" fmla="*/ 585215 w 589134"/>
                <a:gd name="connsiteY3" fmla="*/ 194636 h 194636"/>
                <a:gd name="connsiteX4" fmla="*/ 589134 w 589134"/>
                <a:gd name="connsiteY4" fmla="*/ 73152 h 194636"/>
                <a:gd name="connsiteX5" fmla="*/ 546027 w 589134"/>
                <a:gd name="connsiteY5" fmla="*/ 108422 h 194636"/>
                <a:gd name="connsiteX6" fmla="*/ 288689 w 589134"/>
                <a:gd name="connsiteY6" fmla="*/ 0 h 194636"/>
                <a:gd name="connsiteX7" fmla="*/ 0 w 589134"/>
                <a:gd name="connsiteY7" fmla="*/ 144998 h 194636"/>
                <a:gd name="connsiteX8" fmla="*/ 33963 w 589134"/>
                <a:gd name="connsiteY8" fmla="*/ 171123 h 194636"/>
                <a:gd name="connsiteX9" fmla="*/ 288689 w 589134"/>
                <a:gd name="connsiteY9" fmla="*/ 43107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288689" y="43107"/>
                  </a:moveTo>
                  <a:cubicBezTo>
                    <a:pt x="372291" y="43107"/>
                    <a:pt x="453281" y="77071"/>
                    <a:pt x="513370" y="135854"/>
                  </a:cubicBezTo>
                  <a:lnTo>
                    <a:pt x="466344" y="175042"/>
                  </a:lnTo>
                  <a:lnTo>
                    <a:pt x="585215" y="194636"/>
                  </a:lnTo>
                  <a:lnTo>
                    <a:pt x="589134" y="73152"/>
                  </a:lnTo>
                  <a:lnTo>
                    <a:pt x="546027" y="108422"/>
                  </a:lnTo>
                  <a:cubicBezTo>
                    <a:pt x="478100" y="39189"/>
                    <a:pt x="385354" y="0"/>
                    <a:pt x="288689" y="0"/>
                  </a:cubicBezTo>
                  <a:cubicBezTo>
                    <a:pt x="173736" y="0"/>
                    <a:pt x="67927" y="52251"/>
                    <a:pt x="0" y="144998"/>
                  </a:cubicBezTo>
                  <a:lnTo>
                    <a:pt x="33963" y="171123"/>
                  </a:lnTo>
                  <a:cubicBezTo>
                    <a:pt x="95359" y="88827"/>
                    <a:pt x="188105" y="43107"/>
                    <a:pt x="288689" y="43107"/>
                  </a:cubicBezTo>
                  <a:close/>
                </a:path>
              </a:pathLst>
            </a:custGeom>
            <a:grpFill/>
            <a:ln w="13013" cap="flat">
              <a:solidFill>
                <a:schemeClr val="accent5"/>
              </a:solid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57DD3E00-8C54-4356-9BDE-527E771D2626}"/>
                </a:ext>
              </a:extLst>
            </p:cNvPr>
            <p:cNvSpPr/>
            <p:nvPr/>
          </p:nvSpPr>
          <p:spPr>
            <a:xfrm>
              <a:off x="6792346" y="4325022"/>
              <a:ext cx="589134" cy="194636"/>
            </a:xfrm>
            <a:custGeom>
              <a:avLst/>
              <a:gdLst>
                <a:gd name="connsiteX0" fmla="*/ 300445 w 589134"/>
                <a:gd name="connsiteY0" fmla="*/ 151529 h 194636"/>
                <a:gd name="connsiteX1" fmla="*/ 75765 w 589134"/>
                <a:gd name="connsiteY1" fmla="*/ 58783 h 194636"/>
                <a:gd name="connsiteX2" fmla="*/ 122791 w 589134"/>
                <a:gd name="connsiteY2" fmla="*/ 20901 h 194636"/>
                <a:gd name="connsiteX3" fmla="*/ 3919 w 589134"/>
                <a:gd name="connsiteY3" fmla="*/ 0 h 194636"/>
                <a:gd name="connsiteX4" fmla="*/ 0 w 589134"/>
                <a:gd name="connsiteY4" fmla="*/ 121484 h 194636"/>
                <a:gd name="connsiteX5" fmla="*/ 43107 w 589134"/>
                <a:gd name="connsiteY5" fmla="*/ 86215 h 194636"/>
                <a:gd name="connsiteX6" fmla="*/ 300445 w 589134"/>
                <a:gd name="connsiteY6" fmla="*/ 194636 h 194636"/>
                <a:gd name="connsiteX7" fmla="*/ 589134 w 589134"/>
                <a:gd name="connsiteY7" fmla="*/ 49639 h 194636"/>
                <a:gd name="connsiteX8" fmla="*/ 555171 w 589134"/>
                <a:gd name="connsiteY8" fmla="*/ 23513 h 194636"/>
                <a:gd name="connsiteX9" fmla="*/ 300445 w 589134"/>
                <a:gd name="connsiteY9" fmla="*/ 151529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300445" y="151529"/>
                  </a:moveTo>
                  <a:cubicBezTo>
                    <a:pt x="216843" y="151529"/>
                    <a:pt x="135854" y="117566"/>
                    <a:pt x="75765" y="58783"/>
                  </a:cubicBezTo>
                  <a:lnTo>
                    <a:pt x="122791" y="20901"/>
                  </a:lnTo>
                  <a:lnTo>
                    <a:pt x="3919" y="0"/>
                  </a:lnTo>
                  <a:lnTo>
                    <a:pt x="0" y="121484"/>
                  </a:lnTo>
                  <a:lnTo>
                    <a:pt x="43107" y="86215"/>
                  </a:lnTo>
                  <a:cubicBezTo>
                    <a:pt x="111034" y="155448"/>
                    <a:pt x="203780" y="194636"/>
                    <a:pt x="300445" y="194636"/>
                  </a:cubicBezTo>
                  <a:cubicBezTo>
                    <a:pt x="415398" y="194636"/>
                    <a:pt x="521208" y="142385"/>
                    <a:pt x="589134" y="49639"/>
                  </a:cubicBezTo>
                  <a:lnTo>
                    <a:pt x="555171" y="23513"/>
                  </a:lnTo>
                  <a:cubicBezTo>
                    <a:pt x="495082" y="104503"/>
                    <a:pt x="402336" y="151529"/>
                    <a:pt x="300445" y="151529"/>
                  </a:cubicBezTo>
                  <a:close/>
                </a:path>
              </a:pathLst>
            </a:custGeom>
            <a:grpFill/>
            <a:ln w="13013" cap="flat">
              <a:solidFill>
                <a:schemeClr val="accent5"/>
              </a:solidFill>
              <a:prstDash val="solid"/>
              <a:miter/>
            </a:ln>
          </p:spPr>
          <p:txBody>
            <a:bodyPr rtlCol="0" anchor="ctr"/>
            <a:lstStyle/>
            <a:p>
              <a:endParaRPr lang="en-US" dirty="0"/>
            </a:p>
          </p:txBody>
        </p:sp>
      </p:grpSp>
      <p:grpSp>
        <p:nvGrpSpPr>
          <p:cNvPr id="64" name="Graphic 36">
            <a:extLst>
              <a:ext uri="{FF2B5EF4-FFF2-40B4-BE49-F238E27FC236}">
                <a16:creationId xmlns:a16="http://schemas.microsoft.com/office/drawing/2014/main" id="{84F9665C-715C-4E8A-A37A-689441279C5A}"/>
              </a:ext>
              <a:ext uri="{C183D7F6-B498-43B3-948B-1728B52AA6E4}">
                <adec:decorative xmlns:adec="http://schemas.microsoft.com/office/drawing/2017/decorative" val="1"/>
              </a:ext>
            </a:extLst>
          </p:cNvPr>
          <p:cNvGrpSpPr/>
          <p:nvPr/>
        </p:nvGrpSpPr>
        <p:grpSpPr>
          <a:xfrm>
            <a:off x="8762494" y="3932211"/>
            <a:ext cx="422620" cy="727352"/>
            <a:chOff x="8762494" y="3782083"/>
            <a:chExt cx="422620" cy="727352"/>
          </a:xfrm>
          <a:solidFill>
            <a:schemeClr val="accent5"/>
          </a:solidFill>
        </p:grpSpPr>
        <p:sp>
          <p:nvSpPr>
            <p:cNvPr id="65" name="Freeform: Shape 64">
              <a:extLst>
                <a:ext uri="{FF2B5EF4-FFF2-40B4-BE49-F238E27FC236}">
                  <a16:creationId xmlns:a16="http://schemas.microsoft.com/office/drawing/2014/main" id="{B37AF366-E84C-4BDE-A30C-483F1A8DCB66}"/>
                </a:ext>
              </a:extLst>
            </p:cNvPr>
            <p:cNvSpPr/>
            <p:nvPr/>
          </p:nvSpPr>
          <p:spPr>
            <a:xfrm>
              <a:off x="8937879" y="3955425"/>
              <a:ext cx="247235" cy="554009"/>
            </a:xfrm>
            <a:custGeom>
              <a:avLst/>
              <a:gdLst>
                <a:gd name="connsiteX0" fmla="*/ 201399 w 247235"/>
                <a:gd name="connsiteY0" fmla="*/ 298071 h 554009"/>
                <a:gd name="connsiteX1" fmla="*/ 246865 w 247235"/>
                <a:gd name="connsiteY1" fmla="*/ 257698 h 554009"/>
                <a:gd name="connsiteX2" fmla="*/ 247235 w 247235"/>
                <a:gd name="connsiteY2" fmla="*/ 105746 h 554009"/>
                <a:gd name="connsiteX3" fmla="*/ 143248 w 247235"/>
                <a:gd name="connsiteY3" fmla="*/ 0 h 554009"/>
                <a:gd name="connsiteX4" fmla="*/ 77967 w 247235"/>
                <a:gd name="connsiteY4" fmla="*/ 0 h 554009"/>
                <a:gd name="connsiteX5" fmla="*/ 0 w 247235"/>
                <a:gd name="connsiteY5" fmla="*/ 24538 h 554009"/>
                <a:gd name="connsiteX6" fmla="*/ 25001 w 247235"/>
                <a:gd name="connsiteY6" fmla="*/ 85745 h 554009"/>
                <a:gd name="connsiteX7" fmla="*/ 5741 w 247235"/>
                <a:gd name="connsiteY7" fmla="*/ 140470 h 554009"/>
                <a:gd name="connsiteX8" fmla="*/ 61207 w 247235"/>
                <a:gd name="connsiteY8" fmla="*/ 235290 h 554009"/>
                <a:gd name="connsiteX9" fmla="*/ 60929 w 247235"/>
                <a:gd name="connsiteY9" fmla="*/ 334091 h 554009"/>
                <a:gd name="connsiteX10" fmla="*/ 28520 w 247235"/>
                <a:gd name="connsiteY10" fmla="*/ 384372 h 554009"/>
                <a:gd name="connsiteX11" fmla="*/ 28335 w 247235"/>
                <a:gd name="connsiteY11" fmla="*/ 520119 h 554009"/>
                <a:gd name="connsiteX12" fmla="*/ 70744 w 247235"/>
                <a:gd name="connsiteY12" fmla="*/ 554010 h 554009"/>
                <a:gd name="connsiteX13" fmla="*/ 114265 w 247235"/>
                <a:gd name="connsiteY13" fmla="*/ 510489 h 554009"/>
                <a:gd name="connsiteX14" fmla="*/ 157879 w 247235"/>
                <a:gd name="connsiteY14" fmla="*/ 554010 h 554009"/>
                <a:gd name="connsiteX15" fmla="*/ 201399 w 247235"/>
                <a:gd name="connsiteY15" fmla="*/ 510489 h 554009"/>
                <a:gd name="connsiteX16" fmla="*/ 201399 w 247235"/>
                <a:gd name="connsiteY16" fmla="*/ 298071 h 5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35" h="554009">
                  <a:moveTo>
                    <a:pt x="201399" y="298071"/>
                  </a:moveTo>
                  <a:cubicBezTo>
                    <a:pt x="229642" y="297978"/>
                    <a:pt x="246865" y="280200"/>
                    <a:pt x="246865" y="257698"/>
                  </a:cubicBezTo>
                  <a:lnTo>
                    <a:pt x="247235" y="105746"/>
                  </a:lnTo>
                  <a:cubicBezTo>
                    <a:pt x="247235" y="28057"/>
                    <a:pt x="211122" y="0"/>
                    <a:pt x="143248" y="0"/>
                  </a:cubicBezTo>
                  <a:lnTo>
                    <a:pt x="77967" y="0"/>
                  </a:lnTo>
                  <a:cubicBezTo>
                    <a:pt x="43613" y="0"/>
                    <a:pt x="17501" y="7315"/>
                    <a:pt x="0" y="24538"/>
                  </a:cubicBezTo>
                  <a:cubicBezTo>
                    <a:pt x="15464" y="40372"/>
                    <a:pt x="25001" y="61948"/>
                    <a:pt x="25001" y="85745"/>
                  </a:cubicBezTo>
                  <a:cubicBezTo>
                    <a:pt x="25001" y="106394"/>
                    <a:pt x="17779" y="125469"/>
                    <a:pt x="5741" y="140470"/>
                  </a:cubicBezTo>
                  <a:cubicBezTo>
                    <a:pt x="35372" y="151397"/>
                    <a:pt x="61207" y="177417"/>
                    <a:pt x="61207" y="235290"/>
                  </a:cubicBezTo>
                  <a:lnTo>
                    <a:pt x="60929" y="334091"/>
                  </a:lnTo>
                  <a:cubicBezTo>
                    <a:pt x="60929" y="357518"/>
                    <a:pt x="48428" y="375853"/>
                    <a:pt x="28520" y="384372"/>
                  </a:cubicBezTo>
                  <a:lnTo>
                    <a:pt x="28335" y="520119"/>
                  </a:lnTo>
                  <a:cubicBezTo>
                    <a:pt x="32779" y="539472"/>
                    <a:pt x="50003" y="554010"/>
                    <a:pt x="70744" y="554010"/>
                  </a:cubicBezTo>
                  <a:cubicBezTo>
                    <a:pt x="94820" y="554010"/>
                    <a:pt x="114265" y="534564"/>
                    <a:pt x="114265" y="510489"/>
                  </a:cubicBezTo>
                  <a:cubicBezTo>
                    <a:pt x="114265" y="534564"/>
                    <a:pt x="133803" y="554010"/>
                    <a:pt x="157879" y="554010"/>
                  </a:cubicBezTo>
                  <a:cubicBezTo>
                    <a:pt x="181861" y="554010"/>
                    <a:pt x="201399" y="534564"/>
                    <a:pt x="201399" y="510489"/>
                  </a:cubicBezTo>
                  <a:lnTo>
                    <a:pt x="201399" y="298071"/>
                  </a:lnTo>
                  <a:close/>
                </a:path>
              </a:pathLst>
            </a:custGeom>
            <a:grpFill/>
            <a:ln w="9111"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3ECC574F-DA3A-4109-A28C-CB0F4A866E9F}"/>
                </a:ext>
              </a:extLst>
            </p:cNvPr>
            <p:cNvSpPr/>
            <p:nvPr/>
          </p:nvSpPr>
          <p:spPr>
            <a:xfrm>
              <a:off x="8971677" y="3782083"/>
              <a:ext cx="153619" cy="153618"/>
            </a:xfrm>
            <a:custGeom>
              <a:avLst/>
              <a:gdLst>
                <a:gd name="connsiteX0" fmla="*/ 153619 w 153619"/>
                <a:gd name="connsiteY0" fmla="*/ 76856 h 153618"/>
                <a:gd name="connsiteX1" fmla="*/ 76856 w 153619"/>
                <a:gd name="connsiteY1" fmla="*/ 0 h 153618"/>
                <a:gd name="connsiteX2" fmla="*/ 0 w 153619"/>
                <a:gd name="connsiteY2" fmla="*/ 76856 h 153618"/>
                <a:gd name="connsiteX3" fmla="*/ 76856 w 153619"/>
                <a:gd name="connsiteY3" fmla="*/ 153619 h 153618"/>
                <a:gd name="connsiteX4" fmla="*/ 153619 w 153619"/>
                <a:gd name="connsiteY4" fmla="*/ 76856 h 15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 h="153618">
                  <a:moveTo>
                    <a:pt x="153619" y="76856"/>
                  </a:moveTo>
                  <a:cubicBezTo>
                    <a:pt x="153619" y="34446"/>
                    <a:pt x="119265" y="0"/>
                    <a:pt x="76856" y="0"/>
                  </a:cubicBezTo>
                  <a:cubicBezTo>
                    <a:pt x="34446" y="0"/>
                    <a:pt x="0" y="34354"/>
                    <a:pt x="0" y="76856"/>
                  </a:cubicBezTo>
                  <a:cubicBezTo>
                    <a:pt x="0" y="119265"/>
                    <a:pt x="34354" y="153619"/>
                    <a:pt x="76856" y="153619"/>
                  </a:cubicBezTo>
                  <a:cubicBezTo>
                    <a:pt x="119173" y="153619"/>
                    <a:pt x="153619" y="119265"/>
                    <a:pt x="153619" y="76856"/>
                  </a:cubicBezTo>
                  <a:close/>
                </a:path>
              </a:pathLst>
            </a:custGeom>
            <a:grpFill/>
            <a:ln w="9111"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5A920141-D44F-417A-9265-D68D087051D1}"/>
                </a:ext>
              </a:extLst>
            </p:cNvPr>
            <p:cNvSpPr/>
            <p:nvPr/>
          </p:nvSpPr>
          <p:spPr>
            <a:xfrm>
              <a:off x="8778797" y="4116266"/>
              <a:ext cx="193158" cy="393075"/>
            </a:xfrm>
            <a:custGeom>
              <a:avLst/>
              <a:gdLst>
                <a:gd name="connsiteX0" fmla="*/ 193158 w 193158"/>
                <a:gd name="connsiteY0" fmla="*/ 74263 h 393075"/>
                <a:gd name="connsiteX1" fmla="*/ 130748 w 193158"/>
                <a:gd name="connsiteY1" fmla="*/ 0 h 393075"/>
                <a:gd name="connsiteX2" fmla="*/ 76115 w 193158"/>
                <a:gd name="connsiteY2" fmla="*/ 0 h 393075"/>
                <a:gd name="connsiteX3" fmla="*/ 59170 w 193158"/>
                <a:gd name="connsiteY3" fmla="*/ 68244 h 393075"/>
                <a:gd name="connsiteX4" fmla="*/ 21390 w 193158"/>
                <a:gd name="connsiteY4" fmla="*/ 81393 h 393075"/>
                <a:gd name="connsiteX5" fmla="*/ 0 w 193158"/>
                <a:gd name="connsiteY5" fmla="*/ 77319 h 393075"/>
                <a:gd name="connsiteX6" fmla="*/ 185 w 193158"/>
                <a:gd name="connsiteY6" fmla="*/ 173157 h 393075"/>
                <a:gd name="connsiteX7" fmla="*/ 32316 w 193158"/>
                <a:gd name="connsiteY7" fmla="*/ 201584 h 393075"/>
                <a:gd name="connsiteX8" fmla="*/ 32316 w 193158"/>
                <a:gd name="connsiteY8" fmla="*/ 361130 h 393075"/>
                <a:gd name="connsiteX9" fmla="*/ 64355 w 193158"/>
                <a:gd name="connsiteY9" fmla="*/ 393076 h 393075"/>
                <a:gd name="connsiteX10" fmla="*/ 96394 w 193158"/>
                <a:gd name="connsiteY10" fmla="*/ 361130 h 393075"/>
                <a:gd name="connsiteX11" fmla="*/ 128340 w 193158"/>
                <a:gd name="connsiteY11" fmla="*/ 393076 h 393075"/>
                <a:gd name="connsiteX12" fmla="*/ 160379 w 193158"/>
                <a:gd name="connsiteY12" fmla="*/ 361130 h 393075"/>
                <a:gd name="connsiteX13" fmla="*/ 160656 w 193158"/>
                <a:gd name="connsiteY13" fmla="*/ 201584 h 393075"/>
                <a:gd name="connsiteX14" fmla="*/ 192973 w 193158"/>
                <a:gd name="connsiteY14" fmla="*/ 173157 h 393075"/>
                <a:gd name="connsiteX15" fmla="*/ 193158 w 193158"/>
                <a:gd name="connsiteY15" fmla="*/ 74263 h 39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158" h="393075">
                  <a:moveTo>
                    <a:pt x="193158" y="74263"/>
                  </a:moveTo>
                  <a:cubicBezTo>
                    <a:pt x="193158" y="23798"/>
                    <a:pt x="171583" y="3056"/>
                    <a:pt x="130748" y="0"/>
                  </a:cubicBezTo>
                  <a:lnTo>
                    <a:pt x="76115" y="0"/>
                  </a:lnTo>
                  <a:cubicBezTo>
                    <a:pt x="85282" y="25186"/>
                    <a:pt x="79171" y="52225"/>
                    <a:pt x="59170" y="68244"/>
                  </a:cubicBezTo>
                  <a:cubicBezTo>
                    <a:pt x="48521" y="76671"/>
                    <a:pt x="35094" y="81578"/>
                    <a:pt x="21390" y="81393"/>
                  </a:cubicBezTo>
                  <a:cubicBezTo>
                    <a:pt x="14445" y="81300"/>
                    <a:pt x="6297" y="79819"/>
                    <a:pt x="0" y="77319"/>
                  </a:cubicBezTo>
                  <a:lnTo>
                    <a:pt x="185" y="173157"/>
                  </a:lnTo>
                  <a:cubicBezTo>
                    <a:pt x="185" y="188991"/>
                    <a:pt x="11389" y="201584"/>
                    <a:pt x="32316" y="201584"/>
                  </a:cubicBezTo>
                  <a:lnTo>
                    <a:pt x="32316" y="361130"/>
                  </a:lnTo>
                  <a:cubicBezTo>
                    <a:pt x="32316" y="378816"/>
                    <a:pt x="46669" y="393076"/>
                    <a:pt x="64355" y="393076"/>
                  </a:cubicBezTo>
                  <a:cubicBezTo>
                    <a:pt x="82041" y="393076"/>
                    <a:pt x="96394" y="378816"/>
                    <a:pt x="96394" y="361130"/>
                  </a:cubicBezTo>
                  <a:cubicBezTo>
                    <a:pt x="96394" y="378816"/>
                    <a:pt x="110654" y="393076"/>
                    <a:pt x="128340" y="393076"/>
                  </a:cubicBezTo>
                  <a:cubicBezTo>
                    <a:pt x="146026" y="393076"/>
                    <a:pt x="160379" y="378816"/>
                    <a:pt x="160379" y="361130"/>
                  </a:cubicBezTo>
                  <a:lnTo>
                    <a:pt x="160656" y="201584"/>
                  </a:lnTo>
                  <a:cubicBezTo>
                    <a:pt x="182232" y="201584"/>
                    <a:pt x="192973" y="188991"/>
                    <a:pt x="192973" y="173157"/>
                  </a:cubicBezTo>
                  <a:lnTo>
                    <a:pt x="193158" y="74263"/>
                  </a:lnTo>
                  <a:close/>
                </a:path>
              </a:pathLst>
            </a:custGeom>
            <a:grpFill/>
            <a:ln w="9111"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27570DD8-817F-441D-9378-30D342ACBE71}"/>
                </a:ext>
              </a:extLst>
            </p:cNvPr>
            <p:cNvSpPr/>
            <p:nvPr/>
          </p:nvSpPr>
          <p:spPr>
            <a:xfrm>
              <a:off x="8762494" y="4098765"/>
              <a:ext cx="76271" cy="78432"/>
            </a:xfrm>
            <a:custGeom>
              <a:avLst/>
              <a:gdLst>
                <a:gd name="connsiteX0" fmla="*/ 21303 w 76271"/>
                <a:gd name="connsiteY0" fmla="*/ 16113 h 78432"/>
                <a:gd name="connsiteX1" fmla="*/ 5006 w 76271"/>
                <a:gd name="connsiteY1" fmla="*/ 58152 h 78432"/>
                <a:gd name="connsiteX2" fmla="*/ 13525 w 76271"/>
                <a:gd name="connsiteY2" fmla="*/ 69819 h 78432"/>
                <a:gd name="connsiteX3" fmla="*/ 37600 w 76271"/>
                <a:gd name="connsiteY3" fmla="*/ 78431 h 78432"/>
                <a:gd name="connsiteX4" fmla="*/ 62694 w 76271"/>
                <a:gd name="connsiteY4" fmla="*/ 69634 h 78432"/>
                <a:gd name="connsiteX5" fmla="*/ 68805 w 76271"/>
                <a:gd name="connsiteY5" fmla="*/ 14909 h 78432"/>
                <a:gd name="connsiteX6" fmla="*/ 61490 w 76271"/>
                <a:gd name="connsiteY6" fmla="*/ 4445 h 78432"/>
                <a:gd name="connsiteX7" fmla="*/ 50934 w 76271"/>
                <a:gd name="connsiteY7" fmla="*/ 1 h 78432"/>
                <a:gd name="connsiteX8" fmla="*/ 21303 w 76271"/>
                <a:gd name="connsiteY8" fmla="*/ 16113 h 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1" h="78432">
                  <a:moveTo>
                    <a:pt x="21303" y="16113"/>
                  </a:moveTo>
                  <a:cubicBezTo>
                    <a:pt x="4543" y="29539"/>
                    <a:pt x="-7124" y="38058"/>
                    <a:pt x="5006" y="58152"/>
                  </a:cubicBezTo>
                  <a:cubicBezTo>
                    <a:pt x="6487" y="60559"/>
                    <a:pt x="8987" y="66023"/>
                    <a:pt x="13525" y="69819"/>
                  </a:cubicBezTo>
                  <a:cubicBezTo>
                    <a:pt x="20007" y="75375"/>
                    <a:pt x="29174" y="78338"/>
                    <a:pt x="37600" y="78431"/>
                  </a:cubicBezTo>
                  <a:cubicBezTo>
                    <a:pt x="46397" y="78523"/>
                    <a:pt x="55379" y="75560"/>
                    <a:pt x="62694" y="69634"/>
                  </a:cubicBezTo>
                  <a:cubicBezTo>
                    <a:pt x="79454" y="56207"/>
                    <a:pt x="79732" y="32873"/>
                    <a:pt x="68805" y="14909"/>
                  </a:cubicBezTo>
                  <a:cubicBezTo>
                    <a:pt x="64824" y="8335"/>
                    <a:pt x="64176" y="6946"/>
                    <a:pt x="61490" y="4445"/>
                  </a:cubicBezTo>
                  <a:cubicBezTo>
                    <a:pt x="58249" y="1390"/>
                    <a:pt x="54545" y="1"/>
                    <a:pt x="50934" y="1"/>
                  </a:cubicBezTo>
                  <a:cubicBezTo>
                    <a:pt x="41767" y="-92"/>
                    <a:pt x="31766" y="7686"/>
                    <a:pt x="21303" y="16113"/>
                  </a:cubicBezTo>
                  <a:close/>
                </a:path>
              </a:pathLst>
            </a:custGeom>
            <a:grpFill/>
            <a:ln w="9111"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022135FA-16DA-4EA5-9CF0-E9883546A5B7}"/>
                </a:ext>
              </a:extLst>
            </p:cNvPr>
            <p:cNvSpPr/>
            <p:nvPr/>
          </p:nvSpPr>
          <p:spPr>
            <a:xfrm>
              <a:off x="8815002" y="3980704"/>
              <a:ext cx="120746" cy="120746"/>
            </a:xfrm>
            <a:custGeom>
              <a:avLst/>
              <a:gdLst>
                <a:gd name="connsiteX0" fmla="*/ 60373 w 120746"/>
                <a:gd name="connsiteY0" fmla="*/ 0 h 120746"/>
                <a:gd name="connsiteX1" fmla="*/ 0 w 120746"/>
                <a:gd name="connsiteY1" fmla="*/ 60373 h 120746"/>
                <a:gd name="connsiteX2" fmla="*/ 60373 w 120746"/>
                <a:gd name="connsiteY2" fmla="*/ 120747 h 120746"/>
                <a:gd name="connsiteX3" fmla="*/ 120747 w 120746"/>
                <a:gd name="connsiteY3" fmla="*/ 60373 h 120746"/>
                <a:gd name="connsiteX4" fmla="*/ 60373 w 120746"/>
                <a:gd name="connsiteY4" fmla="*/ 0 h 12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 h="120746">
                  <a:moveTo>
                    <a:pt x="60373" y="0"/>
                  </a:moveTo>
                  <a:cubicBezTo>
                    <a:pt x="27038" y="0"/>
                    <a:pt x="0" y="27038"/>
                    <a:pt x="0" y="60373"/>
                  </a:cubicBezTo>
                  <a:cubicBezTo>
                    <a:pt x="0" y="93709"/>
                    <a:pt x="27038" y="120747"/>
                    <a:pt x="60373" y="120747"/>
                  </a:cubicBezTo>
                  <a:cubicBezTo>
                    <a:pt x="93709" y="120747"/>
                    <a:pt x="120747" y="93709"/>
                    <a:pt x="120747" y="60373"/>
                  </a:cubicBezTo>
                  <a:cubicBezTo>
                    <a:pt x="120747" y="27038"/>
                    <a:pt x="93709" y="0"/>
                    <a:pt x="60373" y="0"/>
                  </a:cubicBezTo>
                  <a:close/>
                </a:path>
              </a:pathLst>
            </a:custGeom>
            <a:grpFill/>
            <a:ln w="9111" cap="flat">
              <a:noFill/>
              <a:prstDash val="solid"/>
              <a:miter/>
            </a:ln>
          </p:spPr>
          <p:txBody>
            <a:bodyPr rtlCol="0" anchor="ctr"/>
            <a:lstStyle/>
            <a:p>
              <a:endParaRPr lang="en-US" dirty="0"/>
            </a:p>
          </p:txBody>
        </p:sp>
      </p:grpSp>
      <p:grpSp>
        <p:nvGrpSpPr>
          <p:cNvPr id="70" name="Graphic 49">
            <a:extLst>
              <a:ext uri="{FF2B5EF4-FFF2-40B4-BE49-F238E27FC236}">
                <a16:creationId xmlns:a16="http://schemas.microsoft.com/office/drawing/2014/main" id="{51E1CEAB-6E5F-471F-941E-207A0DCBFC9B}"/>
              </a:ext>
              <a:ext uri="{C183D7F6-B498-43B3-948B-1728B52AA6E4}">
                <adec:decorative xmlns:adec="http://schemas.microsoft.com/office/drawing/2017/decorative" val="1"/>
              </a:ext>
            </a:extLst>
          </p:cNvPr>
          <p:cNvGrpSpPr/>
          <p:nvPr/>
        </p:nvGrpSpPr>
        <p:grpSpPr>
          <a:xfrm>
            <a:off x="10561510" y="3945800"/>
            <a:ext cx="588539" cy="725873"/>
            <a:chOff x="10561510" y="3795672"/>
            <a:chExt cx="588539" cy="725873"/>
          </a:xfrm>
          <a:solidFill>
            <a:schemeClr val="accent5"/>
          </a:solidFill>
        </p:grpSpPr>
        <p:sp>
          <p:nvSpPr>
            <p:cNvPr id="71" name="Freeform: Shape 70">
              <a:extLst>
                <a:ext uri="{FF2B5EF4-FFF2-40B4-BE49-F238E27FC236}">
                  <a16:creationId xmlns:a16="http://schemas.microsoft.com/office/drawing/2014/main" id="{D1D28E5C-CB35-4382-8534-DCED60E52739}"/>
                </a:ext>
              </a:extLst>
            </p:cNvPr>
            <p:cNvSpPr/>
            <p:nvPr/>
          </p:nvSpPr>
          <p:spPr>
            <a:xfrm>
              <a:off x="10862481" y="3795672"/>
              <a:ext cx="287568" cy="725873"/>
            </a:xfrm>
            <a:custGeom>
              <a:avLst/>
              <a:gdLst>
                <a:gd name="connsiteX0" fmla="*/ 287568 w 287568"/>
                <a:gd name="connsiteY0" fmla="*/ 363158 h 725873"/>
                <a:gd name="connsiteX1" fmla="*/ 268726 w 287568"/>
                <a:gd name="connsiteY1" fmla="*/ 315056 h 725873"/>
                <a:gd name="connsiteX2" fmla="*/ 40182 w 287568"/>
                <a:gd name="connsiteY2" fmla="*/ 7153 h 725873"/>
                <a:gd name="connsiteX3" fmla="*/ 40182 w 287568"/>
                <a:gd name="connsiteY3" fmla="*/ 7153 h 725873"/>
                <a:gd name="connsiteX4" fmla="*/ 7153 w 287568"/>
                <a:gd name="connsiteY4" fmla="*/ 6488 h 725873"/>
                <a:gd name="connsiteX5" fmla="*/ 6488 w 287568"/>
                <a:gd name="connsiteY5" fmla="*/ 39517 h 725873"/>
                <a:gd name="connsiteX6" fmla="*/ 6488 w 287568"/>
                <a:gd name="connsiteY6" fmla="*/ 39517 h 725873"/>
                <a:gd name="connsiteX7" fmla="*/ 235032 w 287568"/>
                <a:gd name="connsiteY7" fmla="*/ 346976 h 725873"/>
                <a:gd name="connsiteX8" fmla="*/ 240130 w 287568"/>
                <a:gd name="connsiteY8" fmla="*/ 362937 h 725873"/>
                <a:gd name="connsiteX9" fmla="*/ 235032 w 287568"/>
                <a:gd name="connsiteY9" fmla="*/ 378897 h 725873"/>
                <a:gd name="connsiteX10" fmla="*/ 6488 w 287568"/>
                <a:gd name="connsiteY10" fmla="*/ 686356 h 725873"/>
                <a:gd name="connsiteX11" fmla="*/ 6488 w 287568"/>
                <a:gd name="connsiteY11" fmla="*/ 686356 h 725873"/>
                <a:gd name="connsiteX12" fmla="*/ 7153 w 287568"/>
                <a:gd name="connsiteY12" fmla="*/ 719386 h 725873"/>
                <a:gd name="connsiteX13" fmla="*/ 40182 w 287568"/>
                <a:gd name="connsiteY13" fmla="*/ 718720 h 725873"/>
                <a:gd name="connsiteX14" fmla="*/ 40182 w 287568"/>
                <a:gd name="connsiteY14" fmla="*/ 718720 h 725873"/>
                <a:gd name="connsiteX15" fmla="*/ 268726 w 287568"/>
                <a:gd name="connsiteY15" fmla="*/ 411261 h 725873"/>
                <a:gd name="connsiteX16" fmla="*/ 287568 w 287568"/>
                <a:gd name="connsiteY16" fmla="*/ 363158 h 7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568" h="725873">
                  <a:moveTo>
                    <a:pt x="287568" y="363158"/>
                  </a:moveTo>
                  <a:cubicBezTo>
                    <a:pt x="287568" y="344760"/>
                    <a:pt x="280918" y="330129"/>
                    <a:pt x="268726" y="315056"/>
                  </a:cubicBezTo>
                  <a:lnTo>
                    <a:pt x="40182" y="7153"/>
                  </a:lnTo>
                  <a:lnTo>
                    <a:pt x="40182" y="7153"/>
                  </a:lnTo>
                  <a:cubicBezTo>
                    <a:pt x="31315" y="-2157"/>
                    <a:pt x="16463" y="-2379"/>
                    <a:pt x="7153" y="6488"/>
                  </a:cubicBezTo>
                  <a:cubicBezTo>
                    <a:pt x="-2157" y="15577"/>
                    <a:pt x="-2379" y="30207"/>
                    <a:pt x="6488" y="39517"/>
                  </a:cubicBezTo>
                  <a:lnTo>
                    <a:pt x="6488" y="39517"/>
                  </a:lnTo>
                  <a:cubicBezTo>
                    <a:pt x="6488" y="39517"/>
                    <a:pt x="201116" y="301534"/>
                    <a:pt x="235032" y="346976"/>
                  </a:cubicBezTo>
                  <a:cubicBezTo>
                    <a:pt x="238135" y="351410"/>
                    <a:pt x="240130" y="356952"/>
                    <a:pt x="240130" y="362937"/>
                  </a:cubicBezTo>
                  <a:cubicBezTo>
                    <a:pt x="240130" y="368922"/>
                    <a:pt x="238135" y="374464"/>
                    <a:pt x="235032" y="378897"/>
                  </a:cubicBezTo>
                  <a:cubicBezTo>
                    <a:pt x="201116" y="424562"/>
                    <a:pt x="6488" y="686356"/>
                    <a:pt x="6488" y="686356"/>
                  </a:cubicBezTo>
                  <a:lnTo>
                    <a:pt x="6488" y="686356"/>
                  </a:lnTo>
                  <a:cubicBezTo>
                    <a:pt x="-2379" y="695667"/>
                    <a:pt x="-2157" y="710519"/>
                    <a:pt x="7153" y="719386"/>
                  </a:cubicBezTo>
                  <a:cubicBezTo>
                    <a:pt x="16463" y="728252"/>
                    <a:pt x="31315" y="728031"/>
                    <a:pt x="40182" y="718720"/>
                  </a:cubicBezTo>
                  <a:lnTo>
                    <a:pt x="40182" y="718720"/>
                  </a:lnTo>
                  <a:lnTo>
                    <a:pt x="268726" y="411261"/>
                  </a:lnTo>
                  <a:cubicBezTo>
                    <a:pt x="280918" y="395966"/>
                    <a:pt x="287568" y="381557"/>
                    <a:pt x="287568" y="363158"/>
                  </a:cubicBezTo>
                  <a:close/>
                </a:path>
              </a:pathLst>
            </a:custGeom>
            <a:grpFill/>
            <a:ln w="21872"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369E4C99-5F1B-41B9-AD65-DCA135B986BA}"/>
                </a:ext>
              </a:extLst>
            </p:cNvPr>
            <p:cNvSpPr/>
            <p:nvPr/>
          </p:nvSpPr>
          <p:spPr>
            <a:xfrm>
              <a:off x="10561510" y="3795953"/>
              <a:ext cx="465289" cy="725311"/>
            </a:xfrm>
            <a:custGeom>
              <a:avLst/>
              <a:gdLst>
                <a:gd name="connsiteX0" fmla="*/ 0 w 465289"/>
                <a:gd name="connsiteY0" fmla="*/ 362877 h 725311"/>
                <a:gd name="connsiteX1" fmla="*/ 0 w 465289"/>
                <a:gd name="connsiteY1" fmla="*/ 160712 h 725311"/>
                <a:gd name="connsiteX2" fmla="*/ 60295 w 465289"/>
                <a:gd name="connsiteY2" fmla="*/ 100196 h 725311"/>
                <a:gd name="connsiteX3" fmla="*/ 159161 w 465289"/>
                <a:gd name="connsiteY3" fmla="*/ 100196 h 725311"/>
                <a:gd name="connsiteX4" fmla="*/ 159161 w 465289"/>
                <a:gd name="connsiteY4" fmla="*/ 20837 h 725311"/>
                <a:gd name="connsiteX5" fmla="*/ 159161 w 465289"/>
                <a:gd name="connsiteY5" fmla="*/ 20837 h 725311"/>
                <a:gd name="connsiteX6" fmla="*/ 179998 w 465289"/>
                <a:gd name="connsiteY6" fmla="*/ 0 h 725311"/>
                <a:gd name="connsiteX7" fmla="*/ 194628 w 465289"/>
                <a:gd name="connsiteY7" fmla="*/ 5985 h 725311"/>
                <a:gd name="connsiteX8" fmla="*/ 460192 w 465289"/>
                <a:gd name="connsiteY8" fmla="*/ 346695 h 725311"/>
                <a:gd name="connsiteX9" fmla="*/ 465290 w 465289"/>
                <a:gd name="connsiteY9" fmla="*/ 362656 h 725311"/>
                <a:gd name="connsiteX10" fmla="*/ 460192 w 465289"/>
                <a:gd name="connsiteY10" fmla="*/ 378616 h 725311"/>
                <a:gd name="connsiteX11" fmla="*/ 194407 w 465289"/>
                <a:gd name="connsiteY11" fmla="*/ 719326 h 725311"/>
                <a:gd name="connsiteX12" fmla="*/ 179776 w 465289"/>
                <a:gd name="connsiteY12" fmla="*/ 725311 h 725311"/>
                <a:gd name="connsiteX13" fmla="*/ 158939 w 465289"/>
                <a:gd name="connsiteY13" fmla="*/ 704474 h 725311"/>
                <a:gd name="connsiteX14" fmla="*/ 158939 w 465289"/>
                <a:gd name="connsiteY14" fmla="*/ 704474 h 725311"/>
                <a:gd name="connsiteX15" fmla="*/ 158939 w 465289"/>
                <a:gd name="connsiteY15" fmla="*/ 625115 h 725311"/>
                <a:gd name="connsiteX16" fmla="*/ 60295 w 465289"/>
                <a:gd name="connsiteY16" fmla="*/ 625115 h 725311"/>
                <a:gd name="connsiteX17" fmla="*/ 0 w 465289"/>
                <a:gd name="connsiteY17" fmla="*/ 564821 h 725311"/>
                <a:gd name="connsiteX18" fmla="*/ 0 w 465289"/>
                <a:gd name="connsiteY18" fmla="*/ 362877 h 7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289" h="725311">
                  <a:moveTo>
                    <a:pt x="0" y="362877"/>
                  </a:moveTo>
                  <a:lnTo>
                    <a:pt x="0" y="160712"/>
                  </a:lnTo>
                  <a:cubicBezTo>
                    <a:pt x="0" y="127461"/>
                    <a:pt x="27044" y="100196"/>
                    <a:pt x="60295" y="100196"/>
                  </a:cubicBezTo>
                  <a:lnTo>
                    <a:pt x="159161" y="100196"/>
                  </a:lnTo>
                  <a:lnTo>
                    <a:pt x="159161" y="20837"/>
                  </a:lnTo>
                  <a:lnTo>
                    <a:pt x="159161" y="20837"/>
                  </a:lnTo>
                  <a:cubicBezTo>
                    <a:pt x="159161" y="9310"/>
                    <a:pt x="168471" y="0"/>
                    <a:pt x="179998" y="0"/>
                  </a:cubicBezTo>
                  <a:cubicBezTo>
                    <a:pt x="185761" y="0"/>
                    <a:pt x="190860" y="2217"/>
                    <a:pt x="194628" y="5985"/>
                  </a:cubicBezTo>
                  <a:lnTo>
                    <a:pt x="460192" y="346695"/>
                  </a:lnTo>
                  <a:cubicBezTo>
                    <a:pt x="463295" y="351129"/>
                    <a:pt x="465290" y="356670"/>
                    <a:pt x="465290" y="362656"/>
                  </a:cubicBezTo>
                  <a:cubicBezTo>
                    <a:pt x="465290" y="368641"/>
                    <a:pt x="463295" y="374183"/>
                    <a:pt x="460192" y="378616"/>
                  </a:cubicBezTo>
                  <a:lnTo>
                    <a:pt x="194407" y="719326"/>
                  </a:lnTo>
                  <a:cubicBezTo>
                    <a:pt x="190638" y="723095"/>
                    <a:pt x="185540" y="725311"/>
                    <a:pt x="179776" y="725311"/>
                  </a:cubicBezTo>
                  <a:cubicBezTo>
                    <a:pt x="168249" y="725311"/>
                    <a:pt x="158939" y="716001"/>
                    <a:pt x="158939" y="704474"/>
                  </a:cubicBezTo>
                  <a:lnTo>
                    <a:pt x="158939" y="704474"/>
                  </a:lnTo>
                  <a:lnTo>
                    <a:pt x="158939" y="625115"/>
                  </a:lnTo>
                  <a:lnTo>
                    <a:pt x="60295" y="625115"/>
                  </a:lnTo>
                  <a:cubicBezTo>
                    <a:pt x="27044" y="625337"/>
                    <a:pt x="0" y="598293"/>
                    <a:pt x="0" y="564821"/>
                  </a:cubicBezTo>
                  <a:lnTo>
                    <a:pt x="0" y="362877"/>
                  </a:lnTo>
                  <a:close/>
                </a:path>
              </a:pathLst>
            </a:custGeom>
            <a:grpFill/>
            <a:ln w="21872" cap="flat">
              <a:noFill/>
              <a:prstDash val="solid"/>
              <a:miter/>
            </a:ln>
          </p:spPr>
          <p:txBody>
            <a:bodyPr rtlCol="0" anchor="ctr"/>
            <a:lstStyle/>
            <a:p>
              <a:endParaRPr lang="en-US" dirty="0"/>
            </a:p>
          </p:txBody>
        </p:sp>
      </p:grpSp>
      <p:grpSp>
        <p:nvGrpSpPr>
          <p:cNvPr id="2" name="Graphic 34">
            <a:extLst>
              <a:ext uri="{FF2B5EF4-FFF2-40B4-BE49-F238E27FC236}">
                <a16:creationId xmlns:a16="http://schemas.microsoft.com/office/drawing/2014/main" id="{554B56FD-CF17-4D17-A810-66A67D5DBDBC}"/>
              </a:ext>
              <a:ext uri="{C183D7F6-B498-43B3-948B-1728B52AA6E4}">
                <adec:decorative xmlns:adec="http://schemas.microsoft.com/office/drawing/2017/decorative" val="1"/>
              </a:ext>
            </a:extLst>
          </p:cNvPr>
          <p:cNvGrpSpPr/>
          <p:nvPr/>
        </p:nvGrpSpPr>
        <p:grpSpPr>
          <a:xfrm>
            <a:off x="2953575" y="3929749"/>
            <a:ext cx="811943" cy="729720"/>
            <a:chOff x="2913618" y="3941021"/>
            <a:chExt cx="811943" cy="729720"/>
          </a:xfrm>
          <a:solidFill>
            <a:schemeClr val="accent5"/>
          </a:solidFill>
        </p:grpSpPr>
        <p:sp>
          <p:nvSpPr>
            <p:cNvPr id="3" name="Freeform: Shape 2">
              <a:extLst>
                <a:ext uri="{FF2B5EF4-FFF2-40B4-BE49-F238E27FC236}">
                  <a16:creationId xmlns:a16="http://schemas.microsoft.com/office/drawing/2014/main" id="{B44C45A4-C421-40AB-AD3D-AC59E117E1B0}"/>
                </a:ext>
              </a:extLst>
            </p:cNvPr>
            <p:cNvSpPr/>
            <p:nvPr/>
          </p:nvSpPr>
          <p:spPr>
            <a:xfrm>
              <a:off x="2952673" y="3941021"/>
              <a:ext cx="735887" cy="659831"/>
            </a:xfrm>
            <a:custGeom>
              <a:avLst/>
              <a:gdLst>
                <a:gd name="connsiteX0" fmla="*/ 367944 w 735887"/>
                <a:gd name="connsiteY0" fmla="*/ 0 h 659831"/>
                <a:gd name="connsiteX1" fmla="*/ 367944 w 735887"/>
                <a:gd name="connsiteY1" fmla="*/ 0 h 659831"/>
                <a:gd name="connsiteX2" fmla="*/ 367944 w 735887"/>
                <a:gd name="connsiteY2" fmla="*/ 0 h 659831"/>
                <a:gd name="connsiteX3" fmla="*/ 367944 w 735887"/>
                <a:gd name="connsiteY3" fmla="*/ 0 h 659831"/>
                <a:gd name="connsiteX4" fmla="*/ 367944 w 735887"/>
                <a:gd name="connsiteY4" fmla="*/ 0 h 659831"/>
                <a:gd name="connsiteX5" fmla="*/ 210694 w 735887"/>
                <a:gd name="connsiteY5" fmla="*/ 104833 h 659831"/>
                <a:gd name="connsiteX6" fmla="*/ 210694 w 735887"/>
                <a:gd name="connsiteY6" fmla="*/ 88389 h 659831"/>
                <a:gd name="connsiteX7" fmla="*/ 210694 w 735887"/>
                <a:gd name="connsiteY7" fmla="*/ 77083 h 659831"/>
                <a:gd name="connsiteX8" fmla="*/ 219944 w 735887"/>
                <a:gd name="connsiteY8" fmla="*/ 77083 h 659831"/>
                <a:gd name="connsiteX9" fmla="*/ 219944 w 735887"/>
                <a:gd name="connsiteY9" fmla="*/ 46250 h 659831"/>
                <a:gd name="connsiteX10" fmla="*/ 71944 w 735887"/>
                <a:gd name="connsiteY10" fmla="*/ 46250 h 659831"/>
                <a:gd name="connsiteX11" fmla="*/ 71944 w 735887"/>
                <a:gd name="connsiteY11" fmla="*/ 76055 h 659831"/>
                <a:gd name="connsiteX12" fmla="*/ 81194 w 735887"/>
                <a:gd name="connsiteY12" fmla="*/ 76055 h 659831"/>
                <a:gd name="connsiteX13" fmla="*/ 81194 w 735887"/>
                <a:gd name="connsiteY13" fmla="*/ 87361 h 659831"/>
                <a:gd name="connsiteX14" fmla="*/ 81194 w 735887"/>
                <a:gd name="connsiteY14" fmla="*/ 190138 h 659831"/>
                <a:gd name="connsiteX15" fmla="*/ 0 w 735887"/>
                <a:gd name="connsiteY15" fmla="*/ 244610 h 659831"/>
                <a:gd name="connsiteX16" fmla="*/ 22611 w 735887"/>
                <a:gd name="connsiteY16" fmla="*/ 279555 h 659831"/>
                <a:gd name="connsiteX17" fmla="*/ 58583 w 735887"/>
                <a:gd name="connsiteY17" fmla="*/ 255916 h 659831"/>
                <a:gd name="connsiteX18" fmla="*/ 58583 w 735887"/>
                <a:gd name="connsiteY18" fmla="*/ 274416 h 659831"/>
                <a:gd name="connsiteX19" fmla="*/ 58583 w 735887"/>
                <a:gd name="connsiteY19" fmla="*/ 658804 h 659831"/>
                <a:gd name="connsiteX20" fmla="*/ 274416 w 735887"/>
                <a:gd name="connsiteY20" fmla="*/ 658804 h 659831"/>
                <a:gd name="connsiteX21" fmla="*/ 274416 w 735887"/>
                <a:gd name="connsiteY21" fmla="*/ 409054 h 659831"/>
                <a:gd name="connsiteX22" fmla="*/ 450166 w 735887"/>
                <a:gd name="connsiteY22" fmla="*/ 409054 h 659831"/>
                <a:gd name="connsiteX23" fmla="*/ 450166 w 735887"/>
                <a:gd name="connsiteY23" fmla="*/ 659831 h 659831"/>
                <a:gd name="connsiteX24" fmla="*/ 677304 w 735887"/>
                <a:gd name="connsiteY24" fmla="*/ 659831 h 659831"/>
                <a:gd name="connsiteX25" fmla="*/ 677304 w 735887"/>
                <a:gd name="connsiteY25" fmla="*/ 274416 h 659831"/>
                <a:gd name="connsiteX26" fmla="*/ 677304 w 735887"/>
                <a:gd name="connsiteY26" fmla="*/ 255916 h 659831"/>
                <a:gd name="connsiteX27" fmla="*/ 713277 w 735887"/>
                <a:gd name="connsiteY27" fmla="*/ 279555 h 659831"/>
                <a:gd name="connsiteX28" fmla="*/ 735888 w 735887"/>
                <a:gd name="connsiteY28" fmla="*/ 244610 h 659831"/>
                <a:gd name="connsiteX29" fmla="*/ 367944 w 735887"/>
                <a:gd name="connsiteY29" fmla="*/ 0 h 659831"/>
                <a:gd name="connsiteX30" fmla="*/ 240500 w 735887"/>
                <a:gd name="connsiteY30" fmla="*/ 402888 h 659831"/>
                <a:gd name="connsiteX31" fmla="*/ 96611 w 735887"/>
                <a:gd name="connsiteY31" fmla="*/ 402888 h 659831"/>
                <a:gd name="connsiteX32" fmla="*/ 96611 w 735887"/>
                <a:gd name="connsiteY32" fmla="*/ 258999 h 659831"/>
                <a:gd name="connsiteX33" fmla="*/ 240500 w 735887"/>
                <a:gd name="connsiteY33" fmla="*/ 258999 h 659831"/>
                <a:gd name="connsiteX34" fmla="*/ 240500 w 735887"/>
                <a:gd name="connsiteY34" fmla="*/ 402888 h 659831"/>
                <a:gd name="connsiteX35" fmla="*/ 621805 w 735887"/>
                <a:gd name="connsiteY35" fmla="*/ 402888 h 659831"/>
                <a:gd name="connsiteX36" fmla="*/ 477916 w 735887"/>
                <a:gd name="connsiteY36" fmla="*/ 402888 h 659831"/>
                <a:gd name="connsiteX37" fmla="*/ 477916 w 735887"/>
                <a:gd name="connsiteY37" fmla="*/ 258999 h 659831"/>
                <a:gd name="connsiteX38" fmla="*/ 621805 w 735887"/>
                <a:gd name="connsiteY38" fmla="*/ 258999 h 659831"/>
                <a:gd name="connsiteX39" fmla="*/ 621805 w 735887"/>
                <a:gd name="connsiteY39" fmla="*/ 402888 h 65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5887" h="659831">
                  <a:moveTo>
                    <a:pt x="367944" y="0"/>
                  </a:moveTo>
                  <a:lnTo>
                    <a:pt x="367944" y="0"/>
                  </a:lnTo>
                  <a:lnTo>
                    <a:pt x="367944" y="0"/>
                  </a:lnTo>
                  <a:lnTo>
                    <a:pt x="367944" y="0"/>
                  </a:lnTo>
                  <a:lnTo>
                    <a:pt x="367944" y="0"/>
                  </a:lnTo>
                  <a:lnTo>
                    <a:pt x="210694" y="104833"/>
                  </a:lnTo>
                  <a:lnTo>
                    <a:pt x="210694" y="88389"/>
                  </a:lnTo>
                  <a:lnTo>
                    <a:pt x="210694" y="77083"/>
                  </a:lnTo>
                  <a:lnTo>
                    <a:pt x="219944" y="77083"/>
                  </a:lnTo>
                  <a:lnTo>
                    <a:pt x="219944" y="46250"/>
                  </a:lnTo>
                  <a:lnTo>
                    <a:pt x="71944" y="46250"/>
                  </a:lnTo>
                  <a:lnTo>
                    <a:pt x="71944" y="76055"/>
                  </a:lnTo>
                  <a:lnTo>
                    <a:pt x="81194" y="76055"/>
                  </a:lnTo>
                  <a:lnTo>
                    <a:pt x="81194" y="87361"/>
                  </a:lnTo>
                  <a:lnTo>
                    <a:pt x="81194" y="190138"/>
                  </a:lnTo>
                  <a:lnTo>
                    <a:pt x="0" y="244610"/>
                  </a:lnTo>
                  <a:lnTo>
                    <a:pt x="22611" y="279555"/>
                  </a:lnTo>
                  <a:lnTo>
                    <a:pt x="58583" y="255916"/>
                  </a:lnTo>
                  <a:lnTo>
                    <a:pt x="58583" y="274416"/>
                  </a:lnTo>
                  <a:lnTo>
                    <a:pt x="58583" y="658804"/>
                  </a:lnTo>
                  <a:lnTo>
                    <a:pt x="274416" y="658804"/>
                  </a:lnTo>
                  <a:lnTo>
                    <a:pt x="274416" y="409054"/>
                  </a:lnTo>
                  <a:lnTo>
                    <a:pt x="450166" y="409054"/>
                  </a:lnTo>
                  <a:lnTo>
                    <a:pt x="450166" y="659831"/>
                  </a:lnTo>
                  <a:lnTo>
                    <a:pt x="677304" y="659831"/>
                  </a:lnTo>
                  <a:lnTo>
                    <a:pt x="677304" y="274416"/>
                  </a:lnTo>
                  <a:lnTo>
                    <a:pt x="677304" y="255916"/>
                  </a:lnTo>
                  <a:lnTo>
                    <a:pt x="713277" y="279555"/>
                  </a:lnTo>
                  <a:lnTo>
                    <a:pt x="735888" y="244610"/>
                  </a:lnTo>
                  <a:lnTo>
                    <a:pt x="367944" y="0"/>
                  </a:lnTo>
                  <a:close/>
                  <a:moveTo>
                    <a:pt x="240500" y="402888"/>
                  </a:moveTo>
                  <a:lnTo>
                    <a:pt x="96611" y="402888"/>
                  </a:lnTo>
                  <a:lnTo>
                    <a:pt x="96611" y="258999"/>
                  </a:lnTo>
                  <a:lnTo>
                    <a:pt x="240500" y="258999"/>
                  </a:lnTo>
                  <a:lnTo>
                    <a:pt x="240500" y="402888"/>
                  </a:lnTo>
                  <a:close/>
                  <a:moveTo>
                    <a:pt x="621805" y="402888"/>
                  </a:moveTo>
                  <a:lnTo>
                    <a:pt x="477916" y="402888"/>
                  </a:lnTo>
                  <a:lnTo>
                    <a:pt x="477916" y="258999"/>
                  </a:lnTo>
                  <a:lnTo>
                    <a:pt x="621805" y="258999"/>
                  </a:lnTo>
                  <a:lnTo>
                    <a:pt x="621805" y="402888"/>
                  </a:lnTo>
                  <a:close/>
                </a:path>
              </a:pathLst>
            </a:custGeom>
            <a:grpFill/>
            <a:ln w="10248" cap="flat">
              <a:noFill/>
              <a:prstDash val="solid"/>
              <a:miter/>
            </a:ln>
          </p:spPr>
          <p:txBody>
            <a:bodyPr rtlCol="0" anchor="ctr"/>
            <a:lstStyle/>
            <a:p>
              <a:endParaRPr lang="en-US" dirty="0"/>
            </a:p>
          </p:txBody>
        </p:sp>
        <p:sp>
          <p:nvSpPr>
            <p:cNvPr id="4" name="Freeform: Shape 3">
              <a:extLst>
                <a:ext uri="{FF2B5EF4-FFF2-40B4-BE49-F238E27FC236}">
                  <a16:creationId xmlns:a16="http://schemas.microsoft.com/office/drawing/2014/main" id="{707EA661-099B-4F72-A74F-7313FD4D527B}"/>
                </a:ext>
              </a:extLst>
            </p:cNvPr>
            <p:cNvSpPr/>
            <p:nvPr/>
          </p:nvSpPr>
          <p:spPr>
            <a:xfrm>
              <a:off x="2913618" y="4600852"/>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grpFill/>
            <a:ln w="10248" cap="flat">
              <a:noFill/>
              <a:prstDash val="solid"/>
              <a:miter/>
            </a:ln>
          </p:spPr>
          <p:txBody>
            <a:bodyPr rtlCol="0" anchor="ctr"/>
            <a:lstStyle/>
            <a:p>
              <a:endParaRPr lang="en-US" dirty="0"/>
            </a:p>
          </p:txBody>
        </p:sp>
      </p:grpSp>
      <p:sp>
        <p:nvSpPr>
          <p:cNvPr id="9" name="Freeform: Shape 8">
            <a:extLst>
              <a:ext uri="{FF2B5EF4-FFF2-40B4-BE49-F238E27FC236}">
                <a16:creationId xmlns:a16="http://schemas.microsoft.com/office/drawing/2014/main" id="{2C56A0D0-1BD0-4CA4-857A-A9859EF0E883}"/>
              </a:ext>
            </a:extLst>
          </p:cNvPr>
          <p:cNvSpPr/>
          <p:nvPr/>
        </p:nvSpPr>
        <p:spPr>
          <a:xfrm>
            <a:off x="2954021" y="4589003"/>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accent5"/>
          </a:solidFill>
          <a:ln w="10248" cap="flat">
            <a:noFill/>
            <a:prstDash val="solid"/>
            <a:miter/>
          </a:ln>
        </p:spPr>
        <p:txBody>
          <a:bodyPr rtlCol="0" anchor="ctr"/>
          <a:lstStyle/>
          <a:p>
            <a:endParaRPr lang="en-US" dirty="0"/>
          </a:p>
        </p:txBody>
      </p:sp>
      <p:grpSp>
        <p:nvGrpSpPr>
          <p:cNvPr id="76" name="Group 75">
            <a:extLst>
              <a:ext uri="{FF2B5EF4-FFF2-40B4-BE49-F238E27FC236}">
                <a16:creationId xmlns:a16="http://schemas.microsoft.com/office/drawing/2014/main" id="{3F3D3D45-3128-4659-A852-DC0C0F267C95}"/>
              </a:ext>
              <a:ext uri="{C183D7F6-B498-43B3-948B-1728B52AA6E4}">
                <adec:decorative xmlns:adec="http://schemas.microsoft.com/office/drawing/2017/decorative" val="1"/>
              </a:ext>
            </a:extLst>
          </p:cNvPr>
          <p:cNvGrpSpPr/>
          <p:nvPr/>
        </p:nvGrpSpPr>
        <p:grpSpPr>
          <a:xfrm>
            <a:off x="1070836" y="3932211"/>
            <a:ext cx="736190" cy="741929"/>
            <a:chOff x="1070836" y="3782083"/>
            <a:chExt cx="736190" cy="741929"/>
          </a:xfrm>
          <a:solidFill>
            <a:schemeClr val="accent5"/>
          </a:solidFill>
        </p:grpSpPr>
        <p:sp>
          <p:nvSpPr>
            <p:cNvPr id="77" name="Graphic 33">
              <a:extLst>
                <a:ext uri="{FF2B5EF4-FFF2-40B4-BE49-F238E27FC236}">
                  <a16:creationId xmlns:a16="http://schemas.microsoft.com/office/drawing/2014/main" id="{4C97A726-897A-4C24-AA96-C028DC3B7922}"/>
                </a:ext>
              </a:extLst>
            </p:cNvPr>
            <p:cNvSpPr/>
            <p:nvPr userDrawn="1"/>
          </p:nvSpPr>
          <p:spPr>
            <a:xfrm>
              <a:off x="1070836" y="3782083"/>
              <a:ext cx="736190" cy="734564"/>
            </a:xfrm>
            <a:custGeom>
              <a:avLst/>
              <a:gdLst>
                <a:gd name="connsiteX0" fmla="*/ 541118 w 736190"/>
                <a:gd name="connsiteY0" fmla="*/ 373888 h 734564"/>
                <a:gd name="connsiteX1" fmla="*/ 601266 w 736190"/>
                <a:gd name="connsiteY1" fmla="*/ 373888 h 734564"/>
                <a:gd name="connsiteX2" fmla="*/ 362302 w 736190"/>
                <a:gd name="connsiteY2" fmla="*/ 134925 h 734564"/>
                <a:gd name="connsiteX3" fmla="*/ 362302 w 736190"/>
                <a:gd name="connsiteY3" fmla="*/ 195072 h 734564"/>
                <a:gd name="connsiteX4" fmla="*/ 541118 w 736190"/>
                <a:gd name="connsiteY4" fmla="*/ 373888 h 734564"/>
                <a:gd name="connsiteX5" fmla="*/ 676043 w 736190"/>
                <a:gd name="connsiteY5" fmla="*/ 373888 h 734564"/>
                <a:gd name="connsiteX6" fmla="*/ 736190 w 736190"/>
                <a:gd name="connsiteY6" fmla="*/ 373888 h 734564"/>
                <a:gd name="connsiteX7" fmla="*/ 362302 w 736190"/>
                <a:gd name="connsiteY7" fmla="*/ 0 h 734564"/>
                <a:gd name="connsiteX8" fmla="*/ 362302 w 736190"/>
                <a:gd name="connsiteY8" fmla="*/ 60147 h 734564"/>
                <a:gd name="connsiteX9" fmla="*/ 676043 w 736190"/>
                <a:gd name="connsiteY9" fmla="*/ 373888 h 734564"/>
                <a:gd name="connsiteX10" fmla="*/ 407819 w 736190"/>
                <a:gd name="connsiteY10" fmla="*/ 373888 h 734564"/>
                <a:gd name="connsiteX11" fmla="*/ 453336 w 736190"/>
                <a:gd name="connsiteY11" fmla="*/ 328371 h 734564"/>
                <a:gd name="connsiteX12" fmla="*/ 407819 w 736190"/>
                <a:gd name="connsiteY12" fmla="*/ 282854 h 734564"/>
                <a:gd name="connsiteX13" fmla="*/ 362302 w 736190"/>
                <a:gd name="connsiteY13" fmla="*/ 328371 h 734564"/>
                <a:gd name="connsiteX14" fmla="*/ 407819 w 736190"/>
                <a:gd name="connsiteY14" fmla="*/ 373888 h 734564"/>
                <a:gd name="connsiteX15" fmla="*/ 497227 w 736190"/>
                <a:gd name="connsiteY15" fmla="*/ 460045 h 734564"/>
                <a:gd name="connsiteX16" fmla="*/ 467966 w 736190"/>
                <a:gd name="connsiteY16" fmla="*/ 482803 h 734564"/>
                <a:gd name="connsiteX17" fmla="*/ 446834 w 736190"/>
                <a:gd name="connsiteY17" fmla="*/ 536448 h 734564"/>
                <a:gd name="connsiteX18" fmla="*/ 388312 w 736190"/>
                <a:gd name="connsiteY18" fmla="*/ 552704 h 734564"/>
                <a:gd name="connsiteX19" fmla="*/ 181861 w 736190"/>
                <a:gd name="connsiteY19" fmla="*/ 347878 h 734564"/>
                <a:gd name="connsiteX20" fmla="*/ 198117 w 736190"/>
                <a:gd name="connsiteY20" fmla="*/ 289357 h 734564"/>
                <a:gd name="connsiteX21" fmla="*/ 251762 w 736190"/>
                <a:gd name="connsiteY21" fmla="*/ 268224 h 734564"/>
                <a:gd name="connsiteX22" fmla="*/ 274520 w 736190"/>
                <a:gd name="connsiteY22" fmla="*/ 238963 h 734564"/>
                <a:gd name="connsiteX23" fmla="*/ 193240 w 736190"/>
                <a:gd name="connsiteY23" fmla="*/ 55270 h 734564"/>
                <a:gd name="connsiteX24" fmla="*/ 147723 w 736190"/>
                <a:gd name="connsiteY24" fmla="*/ 32512 h 734564"/>
                <a:gd name="connsiteX25" fmla="*/ 17675 w 736190"/>
                <a:gd name="connsiteY25" fmla="*/ 152806 h 734564"/>
                <a:gd name="connsiteX26" fmla="*/ 175358 w 736190"/>
                <a:gd name="connsiteY26" fmla="*/ 559206 h 734564"/>
                <a:gd name="connsiteX27" fmla="*/ 581758 w 736190"/>
                <a:gd name="connsiteY27" fmla="*/ 716890 h 734564"/>
                <a:gd name="connsiteX28" fmla="*/ 702053 w 736190"/>
                <a:gd name="connsiteY28" fmla="*/ 586842 h 734564"/>
                <a:gd name="connsiteX29" fmla="*/ 680920 w 736190"/>
                <a:gd name="connsiteY29" fmla="*/ 541325 h 734564"/>
                <a:gd name="connsiteX30" fmla="*/ 497227 w 736190"/>
                <a:gd name="connsiteY30" fmla="*/ 460045 h 734564"/>
                <a:gd name="connsiteX31" fmla="*/ 202994 w 736190"/>
                <a:gd name="connsiteY31" fmla="*/ 534822 h 734564"/>
                <a:gd name="connsiteX32" fmla="*/ 81074 w 736190"/>
                <a:gd name="connsiteY32" fmla="*/ 354381 h 734564"/>
                <a:gd name="connsiteX33" fmla="*/ 225752 w 736190"/>
                <a:gd name="connsiteY33" fmla="*/ 513690 h 734564"/>
                <a:gd name="connsiteX34" fmla="*/ 385061 w 736190"/>
                <a:gd name="connsiteY34" fmla="*/ 656742 h 734564"/>
                <a:gd name="connsiteX35" fmla="*/ 202994 w 736190"/>
                <a:gd name="connsiteY35" fmla="*/ 534822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6190" h="734564">
                  <a:moveTo>
                    <a:pt x="541118" y="373888"/>
                  </a:moveTo>
                  <a:lnTo>
                    <a:pt x="601266" y="373888"/>
                  </a:lnTo>
                  <a:cubicBezTo>
                    <a:pt x="601266" y="242214"/>
                    <a:pt x="493976" y="134925"/>
                    <a:pt x="362302" y="134925"/>
                  </a:cubicBezTo>
                  <a:lnTo>
                    <a:pt x="362302" y="195072"/>
                  </a:lnTo>
                  <a:cubicBezTo>
                    <a:pt x="461464" y="195072"/>
                    <a:pt x="541118" y="274726"/>
                    <a:pt x="541118" y="373888"/>
                  </a:cubicBezTo>
                  <a:close/>
                  <a:moveTo>
                    <a:pt x="676043" y="373888"/>
                  </a:moveTo>
                  <a:lnTo>
                    <a:pt x="736190" y="373888"/>
                  </a:lnTo>
                  <a:cubicBezTo>
                    <a:pt x="736190" y="167437"/>
                    <a:pt x="568754" y="0"/>
                    <a:pt x="362302" y="0"/>
                  </a:cubicBezTo>
                  <a:lnTo>
                    <a:pt x="362302" y="60147"/>
                  </a:lnTo>
                  <a:cubicBezTo>
                    <a:pt x="536242" y="60147"/>
                    <a:pt x="676043" y="201574"/>
                    <a:pt x="676043" y="373888"/>
                  </a:cubicBezTo>
                  <a:close/>
                  <a:moveTo>
                    <a:pt x="407819" y="373888"/>
                  </a:moveTo>
                  <a:cubicBezTo>
                    <a:pt x="433829" y="373888"/>
                    <a:pt x="453336" y="352755"/>
                    <a:pt x="453336" y="328371"/>
                  </a:cubicBezTo>
                  <a:cubicBezTo>
                    <a:pt x="453336" y="302362"/>
                    <a:pt x="432203" y="282854"/>
                    <a:pt x="407819" y="282854"/>
                  </a:cubicBezTo>
                  <a:cubicBezTo>
                    <a:pt x="381810" y="282854"/>
                    <a:pt x="362302" y="303987"/>
                    <a:pt x="362302" y="328371"/>
                  </a:cubicBezTo>
                  <a:cubicBezTo>
                    <a:pt x="362302" y="352755"/>
                    <a:pt x="383435" y="373888"/>
                    <a:pt x="407819" y="373888"/>
                  </a:cubicBezTo>
                  <a:close/>
                  <a:moveTo>
                    <a:pt x="497227" y="460045"/>
                  </a:moveTo>
                  <a:cubicBezTo>
                    <a:pt x="484222" y="460045"/>
                    <a:pt x="472843" y="471424"/>
                    <a:pt x="467966" y="482803"/>
                  </a:cubicBezTo>
                  <a:lnTo>
                    <a:pt x="446834" y="536448"/>
                  </a:lnTo>
                  <a:cubicBezTo>
                    <a:pt x="435454" y="568960"/>
                    <a:pt x="411070" y="577088"/>
                    <a:pt x="388312" y="552704"/>
                  </a:cubicBezTo>
                  <a:lnTo>
                    <a:pt x="181861" y="347878"/>
                  </a:lnTo>
                  <a:cubicBezTo>
                    <a:pt x="157477" y="323494"/>
                    <a:pt x="165605" y="300736"/>
                    <a:pt x="198117" y="289357"/>
                  </a:cubicBezTo>
                  <a:lnTo>
                    <a:pt x="251762" y="268224"/>
                  </a:lnTo>
                  <a:cubicBezTo>
                    <a:pt x="263141" y="263347"/>
                    <a:pt x="274520" y="251968"/>
                    <a:pt x="274520" y="238963"/>
                  </a:cubicBezTo>
                  <a:cubicBezTo>
                    <a:pt x="272894" y="154432"/>
                    <a:pt x="219250" y="82906"/>
                    <a:pt x="193240" y="55270"/>
                  </a:cubicBezTo>
                  <a:cubicBezTo>
                    <a:pt x="180235" y="40640"/>
                    <a:pt x="160728" y="27635"/>
                    <a:pt x="147723" y="32512"/>
                  </a:cubicBezTo>
                  <a:cubicBezTo>
                    <a:pt x="115211" y="43891"/>
                    <a:pt x="48562" y="97536"/>
                    <a:pt x="17675" y="152806"/>
                  </a:cubicBezTo>
                  <a:cubicBezTo>
                    <a:pt x="-31093" y="237338"/>
                    <a:pt x="20926" y="403149"/>
                    <a:pt x="175358" y="559206"/>
                  </a:cubicBezTo>
                  <a:cubicBezTo>
                    <a:pt x="331416" y="713638"/>
                    <a:pt x="497227" y="765658"/>
                    <a:pt x="581758" y="716890"/>
                  </a:cubicBezTo>
                  <a:cubicBezTo>
                    <a:pt x="637029" y="684378"/>
                    <a:pt x="690674" y="619354"/>
                    <a:pt x="702053" y="586842"/>
                  </a:cubicBezTo>
                  <a:cubicBezTo>
                    <a:pt x="706930" y="575462"/>
                    <a:pt x="693925" y="554330"/>
                    <a:pt x="680920" y="541325"/>
                  </a:cubicBezTo>
                  <a:cubicBezTo>
                    <a:pt x="651659" y="515315"/>
                    <a:pt x="580133" y="461670"/>
                    <a:pt x="497227" y="460045"/>
                  </a:cubicBezTo>
                  <a:close/>
                  <a:moveTo>
                    <a:pt x="202994" y="534822"/>
                  </a:moveTo>
                  <a:cubicBezTo>
                    <a:pt x="137970" y="468173"/>
                    <a:pt x="107083" y="416154"/>
                    <a:pt x="81074" y="354381"/>
                  </a:cubicBezTo>
                  <a:cubicBezTo>
                    <a:pt x="81074" y="354381"/>
                    <a:pt x="123339" y="411277"/>
                    <a:pt x="225752" y="513690"/>
                  </a:cubicBezTo>
                  <a:cubicBezTo>
                    <a:pt x="326539" y="614477"/>
                    <a:pt x="385061" y="656742"/>
                    <a:pt x="385061" y="656742"/>
                  </a:cubicBezTo>
                  <a:cubicBezTo>
                    <a:pt x="323288" y="630733"/>
                    <a:pt x="269643" y="599846"/>
                    <a:pt x="202994" y="534822"/>
                  </a:cubicBezTo>
                  <a:close/>
                </a:path>
              </a:pathLst>
            </a:custGeom>
            <a:grpFill/>
            <a:ln w="16087"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45188B4E-361D-4D5C-8392-A5EDB58F5FBE}"/>
                </a:ext>
              </a:extLst>
            </p:cNvPr>
            <p:cNvSpPr/>
            <p:nvPr userDrawn="1"/>
          </p:nvSpPr>
          <p:spPr>
            <a:xfrm>
              <a:off x="1070836" y="3820916"/>
              <a:ext cx="736190" cy="703096"/>
            </a:xfrm>
            <a:custGeom>
              <a:avLst/>
              <a:gdLst>
                <a:gd name="connsiteX0" fmla="*/ 81074 w 736190"/>
                <a:gd name="connsiteY0" fmla="*/ 322913 h 703096"/>
                <a:gd name="connsiteX1" fmla="*/ 202994 w 736190"/>
                <a:gd name="connsiteY1" fmla="*/ 503354 h 703096"/>
                <a:gd name="connsiteX2" fmla="*/ 385061 w 736190"/>
                <a:gd name="connsiteY2" fmla="*/ 625274 h 703096"/>
                <a:gd name="connsiteX3" fmla="*/ 225752 w 736190"/>
                <a:gd name="connsiteY3" fmla="*/ 482222 h 703096"/>
                <a:gd name="connsiteX4" fmla="*/ 81074 w 736190"/>
                <a:gd name="connsiteY4" fmla="*/ 322913 h 703096"/>
                <a:gd name="connsiteX5" fmla="*/ 732820 w 736190"/>
                <a:gd name="connsiteY5" fmla="*/ 309003 h 703096"/>
                <a:gd name="connsiteX6" fmla="*/ 736190 w 736190"/>
                <a:gd name="connsiteY6" fmla="*/ 342420 h 703096"/>
                <a:gd name="connsiteX7" fmla="*/ 732820 w 736190"/>
                <a:gd name="connsiteY7" fmla="*/ 342420 h 703096"/>
                <a:gd name="connsiteX8" fmla="*/ 147723 w 736190"/>
                <a:gd name="connsiteY8" fmla="*/ 1044 h 703096"/>
                <a:gd name="connsiteX9" fmla="*/ 193240 w 736190"/>
                <a:gd name="connsiteY9" fmla="*/ 23802 h 703096"/>
                <a:gd name="connsiteX10" fmla="*/ 274520 w 736190"/>
                <a:gd name="connsiteY10" fmla="*/ 207495 h 703096"/>
                <a:gd name="connsiteX11" fmla="*/ 251762 w 736190"/>
                <a:gd name="connsiteY11" fmla="*/ 236756 h 703096"/>
                <a:gd name="connsiteX12" fmla="*/ 198117 w 736190"/>
                <a:gd name="connsiteY12" fmla="*/ 257889 h 703096"/>
                <a:gd name="connsiteX13" fmla="*/ 181861 w 736190"/>
                <a:gd name="connsiteY13" fmla="*/ 316410 h 703096"/>
                <a:gd name="connsiteX14" fmla="*/ 388312 w 736190"/>
                <a:gd name="connsiteY14" fmla="*/ 521236 h 703096"/>
                <a:gd name="connsiteX15" fmla="*/ 446834 w 736190"/>
                <a:gd name="connsiteY15" fmla="*/ 504980 h 703096"/>
                <a:gd name="connsiteX16" fmla="*/ 467966 w 736190"/>
                <a:gd name="connsiteY16" fmla="*/ 451335 h 703096"/>
                <a:gd name="connsiteX17" fmla="*/ 497227 w 736190"/>
                <a:gd name="connsiteY17" fmla="*/ 428577 h 703096"/>
                <a:gd name="connsiteX18" fmla="*/ 680920 w 736190"/>
                <a:gd name="connsiteY18" fmla="*/ 509857 h 703096"/>
                <a:gd name="connsiteX19" fmla="*/ 702053 w 736190"/>
                <a:gd name="connsiteY19" fmla="*/ 555374 h 703096"/>
                <a:gd name="connsiteX20" fmla="*/ 581758 w 736190"/>
                <a:gd name="connsiteY20" fmla="*/ 685422 h 703096"/>
                <a:gd name="connsiteX21" fmla="*/ 175358 w 736190"/>
                <a:gd name="connsiteY21" fmla="*/ 527738 h 703096"/>
                <a:gd name="connsiteX22" fmla="*/ 17675 w 736190"/>
                <a:gd name="connsiteY22" fmla="*/ 121338 h 703096"/>
                <a:gd name="connsiteX23" fmla="*/ 147723 w 736190"/>
                <a:gd name="connsiteY23" fmla="*/ 1044 h 7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190" h="703096">
                  <a:moveTo>
                    <a:pt x="81074" y="322913"/>
                  </a:moveTo>
                  <a:cubicBezTo>
                    <a:pt x="107083" y="384686"/>
                    <a:pt x="137970" y="436705"/>
                    <a:pt x="202994" y="503354"/>
                  </a:cubicBezTo>
                  <a:cubicBezTo>
                    <a:pt x="269643" y="568378"/>
                    <a:pt x="323288" y="599265"/>
                    <a:pt x="385061" y="625274"/>
                  </a:cubicBezTo>
                  <a:cubicBezTo>
                    <a:pt x="385061" y="625274"/>
                    <a:pt x="326539" y="583009"/>
                    <a:pt x="225752" y="482222"/>
                  </a:cubicBezTo>
                  <a:cubicBezTo>
                    <a:pt x="123339" y="379809"/>
                    <a:pt x="81074" y="322913"/>
                    <a:pt x="81074" y="322913"/>
                  </a:cubicBezTo>
                  <a:close/>
                  <a:moveTo>
                    <a:pt x="732820" y="309003"/>
                  </a:moveTo>
                  <a:lnTo>
                    <a:pt x="736190" y="342420"/>
                  </a:lnTo>
                  <a:lnTo>
                    <a:pt x="732820" y="342420"/>
                  </a:lnTo>
                  <a:close/>
                  <a:moveTo>
                    <a:pt x="147723" y="1044"/>
                  </a:moveTo>
                  <a:cubicBezTo>
                    <a:pt x="160728" y="-3833"/>
                    <a:pt x="180235" y="9172"/>
                    <a:pt x="193240" y="23802"/>
                  </a:cubicBezTo>
                  <a:cubicBezTo>
                    <a:pt x="219250" y="51438"/>
                    <a:pt x="272894" y="122964"/>
                    <a:pt x="274520" y="207495"/>
                  </a:cubicBezTo>
                  <a:cubicBezTo>
                    <a:pt x="274520" y="220500"/>
                    <a:pt x="263141" y="231879"/>
                    <a:pt x="251762" y="236756"/>
                  </a:cubicBezTo>
                  <a:lnTo>
                    <a:pt x="198117" y="257889"/>
                  </a:lnTo>
                  <a:cubicBezTo>
                    <a:pt x="165605" y="269268"/>
                    <a:pt x="157477" y="292026"/>
                    <a:pt x="181861" y="316410"/>
                  </a:cubicBezTo>
                  <a:lnTo>
                    <a:pt x="388312" y="521236"/>
                  </a:lnTo>
                  <a:cubicBezTo>
                    <a:pt x="411070" y="545620"/>
                    <a:pt x="435454" y="537492"/>
                    <a:pt x="446834" y="504980"/>
                  </a:cubicBezTo>
                  <a:lnTo>
                    <a:pt x="467966" y="451335"/>
                  </a:lnTo>
                  <a:cubicBezTo>
                    <a:pt x="472843" y="439956"/>
                    <a:pt x="484222" y="428577"/>
                    <a:pt x="497227" y="428577"/>
                  </a:cubicBezTo>
                  <a:cubicBezTo>
                    <a:pt x="580133" y="430202"/>
                    <a:pt x="651659" y="483847"/>
                    <a:pt x="680920" y="509857"/>
                  </a:cubicBezTo>
                  <a:cubicBezTo>
                    <a:pt x="693925" y="522862"/>
                    <a:pt x="706930" y="543994"/>
                    <a:pt x="702053" y="555374"/>
                  </a:cubicBezTo>
                  <a:cubicBezTo>
                    <a:pt x="690674" y="587886"/>
                    <a:pt x="637029" y="652910"/>
                    <a:pt x="581758" y="685422"/>
                  </a:cubicBezTo>
                  <a:cubicBezTo>
                    <a:pt x="497227" y="734190"/>
                    <a:pt x="331416" y="682170"/>
                    <a:pt x="175358" y="527738"/>
                  </a:cubicBezTo>
                  <a:cubicBezTo>
                    <a:pt x="20926" y="371681"/>
                    <a:pt x="-31093" y="205870"/>
                    <a:pt x="17675" y="121338"/>
                  </a:cubicBezTo>
                  <a:cubicBezTo>
                    <a:pt x="48562" y="66068"/>
                    <a:pt x="115211" y="12423"/>
                    <a:pt x="147723" y="1044"/>
                  </a:cubicBezTo>
                  <a:close/>
                </a:path>
              </a:pathLst>
            </a:custGeom>
            <a:grpFill/>
            <a:ln w="16087" cap="flat">
              <a:noFill/>
              <a:prstDash val="solid"/>
              <a:miter/>
            </a:ln>
          </p:spPr>
          <p:txBody>
            <a:bodyPr rtlCol="0" anchor="ctr"/>
            <a:lstStyle/>
            <a:p>
              <a:endParaRPr lang="en-US" dirty="0"/>
            </a:p>
          </p:txBody>
        </p:sp>
      </p:grpSp>
    </p:spTree>
    <p:custDataLst>
      <p:tags r:id="rId1"/>
    </p:custDataLst>
    <p:extLst>
      <p:ext uri="{BB962C8B-B14F-4D97-AF65-F5344CB8AC3E}">
        <p14:creationId xmlns:p14="http://schemas.microsoft.com/office/powerpoint/2010/main" val="9494682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DA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CC74-C2A7-8707-50B7-9148A1206832}"/>
              </a:ext>
            </a:extLst>
          </p:cNvPr>
          <p:cNvSpPr>
            <a:spLocks noGrp="1"/>
          </p:cNvSpPr>
          <p:nvPr>
            <p:ph type="title" hasCustomPrompt="1"/>
          </p:nvPr>
        </p:nvSpPr>
        <p:spPr/>
        <p:txBody>
          <a:bodyPr/>
          <a:lstStyle>
            <a:lvl1pPr>
              <a:defRPr/>
            </a:lvl1pPr>
          </a:lstStyle>
          <a:p>
            <a:r>
              <a:rPr lang="en-US"/>
              <a:t>title</a:t>
            </a:r>
          </a:p>
        </p:txBody>
      </p:sp>
      <p:grpSp>
        <p:nvGrpSpPr>
          <p:cNvPr id="48" name="Group 47">
            <a:extLst>
              <a:ext uri="{FF2B5EF4-FFF2-40B4-BE49-F238E27FC236}">
                <a16:creationId xmlns:a16="http://schemas.microsoft.com/office/drawing/2014/main" id="{9EAC5D62-C318-461B-90CD-084E85B49C3C}"/>
              </a:ext>
            </a:extLst>
          </p:cNvPr>
          <p:cNvGrpSpPr/>
          <p:nvPr/>
        </p:nvGrpSpPr>
        <p:grpSpPr>
          <a:xfrm>
            <a:off x="744541" y="1905024"/>
            <a:ext cx="5045582" cy="1203724"/>
            <a:chOff x="746512" y="3519205"/>
            <a:chExt cx="5045582" cy="1203724"/>
          </a:xfrm>
        </p:grpSpPr>
        <p:sp>
          <p:nvSpPr>
            <p:cNvPr id="49" name="Rounded Rectangle 1">
              <a:extLst>
                <a:ext uri="{FF2B5EF4-FFF2-40B4-BE49-F238E27FC236}">
                  <a16:creationId xmlns:a16="http://schemas.microsoft.com/office/drawing/2014/main" id="{B0E33FB5-3239-4C38-B04B-39F048B894D2}"/>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7D0820B7-0AC1-44B3-B58B-DE003DB0EFE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6" name="Text Placeholder 17">
            <a:extLst>
              <a:ext uri="{FF2B5EF4-FFF2-40B4-BE49-F238E27FC236}">
                <a16:creationId xmlns:a16="http://schemas.microsoft.com/office/drawing/2014/main" id="{0D553575-EE93-410D-9A8B-5415D7E93B31}"/>
              </a:ext>
            </a:extLst>
          </p:cNvPr>
          <p:cNvSpPr>
            <a:spLocks noGrp="1"/>
          </p:cNvSpPr>
          <p:nvPr>
            <p:ph type="body" sz="quarter" idx="19" hasCustomPrompt="1"/>
          </p:nvPr>
        </p:nvSpPr>
        <p:spPr>
          <a:xfrm>
            <a:off x="745406" y="1913535"/>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1</a:t>
            </a:r>
          </a:p>
        </p:txBody>
      </p:sp>
      <p:sp>
        <p:nvSpPr>
          <p:cNvPr id="45" name="Text Placeholder 17">
            <a:extLst>
              <a:ext uri="{FF2B5EF4-FFF2-40B4-BE49-F238E27FC236}">
                <a16:creationId xmlns:a16="http://schemas.microsoft.com/office/drawing/2014/main" id="{3AE1F7E7-7C67-432E-B414-5F4C2517BD9F}"/>
              </a:ext>
            </a:extLst>
          </p:cNvPr>
          <p:cNvSpPr>
            <a:spLocks noGrp="1"/>
          </p:cNvSpPr>
          <p:nvPr>
            <p:ph type="body" sz="quarter" idx="18" hasCustomPrompt="1"/>
          </p:nvPr>
        </p:nvSpPr>
        <p:spPr>
          <a:xfrm>
            <a:off x="1923690" y="1919609"/>
            <a:ext cx="3858703"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grpSp>
        <p:nvGrpSpPr>
          <p:cNvPr id="39" name="Group 38">
            <a:extLst>
              <a:ext uri="{FF2B5EF4-FFF2-40B4-BE49-F238E27FC236}">
                <a16:creationId xmlns:a16="http://schemas.microsoft.com/office/drawing/2014/main" id="{DD129061-A902-47A2-8A5D-B3629DE908C5}"/>
              </a:ext>
            </a:extLst>
          </p:cNvPr>
          <p:cNvGrpSpPr/>
          <p:nvPr/>
        </p:nvGrpSpPr>
        <p:grpSpPr>
          <a:xfrm>
            <a:off x="744541" y="3285206"/>
            <a:ext cx="5045582" cy="1203724"/>
            <a:chOff x="746512" y="3519205"/>
            <a:chExt cx="5045582" cy="1203724"/>
          </a:xfrm>
        </p:grpSpPr>
        <p:sp>
          <p:nvSpPr>
            <p:cNvPr id="40" name="Rounded Rectangle 1">
              <a:extLst>
                <a:ext uri="{FF2B5EF4-FFF2-40B4-BE49-F238E27FC236}">
                  <a16:creationId xmlns:a16="http://schemas.microsoft.com/office/drawing/2014/main" id="{9813D665-5142-4C56-A21A-207D4B73FCEE}"/>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41" name="Freeform: Shape 40">
              <a:extLst>
                <a:ext uri="{FF2B5EF4-FFF2-40B4-BE49-F238E27FC236}">
                  <a16:creationId xmlns:a16="http://schemas.microsoft.com/office/drawing/2014/main" id="{7F24CD50-3EAE-47B2-A29B-7C37E9C0BE56}"/>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4" name="Text Placeholder 17">
            <a:extLst>
              <a:ext uri="{FF2B5EF4-FFF2-40B4-BE49-F238E27FC236}">
                <a16:creationId xmlns:a16="http://schemas.microsoft.com/office/drawing/2014/main" id="{908EC86B-192F-4F95-A136-A7AEDA5A7E6C}"/>
              </a:ext>
            </a:extLst>
          </p:cNvPr>
          <p:cNvSpPr>
            <a:spLocks noGrp="1"/>
          </p:cNvSpPr>
          <p:nvPr>
            <p:ph type="body" sz="quarter" idx="17" hasCustomPrompt="1"/>
          </p:nvPr>
        </p:nvSpPr>
        <p:spPr>
          <a:xfrm>
            <a:off x="752305" y="3291323"/>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2</a:t>
            </a:r>
          </a:p>
        </p:txBody>
      </p:sp>
      <p:sp>
        <p:nvSpPr>
          <p:cNvPr id="42" name="Text Placeholder 17">
            <a:extLst>
              <a:ext uri="{FF2B5EF4-FFF2-40B4-BE49-F238E27FC236}">
                <a16:creationId xmlns:a16="http://schemas.microsoft.com/office/drawing/2014/main" id="{5BF39EBF-86C9-44A9-BA45-D726976FCCA6}"/>
              </a:ext>
            </a:extLst>
          </p:cNvPr>
          <p:cNvSpPr>
            <a:spLocks noGrp="1"/>
          </p:cNvSpPr>
          <p:nvPr>
            <p:ph type="body" sz="quarter" idx="16" hasCustomPrompt="1"/>
          </p:nvPr>
        </p:nvSpPr>
        <p:spPr>
          <a:xfrm>
            <a:off x="1923689" y="3303058"/>
            <a:ext cx="3846409"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grpSp>
        <p:nvGrpSpPr>
          <p:cNvPr id="53" name="Group 52">
            <a:extLst>
              <a:ext uri="{FF2B5EF4-FFF2-40B4-BE49-F238E27FC236}">
                <a16:creationId xmlns:a16="http://schemas.microsoft.com/office/drawing/2014/main" id="{CE129180-64EA-4D2B-AA47-D063689C2598}"/>
              </a:ext>
            </a:extLst>
          </p:cNvPr>
          <p:cNvGrpSpPr/>
          <p:nvPr/>
        </p:nvGrpSpPr>
        <p:grpSpPr>
          <a:xfrm>
            <a:off x="752270" y="4665387"/>
            <a:ext cx="5045582" cy="1203724"/>
            <a:chOff x="746512" y="3519205"/>
            <a:chExt cx="5045582" cy="1203724"/>
          </a:xfrm>
        </p:grpSpPr>
        <p:sp>
          <p:nvSpPr>
            <p:cNvPr id="54" name="Rounded Rectangle 1">
              <a:extLst>
                <a:ext uri="{FF2B5EF4-FFF2-40B4-BE49-F238E27FC236}">
                  <a16:creationId xmlns:a16="http://schemas.microsoft.com/office/drawing/2014/main" id="{7DD151BD-B181-469B-BC6F-D14C2BF2C664}"/>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55" name="Freeform: Shape 54">
              <a:extLst>
                <a:ext uri="{FF2B5EF4-FFF2-40B4-BE49-F238E27FC236}">
                  <a16:creationId xmlns:a16="http://schemas.microsoft.com/office/drawing/2014/main" id="{105D4F74-777F-4D04-AF3A-B4F8DD0008F5}"/>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2" name="Text Placeholder 17">
            <a:extLst>
              <a:ext uri="{FF2B5EF4-FFF2-40B4-BE49-F238E27FC236}">
                <a16:creationId xmlns:a16="http://schemas.microsoft.com/office/drawing/2014/main" id="{34097F52-51F4-418E-A809-3DB99258262D}"/>
              </a:ext>
            </a:extLst>
          </p:cNvPr>
          <p:cNvSpPr>
            <a:spLocks noGrp="1"/>
          </p:cNvSpPr>
          <p:nvPr>
            <p:ph type="body" sz="quarter" idx="21" hasCustomPrompt="1"/>
          </p:nvPr>
        </p:nvSpPr>
        <p:spPr>
          <a:xfrm>
            <a:off x="753135" y="4673898"/>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3</a:t>
            </a:r>
          </a:p>
        </p:txBody>
      </p:sp>
      <p:sp>
        <p:nvSpPr>
          <p:cNvPr id="51" name="Text Placeholder 17">
            <a:extLst>
              <a:ext uri="{FF2B5EF4-FFF2-40B4-BE49-F238E27FC236}">
                <a16:creationId xmlns:a16="http://schemas.microsoft.com/office/drawing/2014/main" id="{891507DE-2E5E-4A85-90F2-EC51846E074C}"/>
              </a:ext>
            </a:extLst>
          </p:cNvPr>
          <p:cNvSpPr>
            <a:spLocks noGrp="1"/>
          </p:cNvSpPr>
          <p:nvPr>
            <p:ph type="body" sz="quarter" idx="20" hasCustomPrompt="1"/>
          </p:nvPr>
        </p:nvSpPr>
        <p:spPr>
          <a:xfrm>
            <a:off x="1923689" y="4679972"/>
            <a:ext cx="3866434"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grpSp>
        <p:nvGrpSpPr>
          <p:cNvPr id="63" name="Group 62">
            <a:extLst>
              <a:ext uri="{FF2B5EF4-FFF2-40B4-BE49-F238E27FC236}">
                <a16:creationId xmlns:a16="http://schemas.microsoft.com/office/drawing/2014/main" id="{C5C9F4D5-674B-4185-83DF-2DE4B45AE7BA}"/>
              </a:ext>
            </a:extLst>
          </p:cNvPr>
          <p:cNvGrpSpPr/>
          <p:nvPr/>
        </p:nvGrpSpPr>
        <p:grpSpPr>
          <a:xfrm>
            <a:off x="6377766" y="1896455"/>
            <a:ext cx="5045582" cy="1203724"/>
            <a:chOff x="746512" y="3519205"/>
            <a:chExt cx="5045582" cy="1203724"/>
          </a:xfrm>
        </p:grpSpPr>
        <p:sp>
          <p:nvSpPr>
            <p:cNvPr id="64" name="Rounded Rectangle 1">
              <a:extLst>
                <a:ext uri="{FF2B5EF4-FFF2-40B4-BE49-F238E27FC236}">
                  <a16:creationId xmlns:a16="http://schemas.microsoft.com/office/drawing/2014/main" id="{1AE1CDC5-2990-498E-8B3B-3935DA9CB920}"/>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65" name="Freeform: Shape 64">
              <a:extLst>
                <a:ext uri="{FF2B5EF4-FFF2-40B4-BE49-F238E27FC236}">
                  <a16:creationId xmlns:a16="http://schemas.microsoft.com/office/drawing/2014/main" id="{C4083C98-0448-4313-981A-C9C34037A815}"/>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2" name="Text Placeholder 17">
            <a:extLst>
              <a:ext uri="{FF2B5EF4-FFF2-40B4-BE49-F238E27FC236}">
                <a16:creationId xmlns:a16="http://schemas.microsoft.com/office/drawing/2014/main" id="{CAA300F2-9B01-442F-8EB8-03028755CF55}"/>
              </a:ext>
            </a:extLst>
          </p:cNvPr>
          <p:cNvSpPr>
            <a:spLocks noGrp="1"/>
          </p:cNvSpPr>
          <p:nvPr>
            <p:ph type="body" sz="quarter" idx="25" hasCustomPrompt="1"/>
          </p:nvPr>
        </p:nvSpPr>
        <p:spPr>
          <a:xfrm>
            <a:off x="6378631" y="1904966"/>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4</a:t>
            </a:r>
          </a:p>
        </p:txBody>
      </p:sp>
      <p:sp>
        <p:nvSpPr>
          <p:cNvPr id="61" name="Text Placeholder 17">
            <a:extLst>
              <a:ext uri="{FF2B5EF4-FFF2-40B4-BE49-F238E27FC236}">
                <a16:creationId xmlns:a16="http://schemas.microsoft.com/office/drawing/2014/main" id="{D29D875A-531B-4742-9251-85B3CEAE5257}"/>
              </a:ext>
            </a:extLst>
          </p:cNvPr>
          <p:cNvSpPr>
            <a:spLocks noGrp="1"/>
          </p:cNvSpPr>
          <p:nvPr>
            <p:ph type="body" sz="quarter" idx="24" hasCustomPrompt="1"/>
          </p:nvPr>
        </p:nvSpPr>
        <p:spPr>
          <a:xfrm>
            <a:off x="7539487" y="1911040"/>
            <a:ext cx="3876132"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grpSp>
        <p:nvGrpSpPr>
          <p:cNvPr id="56" name="Group 55">
            <a:extLst>
              <a:ext uri="{FF2B5EF4-FFF2-40B4-BE49-F238E27FC236}">
                <a16:creationId xmlns:a16="http://schemas.microsoft.com/office/drawing/2014/main" id="{6B1DEBBC-88DB-488A-A092-BF1D784D9ABD}"/>
              </a:ext>
            </a:extLst>
          </p:cNvPr>
          <p:cNvGrpSpPr/>
          <p:nvPr/>
        </p:nvGrpSpPr>
        <p:grpSpPr>
          <a:xfrm>
            <a:off x="6377766" y="3276637"/>
            <a:ext cx="5045582" cy="1203724"/>
            <a:chOff x="746512" y="3519205"/>
            <a:chExt cx="5045582" cy="1203724"/>
          </a:xfrm>
        </p:grpSpPr>
        <p:sp>
          <p:nvSpPr>
            <p:cNvPr id="57" name="Rounded Rectangle 1">
              <a:extLst>
                <a:ext uri="{FF2B5EF4-FFF2-40B4-BE49-F238E27FC236}">
                  <a16:creationId xmlns:a16="http://schemas.microsoft.com/office/drawing/2014/main" id="{D35DEEAA-2EFC-48DE-95FF-3C6ACBA8B69B}"/>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58" name="Freeform: Shape 57">
              <a:extLst>
                <a:ext uri="{FF2B5EF4-FFF2-40B4-BE49-F238E27FC236}">
                  <a16:creationId xmlns:a16="http://schemas.microsoft.com/office/drawing/2014/main" id="{DD4C1CC5-8C16-41B8-B178-D0568AD6B63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0" name="Text Placeholder 17">
            <a:extLst>
              <a:ext uri="{FF2B5EF4-FFF2-40B4-BE49-F238E27FC236}">
                <a16:creationId xmlns:a16="http://schemas.microsoft.com/office/drawing/2014/main" id="{8BD2D5DA-DB52-440A-940B-7FEA233BDF54}"/>
              </a:ext>
            </a:extLst>
          </p:cNvPr>
          <p:cNvSpPr>
            <a:spLocks noGrp="1"/>
          </p:cNvSpPr>
          <p:nvPr>
            <p:ph type="body" sz="quarter" idx="23" hasCustomPrompt="1"/>
          </p:nvPr>
        </p:nvSpPr>
        <p:spPr>
          <a:xfrm>
            <a:off x="6385530" y="3282754"/>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5</a:t>
            </a:r>
          </a:p>
        </p:txBody>
      </p:sp>
      <p:sp>
        <p:nvSpPr>
          <p:cNvPr id="59" name="Text Placeholder 17">
            <a:extLst>
              <a:ext uri="{FF2B5EF4-FFF2-40B4-BE49-F238E27FC236}">
                <a16:creationId xmlns:a16="http://schemas.microsoft.com/office/drawing/2014/main" id="{E4538641-B245-4245-99ED-0158E0B4D0DB}"/>
              </a:ext>
            </a:extLst>
          </p:cNvPr>
          <p:cNvSpPr>
            <a:spLocks noGrp="1"/>
          </p:cNvSpPr>
          <p:nvPr>
            <p:ph type="body" sz="quarter" idx="22" hasCustomPrompt="1"/>
          </p:nvPr>
        </p:nvSpPr>
        <p:spPr>
          <a:xfrm>
            <a:off x="7539486" y="3294489"/>
            <a:ext cx="3863837"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Tree>
    <p:custDataLst>
      <p:tags r:id="rId1"/>
    </p:custDataLst>
    <p:extLst>
      <p:ext uri="{BB962C8B-B14F-4D97-AF65-F5344CB8AC3E}">
        <p14:creationId xmlns:p14="http://schemas.microsoft.com/office/powerpoint/2010/main" val="376024145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ADA no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A75770-69F7-CA51-7260-7DD5A6A4AC82}"/>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13350985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DA 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4722B-76A8-08F1-D1BD-DF8707597BC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pic>
        <p:nvPicPr>
          <p:cNvPr id="2" name="Picture 1">
            <a:extLst>
              <a:ext uri="{FF2B5EF4-FFF2-40B4-BE49-F238E27FC236}">
                <a16:creationId xmlns:a16="http://schemas.microsoft.com/office/drawing/2014/main" id="{244E77FA-9FC4-7597-45D7-661FC0EF1D9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364259028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DA Plus/Delt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7084F6-CC4F-4527-BFE0-A9AE36DF55CB}"/>
              </a:ext>
              <a:ext uri="{C183D7F6-B498-43B3-948B-1728B52AA6E4}">
                <adec:decorative xmlns:adec="http://schemas.microsoft.com/office/drawing/2017/decorative" val="1"/>
              </a:ext>
            </a:extLst>
          </p:cNvPr>
          <p:cNvSpPr txBox="1"/>
          <p:nvPr/>
        </p:nvSpPr>
        <p:spPr>
          <a:xfrm>
            <a:off x="7079767" y="1520339"/>
            <a:ext cx="1821112" cy="2574679"/>
          </a:xfrm>
          <a:prstGeom prst="rect">
            <a:avLst/>
          </a:prstGeom>
          <a:noFill/>
        </p:spPr>
        <p:txBody>
          <a:bodyPr wrap="square" rtlCol="0">
            <a:spAutoFit/>
          </a:bodyPr>
          <a:lstStyle/>
          <a:p>
            <a:r>
              <a:rPr lang="en-US" sz="16131" dirty="0">
                <a:solidFill>
                  <a:schemeClr val="accent3"/>
                </a:solidFill>
                <a:sym typeface="Wingdings 3" panose="05040102010807070707" pitchFamily="18" charset="2"/>
              </a:rPr>
              <a:t></a:t>
            </a:r>
            <a:endParaRPr lang="en-US" sz="16131" dirty="0">
              <a:solidFill>
                <a:schemeClr val="accent3"/>
              </a:solidFill>
            </a:endParaRPr>
          </a:p>
        </p:txBody>
      </p:sp>
      <p:sp>
        <p:nvSpPr>
          <p:cNvPr id="5" name="TextBox 4">
            <a:extLst>
              <a:ext uri="{FF2B5EF4-FFF2-40B4-BE49-F238E27FC236}">
                <a16:creationId xmlns:a16="http://schemas.microsoft.com/office/drawing/2014/main" id="{848D523F-2B10-45E6-BD86-4B58A834677C}"/>
              </a:ext>
              <a:ext uri="{C183D7F6-B498-43B3-948B-1728B52AA6E4}">
                <adec:decorative xmlns:adec="http://schemas.microsoft.com/office/drawing/2017/decorative" val="1"/>
              </a:ext>
            </a:extLst>
          </p:cNvPr>
          <p:cNvSpPr txBox="1"/>
          <p:nvPr/>
        </p:nvSpPr>
        <p:spPr>
          <a:xfrm>
            <a:off x="2499533" y="809268"/>
            <a:ext cx="2951300" cy="3672416"/>
          </a:xfrm>
          <a:prstGeom prst="rect">
            <a:avLst/>
          </a:prstGeom>
          <a:noFill/>
        </p:spPr>
        <p:txBody>
          <a:bodyPr wrap="square" rtlCol="0">
            <a:spAutoFit/>
          </a:bodyPr>
          <a:lstStyle/>
          <a:p>
            <a:r>
              <a:rPr lang="en-US" sz="23264" dirty="0">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dirty="0">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dirty="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dirty="0">
                <a:latin typeface="Segoe UI" panose="020B0502040204020203" pitchFamily="34" charset="0"/>
                <a:cs typeface="Segoe UI" panose="020B0502040204020203" pitchFamily="34" charset="0"/>
              </a:rPr>
              <a:t>What could be upgraded for next time?</a:t>
            </a:r>
          </a:p>
        </p:txBody>
      </p:sp>
    </p:spTree>
    <p:custDataLst>
      <p:tags r:id="rId1"/>
    </p:custDataLst>
    <p:extLst>
      <p:ext uri="{BB962C8B-B14F-4D97-AF65-F5344CB8AC3E}">
        <p14:creationId xmlns:p14="http://schemas.microsoft.com/office/powerpoint/2010/main" val="7990951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DA  Thank You">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9990E00E-C783-D2C2-324D-0DF62073EE91}"/>
              </a:ext>
            </a:extLst>
          </p:cNvPr>
          <p:cNvSpPr>
            <a:spLocks noGrp="1"/>
          </p:cNvSpPr>
          <p:nvPr>
            <p:ph type="body" sz="quarter" idx="11" hasCustomPrompt="1"/>
          </p:nvPr>
        </p:nvSpPr>
        <p:spPr>
          <a:xfrm>
            <a:off x="648626" y="2333324"/>
            <a:ext cx="4418673"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a:t>Click to type </a:t>
            </a:r>
            <a:r>
              <a:rPr lang="en-US" sz="2800">
                <a:latin typeface="Segoe UI" panose="020B0502040204020203" pitchFamily="34" charset="0"/>
                <a:cs typeface="Segoe UI" panose="020B0502040204020203" pitchFamily="34" charset="0"/>
              </a:rPr>
              <a:t>EvidentChange.org </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(800) 306-6223 Info@EvidentChange.org</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dirty="0"/>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pic>
        <p:nvPicPr>
          <p:cNvPr id="3" name="Picture 2">
            <a:extLst>
              <a:ext uri="{FF2B5EF4-FFF2-40B4-BE49-F238E27FC236}">
                <a16:creationId xmlns:a16="http://schemas.microsoft.com/office/drawing/2014/main" id="{14399CAA-788E-A77D-5A63-41C7CFF620E9}"/>
              </a:ext>
            </a:extLst>
          </p:cNvPr>
          <p:cNvPicPr>
            <a:picLocks noChangeAspect="1"/>
          </p:cNvPicPr>
          <p:nvPr/>
        </p:nvPicPr>
        <p:blipFill>
          <a:blip r:embed="rId4"/>
          <a:stretch>
            <a:fillRect/>
          </a:stretch>
        </p:blipFill>
        <p:spPr>
          <a:xfrm>
            <a:off x="6607125" y="533002"/>
            <a:ext cx="4919898" cy="5785605"/>
          </a:xfrm>
          <a:prstGeom prst="rect">
            <a:avLst/>
          </a:prstGeom>
        </p:spPr>
      </p:pic>
      <p:sp>
        <p:nvSpPr>
          <p:cNvPr id="12" name="Title 1">
            <a:extLst>
              <a:ext uri="{FF2B5EF4-FFF2-40B4-BE49-F238E27FC236}">
                <a16:creationId xmlns:a16="http://schemas.microsoft.com/office/drawing/2014/main" id="{8796C425-8209-D022-9B49-AA0770BC920C}"/>
              </a:ext>
            </a:extLst>
          </p:cNvPr>
          <p:cNvSpPr>
            <a:spLocks noGrp="1"/>
          </p:cNvSpPr>
          <p:nvPr>
            <p:ph type="title" hasCustomPrompt="1"/>
          </p:nvPr>
        </p:nvSpPr>
        <p:spPr>
          <a:xfrm>
            <a:off x="645544" y="412790"/>
            <a:ext cx="4421755" cy="1776846"/>
          </a:xfrm>
        </p:spPr>
        <p:txBody>
          <a:bodyPr anchor="t"/>
          <a:lstStyle>
            <a:lvl1pPr>
              <a:defRPr/>
            </a:lvl1pPr>
          </a:lstStyle>
          <a:p>
            <a:pPr lvl="0"/>
            <a:r>
              <a:rPr lang="en-US" sz="4400" b="1">
                <a:solidFill>
                  <a:schemeClr val="tx2"/>
                </a:solidFill>
                <a:latin typeface="Segoe UI" panose="020B0502040204020203" pitchFamily="34" charset="0"/>
                <a:cs typeface="Segoe UI" panose="020B0502040204020203" pitchFamily="34" charset="0"/>
              </a:rPr>
              <a:t>Click to type 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&amp; QUESTIONS</a:t>
            </a:r>
          </a:p>
        </p:txBody>
      </p:sp>
    </p:spTree>
    <p:custDataLst>
      <p:tags r:id="rId1"/>
    </p:custDataLst>
    <p:extLst>
      <p:ext uri="{BB962C8B-B14F-4D97-AF65-F5344CB8AC3E}">
        <p14:creationId xmlns:p14="http://schemas.microsoft.com/office/powerpoint/2010/main" val="557605914"/>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ADA 3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Text Placeholder 11">
            <a:extLst>
              <a:ext uri="{FF2B5EF4-FFF2-40B4-BE49-F238E27FC236}">
                <a16:creationId xmlns:a16="http://schemas.microsoft.com/office/drawing/2014/main" id="{32E752B1-301D-4273-A823-32E6D0958AE8}"/>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5D898DD7-3754-4561-99FF-DC9125C5B76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2AC04268-A805-4B98-8F12-9530D62D216B}"/>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6" name="Picture 5">
            <a:extLst>
              <a:ext uri="{FF2B5EF4-FFF2-40B4-BE49-F238E27FC236}">
                <a16:creationId xmlns:a16="http://schemas.microsoft.com/office/drawing/2014/main" id="{328043A0-48EB-4424-BD92-E2EDBA313235}"/>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5493161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5AF38C-B960-8D4A-9C67-D80AA8D89892}"/>
              </a:ext>
            </a:extLst>
          </p:cNvPr>
          <p:cNvSpPr>
            <a:spLocks noGrp="1"/>
          </p:cNvSpPr>
          <p:nvPr>
            <p:ph type="body" sz="quarter" idx="10" hasCustomPrompt="1"/>
          </p:nvPr>
        </p:nvSpPr>
        <p:spPr>
          <a:xfrm>
            <a:off x="696397" y="2867254"/>
            <a:ext cx="10363200" cy="1738200"/>
          </a:xfrm>
          <a:prstGeom prst="rect">
            <a:avLst/>
          </a:prstGeom>
        </p:spPr>
        <p:txBody>
          <a:bodyPr anchor="t" anchorCtr="0">
            <a:noAutofit/>
          </a:bodyPr>
          <a:lstStyle>
            <a:lvl1pPr marL="0" indent="0" algn="l" fontAlgn="t">
              <a:lnSpc>
                <a:spcPts val="6326"/>
              </a:lnSpc>
              <a:spcBef>
                <a:spcPts val="0"/>
              </a:spcBef>
              <a:buNone/>
              <a:defRPr sz="6600" b="1" i="0" cap="all" spc="84" baseline="0">
                <a:solidFill>
                  <a:srgbClr val="006E8D"/>
                </a:solidFill>
                <a:latin typeface="Segoe UI" panose="020B0502040204020203" pitchFamily="34" charset="0"/>
                <a:cs typeface="Segoe UI" panose="020B0502040204020203" pitchFamily="34" charset="0"/>
              </a:defRPr>
            </a:lvl1pPr>
            <a:lvl2pPr marL="60325" indent="0" algn="l" fontAlgn="t">
              <a:lnSpc>
                <a:spcPts val="2249"/>
              </a:lnSpc>
              <a:spcBef>
                <a:spcPts val="1476"/>
              </a:spcBef>
              <a:buNone/>
              <a:defRPr sz="1968" b="1" cap="all" spc="28" baseline="0">
                <a:solidFill>
                  <a:srgbClr val="00ABCA"/>
                </a:solidFill>
                <a:latin typeface="Segoe UI" panose="020B0502040204020203" pitchFamily="34" charset="0"/>
                <a:cs typeface="Segoe UI" panose="020B0502040204020203" pitchFamily="34" charset="0"/>
              </a:defRPr>
            </a:lvl2pPr>
          </a:lstStyle>
          <a:p>
            <a:pPr lvl="0"/>
            <a:r>
              <a:rPr lang="en-US"/>
              <a:t>Presentation Title here</a:t>
            </a:r>
          </a:p>
        </p:txBody>
      </p:sp>
      <p:sp>
        <p:nvSpPr>
          <p:cNvPr id="8" name="Text Placeholder 7">
            <a:extLst>
              <a:ext uri="{FF2B5EF4-FFF2-40B4-BE49-F238E27FC236}">
                <a16:creationId xmlns:a16="http://schemas.microsoft.com/office/drawing/2014/main" id="{5B45D833-F690-40CC-A244-742F2287D053}"/>
              </a:ext>
            </a:extLst>
          </p:cNvPr>
          <p:cNvSpPr>
            <a:spLocks noGrp="1"/>
          </p:cNvSpPr>
          <p:nvPr>
            <p:ph type="body" sz="quarter" idx="12" hasCustomPrompt="1"/>
          </p:nvPr>
        </p:nvSpPr>
        <p:spPr>
          <a:xfrm>
            <a:off x="696913" y="4733925"/>
            <a:ext cx="10888662" cy="1398588"/>
          </a:xfrm>
        </p:spPr>
        <p:txBody>
          <a:bodyPr>
            <a:noAutofit/>
          </a:bodyPr>
          <a:lstStyle>
            <a:lvl1pPr marL="0" indent="0">
              <a:buFontTx/>
              <a:buNone/>
              <a:defRPr sz="2800" b="1" cap="all" baseline="0">
                <a:solidFill>
                  <a:schemeClr val="accent1"/>
                </a:solidFill>
              </a:defRPr>
            </a:lvl1pPr>
            <a:lvl2pPr marL="325830" indent="0">
              <a:buFontTx/>
              <a:buNone/>
              <a:defRPr sz="2800" b="1">
                <a:solidFill>
                  <a:schemeClr val="accent1"/>
                </a:solidFill>
              </a:defRPr>
            </a:lvl2pPr>
            <a:lvl3pPr marL="642732" indent="0">
              <a:buFontTx/>
              <a:buNone/>
              <a:defRPr sz="2800" b="1">
                <a:solidFill>
                  <a:schemeClr val="accent1"/>
                </a:solidFill>
              </a:defRPr>
            </a:lvl3pPr>
            <a:lvl4pPr marL="1370947" indent="0">
              <a:buFontTx/>
              <a:buNone/>
              <a:defRPr sz="2800" b="1">
                <a:solidFill>
                  <a:schemeClr val="accent1"/>
                </a:solidFill>
              </a:defRPr>
            </a:lvl4pPr>
            <a:lvl5pPr marL="1827929" indent="0">
              <a:buFontTx/>
              <a:buNone/>
              <a:defRPr sz="2800" b="1">
                <a:solidFill>
                  <a:schemeClr val="accent1"/>
                </a:solidFill>
              </a:defRPr>
            </a:lvl5pPr>
          </a:lstStyle>
          <a:p>
            <a:pPr lvl="0"/>
            <a:r>
              <a:rPr lang="en-US"/>
              <a:t>SUBTITLE</a:t>
            </a:r>
          </a:p>
        </p:txBody>
      </p:sp>
    </p:spTree>
    <p:custDataLst>
      <p:tags r:id="rId1"/>
    </p:custDataLst>
    <p:extLst>
      <p:ext uri="{BB962C8B-B14F-4D97-AF65-F5344CB8AC3E}">
        <p14:creationId xmlns:p14="http://schemas.microsoft.com/office/powerpoint/2010/main" val="324244077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lue Box Title and Photo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7336715" cy="6496465"/>
          </a:xfrm>
          <a:prstGeom prst="roundRect">
            <a:avLst>
              <a:gd name="adj" fmla="val 4040"/>
            </a:avLst>
          </a:prstGeom>
        </p:spPr>
        <p:txBody>
          <a:bodyPr/>
          <a:lstStyle>
            <a:lvl1pPr marL="0" indent="0">
              <a:buFontTx/>
              <a:buNone/>
              <a:defRPr/>
            </a:lvl1pPr>
          </a:lstStyle>
          <a:p>
            <a:r>
              <a:rPr lang="en-US" dirty="0"/>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6352070" y="1073973"/>
            <a:ext cx="6496468" cy="4710056"/>
          </a:xfrm>
          <a:prstGeom prst="round2SameRect">
            <a:avLst>
              <a:gd name="adj1" fmla="val 0"/>
              <a:gd name="adj2" fmla="val 5644"/>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893714051"/>
      </p:ext>
    </p:extLst>
  </p:cSld>
  <p:clrMapOvr>
    <a:masterClrMapping/>
  </p:clrMapOvr>
  <p:hf sldNum="0" hdr="0" ftr="0" dt="0"/>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6">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7"/>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3745355540"/>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dirty="0"/>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854292462"/>
      </p:ext>
    </p:extLst>
  </p:cSld>
  <p:clrMapOvr>
    <a:masterClrMapping/>
  </p:clrMapOvr>
  <p:hf sldNum="0" hdr="0" ftr="0" dt="0"/>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spTree>
    <p:custDataLst>
      <p:tags r:id="rId1"/>
    </p:custDataLst>
    <p:extLst>
      <p:ext uri="{BB962C8B-B14F-4D97-AF65-F5344CB8AC3E}">
        <p14:creationId xmlns:p14="http://schemas.microsoft.com/office/powerpoint/2010/main" val="5256425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DA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88A9-C2A8-6C53-3D7E-E42D5E149016}"/>
              </a:ext>
            </a:extLst>
          </p:cNvPr>
          <p:cNvSpPr>
            <a:spLocks noGrp="1"/>
          </p:cNvSpPr>
          <p:nvPr>
            <p:ph type="title" hasCustomPrompt="1"/>
          </p:nvPr>
        </p:nvSpPr>
        <p:spPr/>
        <p:txBody>
          <a:bodyPr/>
          <a:lstStyle>
            <a:lvl1pPr>
              <a:defRPr/>
            </a:lvl1pPr>
          </a:lstStyle>
          <a:p>
            <a:r>
              <a:rPr lang="en-US"/>
              <a:t>title</a:t>
            </a:r>
          </a:p>
        </p:txBody>
      </p:sp>
      <p:grpSp>
        <p:nvGrpSpPr>
          <p:cNvPr id="48" name="Group 47">
            <a:extLst>
              <a:ext uri="{FF2B5EF4-FFF2-40B4-BE49-F238E27FC236}">
                <a16:creationId xmlns:a16="http://schemas.microsoft.com/office/drawing/2014/main" id="{9EAC5D62-C318-461B-90CD-084E85B49C3C}"/>
              </a:ext>
            </a:extLst>
          </p:cNvPr>
          <p:cNvGrpSpPr/>
          <p:nvPr/>
        </p:nvGrpSpPr>
        <p:grpSpPr>
          <a:xfrm>
            <a:off x="744541" y="1905024"/>
            <a:ext cx="5045582" cy="1203724"/>
            <a:chOff x="746512" y="3519205"/>
            <a:chExt cx="5045582" cy="1203724"/>
          </a:xfrm>
        </p:grpSpPr>
        <p:sp>
          <p:nvSpPr>
            <p:cNvPr id="49" name="Rounded Rectangle 1">
              <a:extLst>
                <a:ext uri="{FF2B5EF4-FFF2-40B4-BE49-F238E27FC236}">
                  <a16:creationId xmlns:a16="http://schemas.microsoft.com/office/drawing/2014/main" id="{B0E33FB5-3239-4C38-B04B-39F048B894D2}"/>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50" name="Rectangle: Top Corners Rounded 49">
              <a:extLst>
                <a:ext uri="{FF2B5EF4-FFF2-40B4-BE49-F238E27FC236}">
                  <a16:creationId xmlns:a16="http://schemas.microsoft.com/office/drawing/2014/main" id="{7D0820B7-0AC1-44B3-B58B-DE003DB0EFE8}"/>
                </a:ext>
              </a:extLst>
            </p:cNvPr>
            <p:cNvSpPr/>
            <p:nvPr/>
          </p:nvSpPr>
          <p:spPr>
            <a:xfrm rot="16200000">
              <a:off x="668057" y="3597660"/>
              <a:ext cx="1203724" cy="1046814"/>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5" name="Text Placeholder 17">
            <a:extLst>
              <a:ext uri="{FF2B5EF4-FFF2-40B4-BE49-F238E27FC236}">
                <a16:creationId xmlns:a16="http://schemas.microsoft.com/office/drawing/2014/main" id="{3AE1F7E7-7C67-432E-B414-5F4C2517BD9F}"/>
              </a:ext>
            </a:extLst>
          </p:cNvPr>
          <p:cNvSpPr>
            <a:spLocks noGrp="1"/>
          </p:cNvSpPr>
          <p:nvPr>
            <p:ph type="body" sz="quarter" idx="18" hasCustomPrompt="1"/>
          </p:nvPr>
        </p:nvSpPr>
        <p:spPr>
          <a:xfrm>
            <a:off x="1923690" y="1919609"/>
            <a:ext cx="3858703"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grpSp>
        <p:nvGrpSpPr>
          <p:cNvPr id="39" name="Group 38">
            <a:extLst>
              <a:ext uri="{FF2B5EF4-FFF2-40B4-BE49-F238E27FC236}">
                <a16:creationId xmlns:a16="http://schemas.microsoft.com/office/drawing/2014/main" id="{DD129061-A902-47A2-8A5D-B3629DE908C5}"/>
              </a:ext>
            </a:extLst>
          </p:cNvPr>
          <p:cNvGrpSpPr/>
          <p:nvPr/>
        </p:nvGrpSpPr>
        <p:grpSpPr>
          <a:xfrm>
            <a:off x="744541" y="3285206"/>
            <a:ext cx="5045582" cy="1203724"/>
            <a:chOff x="746512" y="3519205"/>
            <a:chExt cx="5045582" cy="1203724"/>
          </a:xfrm>
        </p:grpSpPr>
        <p:sp>
          <p:nvSpPr>
            <p:cNvPr id="40" name="Rounded Rectangle 1">
              <a:extLst>
                <a:ext uri="{FF2B5EF4-FFF2-40B4-BE49-F238E27FC236}">
                  <a16:creationId xmlns:a16="http://schemas.microsoft.com/office/drawing/2014/main" id="{9813D665-5142-4C56-A21A-207D4B73FCEE}"/>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41" name="Rectangle: Top Corners Rounded 40">
              <a:extLst>
                <a:ext uri="{FF2B5EF4-FFF2-40B4-BE49-F238E27FC236}">
                  <a16:creationId xmlns:a16="http://schemas.microsoft.com/office/drawing/2014/main" id="{7F24CD50-3EAE-47B2-A29B-7C37E9C0BE56}"/>
                </a:ext>
              </a:extLst>
            </p:cNvPr>
            <p:cNvSpPr/>
            <p:nvPr/>
          </p:nvSpPr>
          <p:spPr>
            <a:xfrm rot="16200000">
              <a:off x="668057" y="3597660"/>
              <a:ext cx="1203724" cy="104681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ext Placeholder 17">
            <a:extLst>
              <a:ext uri="{FF2B5EF4-FFF2-40B4-BE49-F238E27FC236}">
                <a16:creationId xmlns:a16="http://schemas.microsoft.com/office/drawing/2014/main" id="{5BF39EBF-86C9-44A9-BA45-D726976FCCA6}"/>
              </a:ext>
            </a:extLst>
          </p:cNvPr>
          <p:cNvSpPr>
            <a:spLocks noGrp="1"/>
          </p:cNvSpPr>
          <p:nvPr>
            <p:ph type="body" sz="quarter" idx="16" hasCustomPrompt="1"/>
          </p:nvPr>
        </p:nvSpPr>
        <p:spPr>
          <a:xfrm>
            <a:off x="1923689" y="3303058"/>
            <a:ext cx="3846409"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grpSp>
        <p:nvGrpSpPr>
          <p:cNvPr id="53" name="Group 52">
            <a:extLst>
              <a:ext uri="{FF2B5EF4-FFF2-40B4-BE49-F238E27FC236}">
                <a16:creationId xmlns:a16="http://schemas.microsoft.com/office/drawing/2014/main" id="{CE129180-64EA-4D2B-AA47-D063689C2598}"/>
              </a:ext>
            </a:extLst>
          </p:cNvPr>
          <p:cNvGrpSpPr/>
          <p:nvPr/>
        </p:nvGrpSpPr>
        <p:grpSpPr>
          <a:xfrm>
            <a:off x="752270" y="4665387"/>
            <a:ext cx="5045582" cy="1203724"/>
            <a:chOff x="746512" y="3519205"/>
            <a:chExt cx="5045582" cy="1203724"/>
          </a:xfrm>
        </p:grpSpPr>
        <p:sp>
          <p:nvSpPr>
            <p:cNvPr id="54" name="Rounded Rectangle 1">
              <a:extLst>
                <a:ext uri="{FF2B5EF4-FFF2-40B4-BE49-F238E27FC236}">
                  <a16:creationId xmlns:a16="http://schemas.microsoft.com/office/drawing/2014/main" id="{7DD151BD-B181-469B-BC6F-D14C2BF2C664}"/>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55" name="Rectangle: Top Corners Rounded 54">
              <a:extLst>
                <a:ext uri="{FF2B5EF4-FFF2-40B4-BE49-F238E27FC236}">
                  <a16:creationId xmlns:a16="http://schemas.microsoft.com/office/drawing/2014/main" id="{105D4F74-777F-4D04-AF3A-B4F8DD0008F5}"/>
                </a:ext>
              </a:extLst>
            </p:cNvPr>
            <p:cNvSpPr/>
            <p:nvPr/>
          </p:nvSpPr>
          <p:spPr>
            <a:xfrm rot="16200000">
              <a:off x="668057" y="3597660"/>
              <a:ext cx="1203724" cy="1046814"/>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1" name="Text Placeholder 17">
            <a:extLst>
              <a:ext uri="{FF2B5EF4-FFF2-40B4-BE49-F238E27FC236}">
                <a16:creationId xmlns:a16="http://schemas.microsoft.com/office/drawing/2014/main" id="{891507DE-2E5E-4A85-90F2-EC51846E074C}"/>
              </a:ext>
            </a:extLst>
          </p:cNvPr>
          <p:cNvSpPr>
            <a:spLocks noGrp="1"/>
          </p:cNvSpPr>
          <p:nvPr>
            <p:ph type="body" sz="quarter" idx="20" hasCustomPrompt="1"/>
          </p:nvPr>
        </p:nvSpPr>
        <p:spPr>
          <a:xfrm>
            <a:off x="1923689" y="4679972"/>
            <a:ext cx="3866434"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grpSp>
        <p:nvGrpSpPr>
          <p:cNvPr id="63" name="Group 62">
            <a:extLst>
              <a:ext uri="{FF2B5EF4-FFF2-40B4-BE49-F238E27FC236}">
                <a16:creationId xmlns:a16="http://schemas.microsoft.com/office/drawing/2014/main" id="{C5C9F4D5-674B-4185-83DF-2DE4B45AE7BA}"/>
              </a:ext>
            </a:extLst>
          </p:cNvPr>
          <p:cNvGrpSpPr/>
          <p:nvPr/>
        </p:nvGrpSpPr>
        <p:grpSpPr>
          <a:xfrm>
            <a:off x="6377766" y="1896455"/>
            <a:ext cx="5045582" cy="1203724"/>
            <a:chOff x="746512" y="3519205"/>
            <a:chExt cx="5045582" cy="1203724"/>
          </a:xfrm>
        </p:grpSpPr>
        <p:sp>
          <p:nvSpPr>
            <p:cNvPr id="64" name="Rounded Rectangle 1">
              <a:extLst>
                <a:ext uri="{FF2B5EF4-FFF2-40B4-BE49-F238E27FC236}">
                  <a16:creationId xmlns:a16="http://schemas.microsoft.com/office/drawing/2014/main" id="{1AE1CDC5-2990-498E-8B3B-3935DA9CB920}"/>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65" name="Rectangle: Top Corners Rounded 64">
              <a:extLst>
                <a:ext uri="{FF2B5EF4-FFF2-40B4-BE49-F238E27FC236}">
                  <a16:creationId xmlns:a16="http://schemas.microsoft.com/office/drawing/2014/main" id="{C4083C98-0448-4313-981A-C9C34037A815}"/>
                </a:ext>
              </a:extLst>
            </p:cNvPr>
            <p:cNvSpPr/>
            <p:nvPr/>
          </p:nvSpPr>
          <p:spPr>
            <a:xfrm rot="16200000">
              <a:off x="668057" y="3597660"/>
              <a:ext cx="1203724" cy="1046814"/>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1" name="Text Placeholder 17">
            <a:extLst>
              <a:ext uri="{FF2B5EF4-FFF2-40B4-BE49-F238E27FC236}">
                <a16:creationId xmlns:a16="http://schemas.microsoft.com/office/drawing/2014/main" id="{D29D875A-531B-4742-9251-85B3CEAE5257}"/>
              </a:ext>
            </a:extLst>
          </p:cNvPr>
          <p:cNvSpPr>
            <a:spLocks noGrp="1"/>
          </p:cNvSpPr>
          <p:nvPr>
            <p:ph type="body" sz="quarter" idx="24" hasCustomPrompt="1"/>
          </p:nvPr>
        </p:nvSpPr>
        <p:spPr>
          <a:xfrm>
            <a:off x="7539487" y="1911040"/>
            <a:ext cx="3876132"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grpSp>
        <p:nvGrpSpPr>
          <p:cNvPr id="56" name="Group 55">
            <a:extLst>
              <a:ext uri="{FF2B5EF4-FFF2-40B4-BE49-F238E27FC236}">
                <a16:creationId xmlns:a16="http://schemas.microsoft.com/office/drawing/2014/main" id="{6B1DEBBC-88DB-488A-A092-BF1D784D9ABD}"/>
              </a:ext>
            </a:extLst>
          </p:cNvPr>
          <p:cNvGrpSpPr/>
          <p:nvPr/>
        </p:nvGrpSpPr>
        <p:grpSpPr>
          <a:xfrm>
            <a:off x="6377766" y="3276637"/>
            <a:ext cx="5045582" cy="1203724"/>
            <a:chOff x="746512" y="3519205"/>
            <a:chExt cx="5045582" cy="1203724"/>
          </a:xfrm>
        </p:grpSpPr>
        <p:sp>
          <p:nvSpPr>
            <p:cNvPr id="57" name="Rounded Rectangle 1">
              <a:extLst>
                <a:ext uri="{FF2B5EF4-FFF2-40B4-BE49-F238E27FC236}">
                  <a16:creationId xmlns:a16="http://schemas.microsoft.com/office/drawing/2014/main" id="{D35DEEAA-2EFC-48DE-95FF-3C6ACBA8B69B}"/>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58" name="Rectangle: Top Corners Rounded 57">
              <a:extLst>
                <a:ext uri="{FF2B5EF4-FFF2-40B4-BE49-F238E27FC236}">
                  <a16:creationId xmlns:a16="http://schemas.microsoft.com/office/drawing/2014/main" id="{DD4C1CC5-8C16-41B8-B178-D0568AD6B638}"/>
                </a:ext>
              </a:extLst>
            </p:cNvPr>
            <p:cNvSpPr/>
            <p:nvPr/>
          </p:nvSpPr>
          <p:spPr>
            <a:xfrm rot="16200000">
              <a:off x="668057" y="3597660"/>
              <a:ext cx="1203724" cy="104681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9" name="Text Placeholder 17">
            <a:extLst>
              <a:ext uri="{FF2B5EF4-FFF2-40B4-BE49-F238E27FC236}">
                <a16:creationId xmlns:a16="http://schemas.microsoft.com/office/drawing/2014/main" id="{E4538641-B245-4245-99ED-0158E0B4D0DB}"/>
              </a:ext>
            </a:extLst>
          </p:cNvPr>
          <p:cNvSpPr>
            <a:spLocks noGrp="1"/>
          </p:cNvSpPr>
          <p:nvPr>
            <p:ph type="body" sz="quarter" idx="22" hasCustomPrompt="1"/>
          </p:nvPr>
        </p:nvSpPr>
        <p:spPr>
          <a:xfrm>
            <a:off x="7539486" y="3294489"/>
            <a:ext cx="3863837"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grpSp>
        <p:nvGrpSpPr>
          <p:cNvPr id="68" name="Group 67">
            <a:extLst>
              <a:ext uri="{FF2B5EF4-FFF2-40B4-BE49-F238E27FC236}">
                <a16:creationId xmlns:a16="http://schemas.microsoft.com/office/drawing/2014/main" id="{D31B0BB8-B09D-416B-9E97-785B521A83E5}"/>
              </a:ext>
            </a:extLst>
          </p:cNvPr>
          <p:cNvGrpSpPr/>
          <p:nvPr/>
        </p:nvGrpSpPr>
        <p:grpSpPr>
          <a:xfrm>
            <a:off x="6385495" y="4656818"/>
            <a:ext cx="5045582" cy="1203724"/>
            <a:chOff x="746512" y="3519205"/>
            <a:chExt cx="5045582" cy="1203724"/>
          </a:xfrm>
        </p:grpSpPr>
        <p:sp>
          <p:nvSpPr>
            <p:cNvPr id="69" name="Rounded Rectangle 1">
              <a:extLst>
                <a:ext uri="{FF2B5EF4-FFF2-40B4-BE49-F238E27FC236}">
                  <a16:creationId xmlns:a16="http://schemas.microsoft.com/office/drawing/2014/main" id="{FA8D804F-5ED0-4259-8A1E-3F697E8FED8A}"/>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solidFill>
                  <a:schemeClr val="tx1"/>
                </a:solidFill>
                <a:latin typeface="Segoe UI" panose="020B0502040204020203" pitchFamily="34" charset="0"/>
                <a:cs typeface="Segoe UI" panose="020B0502040204020203" pitchFamily="34" charset="0"/>
              </a:endParaRPr>
            </a:p>
          </p:txBody>
        </p:sp>
        <p:sp>
          <p:nvSpPr>
            <p:cNvPr id="70" name="Rectangle: Top Corners Rounded 69">
              <a:extLst>
                <a:ext uri="{FF2B5EF4-FFF2-40B4-BE49-F238E27FC236}">
                  <a16:creationId xmlns:a16="http://schemas.microsoft.com/office/drawing/2014/main" id="{B82BBB45-EE4D-4B06-A345-9D2D246571AA}"/>
                </a:ext>
              </a:extLst>
            </p:cNvPr>
            <p:cNvSpPr/>
            <p:nvPr/>
          </p:nvSpPr>
          <p:spPr>
            <a:xfrm rot="16200000">
              <a:off x="668057" y="3597660"/>
              <a:ext cx="1203724" cy="1046814"/>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6" name="Text Placeholder 17">
            <a:extLst>
              <a:ext uri="{FF2B5EF4-FFF2-40B4-BE49-F238E27FC236}">
                <a16:creationId xmlns:a16="http://schemas.microsoft.com/office/drawing/2014/main" id="{F1A9D390-D852-46D1-B38E-179E438F987B}"/>
              </a:ext>
            </a:extLst>
          </p:cNvPr>
          <p:cNvSpPr>
            <a:spLocks noGrp="1"/>
          </p:cNvSpPr>
          <p:nvPr>
            <p:ph type="body" sz="quarter" idx="26" hasCustomPrompt="1"/>
          </p:nvPr>
        </p:nvSpPr>
        <p:spPr>
          <a:xfrm>
            <a:off x="7539486" y="4671403"/>
            <a:ext cx="3883862"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362041690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bullets">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sz="quarter" idx="10" hasCustomPrompt="1"/>
          </p:nvPr>
        </p:nvSpPr>
        <p:spPr>
          <a:xfrm>
            <a:off x="734502" y="1676400"/>
            <a:ext cx="10648201" cy="4251434"/>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0383606"/>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338018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Landscape Photo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4214"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dirty="0"/>
              <a:t>Click icon to add picture</a:t>
            </a:r>
          </a:p>
        </p:txBody>
      </p:sp>
    </p:spTree>
    <p:custDataLst>
      <p:tags r:id="rId1"/>
    </p:custDataLst>
    <p:extLst>
      <p:ext uri="{BB962C8B-B14F-4D97-AF65-F5344CB8AC3E}">
        <p14:creationId xmlns:p14="http://schemas.microsoft.com/office/powerpoint/2010/main" val="933956282"/>
      </p:ext>
    </p:extLst>
  </p:cSld>
  <p:clrMapOvr>
    <a:masterClrMapping/>
  </p:clrMapOvr>
  <p:hf sldNum="0" hdr="0" ftr="0" dt="0"/>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Text Placeholder 11">
            <a:extLst>
              <a:ext uri="{FF2B5EF4-FFF2-40B4-BE49-F238E27FC236}">
                <a16:creationId xmlns:a16="http://schemas.microsoft.com/office/drawing/2014/main" id="{32E752B1-301D-4273-A823-32E6D0958AE8}"/>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5D898DD7-3754-4561-99FF-DC9125C5B76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2AC04268-A805-4B98-8F12-9530D62D216B}"/>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96663649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ue Box Title and Photo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dirty="0"/>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896" y="-109727"/>
            <a:ext cx="6496468" cy="7077456"/>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3275607193"/>
      </p:ext>
    </p:extLst>
  </p:cSld>
  <p:clrMapOvr>
    <a:masterClrMapping/>
  </p:clrMapOvr>
  <p:hf sldNum="0" hdr="0" ftr="0" dt="0"/>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ortrait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dirty="0"/>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3"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639305312"/>
      </p:ext>
    </p:extLst>
  </p:cSld>
  <p:clrMapOvr>
    <a:masterClrMapping/>
  </p:clrMapOvr>
  <p:hf sldNum="0" hdr="0" ftr="0" dt="0"/>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692910"/>
            <a:ext cx="11015282" cy="3891026"/>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143557677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Blue Box Title and Conten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6992472" y="180767"/>
            <a:ext cx="4964486" cy="6496465"/>
          </a:xfrm>
          <a:prstGeom prst="roundRect">
            <a:avLst>
              <a:gd name="adj" fmla="val 5404"/>
            </a:avLst>
          </a:prstGeom>
        </p:spPr>
        <p:txBody>
          <a:bodyPr/>
          <a:lstStyle/>
          <a:p>
            <a:r>
              <a:rPr lang="en-US" dirty="0"/>
              <a:t>Click icon to add picture</a:t>
            </a:r>
          </a:p>
        </p:txBody>
      </p:sp>
      <p:sp>
        <p:nvSpPr>
          <p:cNvPr id="9" name="Text Placeholder 11">
            <a:extLst>
              <a:ext uri="{FF2B5EF4-FFF2-40B4-BE49-F238E27FC236}">
                <a16:creationId xmlns:a16="http://schemas.microsoft.com/office/drawing/2014/main" id="{8B157EC0-9EDD-4DFB-86D4-3AC7BDE85227}"/>
              </a:ext>
            </a:extLst>
          </p:cNvPr>
          <p:cNvSpPr>
            <a:spLocks noGrp="1"/>
          </p:cNvSpPr>
          <p:nvPr>
            <p:ph type="body" sz="quarter" idx="11" hasCustomPrompt="1"/>
          </p:nvPr>
        </p:nvSpPr>
        <p:spPr>
          <a:xfrm>
            <a:off x="315444" y="179674"/>
            <a:ext cx="6883275" cy="6497558"/>
          </a:xfrm>
          <a:custGeom>
            <a:avLst/>
            <a:gdLst>
              <a:gd name="connsiteX0" fmla="*/ 0 w 7124029"/>
              <a:gd name="connsiteY0" fmla="*/ 301871 h 6496050"/>
              <a:gd name="connsiteX1" fmla="*/ 301871 w 7124029"/>
              <a:gd name="connsiteY1" fmla="*/ 0 h 6496050"/>
              <a:gd name="connsiteX2" fmla="*/ 6822158 w 7124029"/>
              <a:gd name="connsiteY2" fmla="*/ 0 h 6496050"/>
              <a:gd name="connsiteX3" fmla="*/ 7124029 w 7124029"/>
              <a:gd name="connsiteY3" fmla="*/ 301871 h 6496050"/>
              <a:gd name="connsiteX4" fmla="*/ 7124029 w 7124029"/>
              <a:gd name="connsiteY4" fmla="*/ 6194179 h 6496050"/>
              <a:gd name="connsiteX5" fmla="*/ 6822158 w 7124029"/>
              <a:gd name="connsiteY5" fmla="*/ 6496050 h 6496050"/>
              <a:gd name="connsiteX6" fmla="*/ 301871 w 7124029"/>
              <a:gd name="connsiteY6" fmla="*/ 6496050 h 6496050"/>
              <a:gd name="connsiteX7" fmla="*/ 0 w 7124029"/>
              <a:gd name="connsiteY7" fmla="*/ 6194179 h 6496050"/>
              <a:gd name="connsiteX8" fmla="*/ 0 w 7124029"/>
              <a:gd name="connsiteY8" fmla="*/ 301871 h 6496050"/>
              <a:gd name="connsiteX0" fmla="*/ 0 w 7134303"/>
              <a:gd name="connsiteY0" fmla="*/ 308831 h 6503010"/>
              <a:gd name="connsiteX1" fmla="*/ 301871 w 7134303"/>
              <a:gd name="connsiteY1" fmla="*/ 6960 h 6503010"/>
              <a:gd name="connsiteX2" fmla="*/ 6822158 w 7134303"/>
              <a:gd name="connsiteY2" fmla="*/ 6960 h 6503010"/>
              <a:gd name="connsiteX3" fmla="*/ 7134303 w 7134303"/>
              <a:gd name="connsiteY3" fmla="*/ 123896 h 6503010"/>
              <a:gd name="connsiteX4" fmla="*/ 7124029 w 7134303"/>
              <a:gd name="connsiteY4" fmla="*/ 6201139 h 6503010"/>
              <a:gd name="connsiteX5" fmla="*/ 6822158 w 7134303"/>
              <a:gd name="connsiteY5" fmla="*/ 6503010 h 6503010"/>
              <a:gd name="connsiteX6" fmla="*/ 301871 w 7134303"/>
              <a:gd name="connsiteY6" fmla="*/ 6503010 h 6503010"/>
              <a:gd name="connsiteX7" fmla="*/ 0 w 7134303"/>
              <a:gd name="connsiteY7" fmla="*/ 6201139 h 6503010"/>
              <a:gd name="connsiteX8" fmla="*/ 0 w 7134303"/>
              <a:gd name="connsiteY8" fmla="*/ 308831 h 6503010"/>
              <a:gd name="connsiteX0" fmla="*/ 0 w 7134954"/>
              <a:gd name="connsiteY0" fmla="*/ 308831 h 6503010"/>
              <a:gd name="connsiteX1" fmla="*/ 301871 w 7134954"/>
              <a:gd name="connsiteY1" fmla="*/ 6960 h 6503010"/>
              <a:gd name="connsiteX2" fmla="*/ 6986544 w 7134954"/>
              <a:gd name="connsiteY2" fmla="*/ 6960 h 6503010"/>
              <a:gd name="connsiteX3" fmla="*/ 7134303 w 7134954"/>
              <a:gd name="connsiteY3" fmla="*/ 123896 h 6503010"/>
              <a:gd name="connsiteX4" fmla="*/ 7124029 w 7134954"/>
              <a:gd name="connsiteY4" fmla="*/ 6201139 h 6503010"/>
              <a:gd name="connsiteX5" fmla="*/ 6822158 w 7134954"/>
              <a:gd name="connsiteY5" fmla="*/ 6503010 h 6503010"/>
              <a:gd name="connsiteX6" fmla="*/ 301871 w 7134954"/>
              <a:gd name="connsiteY6" fmla="*/ 6503010 h 6503010"/>
              <a:gd name="connsiteX7" fmla="*/ 0 w 7134954"/>
              <a:gd name="connsiteY7" fmla="*/ 6201139 h 6503010"/>
              <a:gd name="connsiteX8" fmla="*/ 0 w 7134954"/>
              <a:gd name="connsiteY8" fmla="*/ 308831 h 6503010"/>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822158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65996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76270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85795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5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43402"/>
              <a:gd name="connsiteY0" fmla="*/ 315666 h 6509845"/>
              <a:gd name="connsiteX1" fmla="*/ 301871 w 7143402"/>
              <a:gd name="connsiteY1" fmla="*/ 13795 h 6509845"/>
              <a:gd name="connsiteX2" fmla="*/ 6996069 w 7143402"/>
              <a:gd name="connsiteY2" fmla="*/ 4269 h 6509845"/>
              <a:gd name="connsiteX3" fmla="*/ 7134303 w 7143402"/>
              <a:gd name="connsiteY3" fmla="*/ 130731 h 6509845"/>
              <a:gd name="connsiteX4" fmla="*/ 7143312 w 7143402"/>
              <a:gd name="connsiteY4" fmla="*/ 6342747 h 6509845"/>
              <a:gd name="connsiteX5" fmla="*/ 6985796 w 7143402"/>
              <a:gd name="connsiteY5" fmla="*/ 6509845 h 6509845"/>
              <a:gd name="connsiteX6" fmla="*/ 301871 w 7143402"/>
              <a:gd name="connsiteY6" fmla="*/ 6509845 h 6509845"/>
              <a:gd name="connsiteX7" fmla="*/ 0 w 7143402"/>
              <a:gd name="connsiteY7" fmla="*/ 6207974 h 6509845"/>
              <a:gd name="connsiteX8" fmla="*/ 0 w 7143402"/>
              <a:gd name="connsiteY8" fmla="*/ 315666 h 6509845"/>
              <a:gd name="connsiteX0" fmla="*/ 0 w 7143897"/>
              <a:gd name="connsiteY0" fmla="*/ 315666 h 6509845"/>
              <a:gd name="connsiteX1" fmla="*/ 301871 w 7143897"/>
              <a:gd name="connsiteY1" fmla="*/ 13795 h 6509845"/>
              <a:gd name="connsiteX2" fmla="*/ 6996069 w 7143897"/>
              <a:gd name="connsiteY2" fmla="*/ 4269 h 6509845"/>
              <a:gd name="connsiteX3" fmla="*/ 7134303 w 7143897"/>
              <a:gd name="connsiteY3" fmla="*/ 130731 h 6509845"/>
              <a:gd name="connsiteX4" fmla="*/ 7143312 w 7143897"/>
              <a:gd name="connsiteY4" fmla="*/ 6342747 h 6509845"/>
              <a:gd name="connsiteX5" fmla="*/ 6994805 w 7143897"/>
              <a:gd name="connsiteY5" fmla="*/ 6509845 h 6509845"/>
              <a:gd name="connsiteX6" fmla="*/ 301871 w 7143897"/>
              <a:gd name="connsiteY6" fmla="*/ 6509845 h 6509845"/>
              <a:gd name="connsiteX7" fmla="*/ 0 w 7143897"/>
              <a:gd name="connsiteY7" fmla="*/ 6207974 h 6509845"/>
              <a:gd name="connsiteX8" fmla="*/ 0 w 7143897"/>
              <a:gd name="connsiteY8" fmla="*/ 315666 h 6509845"/>
              <a:gd name="connsiteX0" fmla="*/ 0 w 7143897"/>
              <a:gd name="connsiteY0" fmla="*/ 315666 h 6510392"/>
              <a:gd name="connsiteX1" fmla="*/ 301871 w 7143897"/>
              <a:gd name="connsiteY1" fmla="*/ 13795 h 6510392"/>
              <a:gd name="connsiteX2" fmla="*/ 6996069 w 7143897"/>
              <a:gd name="connsiteY2" fmla="*/ 4269 h 6510392"/>
              <a:gd name="connsiteX3" fmla="*/ 7134303 w 7143897"/>
              <a:gd name="connsiteY3" fmla="*/ 130731 h 6510392"/>
              <a:gd name="connsiteX4" fmla="*/ 7143312 w 7143897"/>
              <a:gd name="connsiteY4" fmla="*/ 6360879 h 6510392"/>
              <a:gd name="connsiteX5" fmla="*/ 6994805 w 7143897"/>
              <a:gd name="connsiteY5" fmla="*/ 6509845 h 6510392"/>
              <a:gd name="connsiteX6" fmla="*/ 301871 w 7143897"/>
              <a:gd name="connsiteY6" fmla="*/ 6509845 h 6510392"/>
              <a:gd name="connsiteX7" fmla="*/ 0 w 7143897"/>
              <a:gd name="connsiteY7" fmla="*/ 6207974 h 6510392"/>
              <a:gd name="connsiteX8" fmla="*/ 0 w 7143897"/>
              <a:gd name="connsiteY8" fmla="*/ 315666 h 6510392"/>
              <a:gd name="connsiteX0" fmla="*/ 0 w 7144961"/>
              <a:gd name="connsiteY0" fmla="*/ 315666 h 6510393"/>
              <a:gd name="connsiteX1" fmla="*/ 301871 w 7144961"/>
              <a:gd name="connsiteY1" fmla="*/ 13795 h 6510393"/>
              <a:gd name="connsiteX2" fmla="*/ 6996069 w 7144961"/>
              <a:gd name="connsiteY2" fmla="*/ 4269 h 6510393"/>
              <a:gd name="connsiteX3" fmla="*/ 7134303 w 7144961"/>
              <a:gd name="connsiteY3" fmla="*/ 130731 h 6510393"/>
              <a:gd name="connsiteX4" fmla="*/ 7143312 w 7144961"/>
              <a:gd name="connsiteY4" fmla="*/ 6360879 h 6510393"/>
              <a:gd name="connsiteX5" fmla="*/ 7003815 w 7144961"/>
              <a:gd name="connsiteY5" fmla="*/ 6509846 h 6510393"/>
              <a:gd name="connsiteX6" fmla="*/ 301871 w 7144961"/>
              <a:gd name="connsiteY6" fmla="*/ 6509845 h 6510393"/>
              <a:gd name="connsiteX7" fmla="*/ 0 w 7144961"/>
              <a:gd name="connsiteY7" fmla="*/ 6207974 h 6510393"/>
              <a:gd name="connsiteX8" fmla="*/ 0 w 7144961"/>
              <a:gd name="connsiteY8" fmla="*/ 315666 h 6510393"/>
              <a:gd name="connsiteX0" fmla="*/ 0 w 7144961"/>
              <a:gd name="connsiteY0" fmla="*/ 317178 h 6511905"/>
              <a:gd name="connsiteX1" fmla="*/ 301871 w 7144961"/>
              <a:gd name="connsiteY1" fmla="*/ 15307 h 6511905"/>
              <a:gd name="connsiteX2" fmla="*/ 6996069 w 7144961"/>
              <a:gd name="connsiteY2" fmla="*/ 5781 h 6511905"/>
              <a:gd name="connsiteX3" fmla="*/ 7134304 w 7144961"/>
              <a:gd name="connsiteY3" fmla="*/ 126621 h 6511905"/>
              <a:gd name="connsiteX4" fmla="*/ 7143312 w 7144961"/>
              <a:gd name="connsiteY4" fmla="*/ 6362391 h 6511905"/>
              <a:gd name="connsiteX5" fmla="*/ 7003815 w 7144961"/>
              <a:gd name="connsiteY5" fmla="*/ 6511358 h 6511905"/>
              <a:gd name="connsiteX6" fmla="*/ 301871 w 7144961"/>
              <a:gd name="connsiteY6" fmla="*/ 6511357 h 6511905"/>
              <a:gd name="connsiteX7" fmla="*/ 0 w 7144961"/>
              <a:gd name="connsiteY7" fmla="*/ 6209486 h 6511905"/>
              <a:gd name="connsiteX8" fmla="*/ 0 w 7144961"/>
              <a:gd name="connsiteY8" fmla="*/ 317178 h 6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4961" h="6511905">
                <a:moveTo>
                  <a:pt x="0" y="317178"/>
                </a:moveTo>
                <a:cubicBezTo>
                  <a:pt x="0" y="150459"/>
                  <a:pt x="135152" y="15307"/>
                  <a:pt x="301871" y="15307"/>
                </a:cubicBezTo>
                <a:lnTo>
                  <a:pt x="6996069" y="5781"/>
                </a:lnTo>
                <a:cubicBezTo>
                  <a:pt x="7162788" y="5781"/>
                  <a:pt x="7134304" y="-40098"/>
                  <a:pt x="7134304" y="126621"/>
                </a:cubicBezTo>
                <a:cubicBezTo>
                  <a:pt x="7137307" y="2205211"/>
                  <a:pt x="7140309" y="4283801"/>
                  <a:pt x="7143312" y="6362391"/>
                </a:cubicBezTo>
                <a:cubicBezTo>
                  <a:pt x="7143312" y="6529110"/>
                  <a:pt x="7170534" y="6511358"/>
                  <a:pt x="7003815" y="6511358"/>
                </a:cubicBezTo>
                <a:lnTo>
                  <a:pt x="301871" y="6511357"/>
                </a:lnTo>
                <a:cubicBezTo>
                  <a:pt x="135152" y="6511357"/>
                  <a:pt x="0" y="6376205"/>
                  <a:pt x="0" y="6209486"/>
                </a:cubicBezTo>
                <a:lnTo>
                  <a:pt x="0" y="317178"/>
                </a:lnTo>
                <a:close/>
              </a:path>
            </a:pathLst>
          </a:custGeom>
          <a:solidFill>
            <a:schemeClr val="tx2"/>
          </a:solidFill>
        </p:spPr>
        <p:txBody>
          <a:bodyPr lIns="731520" tIns="731520" rIns="731520" bIns="731520">
            <a:noAutofit/>
          </a:bodyPr>
          <a:lstStyle>
            <a:lvl1pPr marL="0" indent="0">
              <a:lnSpc>
                <a:spcPct val="100000"/>
              </a:lnSpc>
              <a:spcBef>
                <a:spcPts val="1000"/>
              </a:spcBef>
              <a:buNone/>
              <a:defRPr sz="66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a:p>
            <a:pPr lvl="0"/>
            <a:endParaRPr lang="en-US"/>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69460" y="-52025"/>
            <a:ext cx="6496468" cy="696205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sp>
        <p:nvSpPr>
          <p:cNvPr id="6" name="Text Placeholder 11">
            <a:extLst>
              <a:ext uri="{FF2B5EF4-FFF2-40B4-BE49-F238E27FC236}">
                <a16:creationId xmlns:a16="http://schemas.microsoft.com/office/drawing/2014/main" id="{D2B782E3-CBE3-42B1-8655-071BCE5AD778}"/>
              </a:ext>
            </a:extLst>
          </p:cNvPr>
          <p:cNvSpPr>
            <a:spLocks noGrp="1"/>
          </p:cNvSpPr>
          <p:nvPr>
            <p:ph type="body" sz="quarter" idx="13"/>
          </p:nvPr>
        </p:nvSpPr>
        <p:spPr>
          <a:xfrm>
            <a:off x="972017" y="3062011"/>
            <a:ext cx="5491535"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4022379194"/>
      </p:ext>
    </p:extLst>
  </p:cSld>
  <p:clrMapOvr>
    <a:masterClrMapping/>
  </p:clrMapOvr>
  <p:hf sldNum="0" hdr="0" ftr="0" dt="0"/>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lue Box Title and Photo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4561243" y="180767"/>
            <a:ext cx="7395715" cy="6496465"/>
          </a:xfrm>
          <a:prstGeom prst="roundRect">
            <a:avLst>
              <a:gd name="adj" fmla="val 3709"/>
            </a:avLst>
          </a:prstGeom>
        </p:spPr>
        <p:txBody>
          <a:bodyPr/>
          <a:lstStyle/>
          <a:p>
            <a:r>
              <a:rPr lang="en-US" dirty="0"/>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654294" y="1074421"/>
            <a:ext cx="6496468" cy="4709160"/>
          </a:xfrm>
          <a:prstGeom prst="round2SameRect">
            <a:avLst>
              <a:gd name="adj1" fmla="val 0"/>
              <a:gd name="adj2" fmla="val 5644"/>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1946730266"/>
      </p:ext>
    </p:extLst>
  </p:cSld>
  <p:clrMapOvr>
    <a:masterClrMapping/>
  </p:clrMapOvr>
  <p:hf sldNum="0" hdr="0" ftr="0" dt="0"/>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dirty="0"/>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4284759612"/>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DA Agenda 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E667-2779-DDA6-66A5-9BB761A29337}"/>
              </a:ext>
            </a:extLst>
          </p:cNvPr>
          <p:cNvSpPr>
            <a:spLocks noGrp="1"/>
          </p:cNvSpPr>
          <p:nvPr>
            <p:ph type="title" hasCustomPrompt="1"/>
          </p:nvPr>
        </p:nvSpPr>
        <p:spPr/>
        <p:txBody>
          <a:bodyPr/>
          <a:lstStyle>
            <a:lvl1pPr>
              <a:defRPr/>
            </a:lvl1pPr>
          </a:lstStyle>
          <a:p>
            <a:r>
              <a:rPr lang="en-US"/>
              <a:t>title</a:t>
            </a:r>
          </a:p>
        </p:txBody>
      </p:sp>
      <p:sp>
        <p:nvSpPr>
          <p:cNvPr id="25" name="Rounded Rectangle 1">
            <a:extLst>
              <a:ext uri="{FF2B5EF4-FFF2-40B4-BE49-F238E27FC236}">
                <a16:creationId xmlns:a16="http://schemas.microsoft.com/office/drawing/2014/main" id="{B27C3592-831A-4E84-9976-3F3C9AB8A3F9}"/>
              </a:ext>
            </a:extLst>
          </p:cNvPr>
          <p:cNvSpPr/>
          <p:nvPr/>
        </p:nvSpPr>
        <p:spPr>
          <a:xfrm>
            <a:off x="762894" y="2320893"/>
            <a:ext cx="5029200" cy="155448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latin typeface="Segoe UI" panose="020B0502040204020203" pitchFamily="34" charset="0"/>
              <a:cs typeface="Segoe UI" panose="020B0502040204020203" pitchFamily="34" charset="0"/>
            </a:endParaRPr>
          </a:p>
        </p:txBody>
      </p:sp>
      <p:sp>
        <p:nvSpPr>
          <p:cNvPr id="26" name="Rounded Rectangle 1">
            <a:extLst>
              <a:ext uri="{FF2B5EF4-FFF2-40B4-BE49-F238E27FC236}">
                <a16:creationId xmlns:a16="http://schemas.microsoft.com/office/drawing/2014/main" id="{F2813A47-2DE6-462E-A80F-905E7735159C}"/>
              </a:ext>
            </a:extLst>
          </p:cNvPr>
          <p:cNvSpPr/>
          <p:nvPr/>
        </p:nvSpPr>
        <p:spPr>
          <a:xfrm>
            <a:off x="762894" y="4346735"/>
            <a:ext cx="5029200" cy="155448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latin typeface="Segoe UI" panose="020B0502040204020203" pitchFamily="34" charset="0"/>
              <a:cs typeface="Segoe UI" panose="020B0502040204020203" pitchFamily="34" charset="0"/>
            </a:endParaRPr>
          </a:p>
        </p:txBody>
      </p:sp>
      <p:sp>
        <p:nvSpPr>
          <p:cNvPr id="27" name="Rounded Rectangle 1">
            <a:extLst>
              <a:ext uri="{FF2B5EF4-FFF2-40B4-BE49-F238E27FC236}">
                <a16:creationId xmlns:a16="http://schemas.microsoft.com/office/drawing/2014/main" id="{CF5802FB-1A6F-4B0A-ADEA-B8D8EB89E171}"/>
              </a:ext>
            </a:extLst>
          </p:cNvPr>
          <p:cNvSpPr/>
          <p:nvPr/>
        </p:nvSpPr>
        <p:spPr>
          <a:xfrm>
            <a:off x="6418259" y="2320892"/>
            <a:ext cx="5029200" cy="1554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latin typeface="Segoe UI" panose="020B0502040204020203" pitchFamily="34" charset="0"/>
              <a:cs typeface="Segoe UI" panose="020B0502040204020203" pitchFamily="34" charset="0"/>
            </a:endParaRPr>
          </a:p>
        </p:txBody>
      </p:sp>
      <p:sp>
        <p:nvSpPr>
          <p:cNvPr id="28" name="Rounded Rectangle 1">
            <a:extLst>
              <a:ext uri="{FF2B5EF4-FFF2-40B4-BE49-F238E27FC236}">
                <a16:creationId xmlns:a16="http://schemas.microsoft.com/office/drawing/2014/main" id="{902CFBF8-0F9B-405A-9A2A-E5736C078703}"/>
              </a:ext>
            </a:extLst>
          </p:cNvPr>
          <p:cNvSpPr/>
          <p:nvPr/>
        </p:nvSpPr>
        <p:spPr>
          <a:xfrm>
            <a:off x="6418259" y="4346734"/>
            <a:ext cx="5029200" cy="15544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dirty="0">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D22E5B42-ECFA-4EEC-98ED-80925D754524}"/>
              </a:ext>
            </a:extLst>
          </p:cNvPr>
          <p:cNvSpPr/>
          <p:nvPr/>
        </p:nvSpPr>
        <p:spPr>
          <a:xfrm>
            <a:off x="995847" y="2686653"/>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2"/>
                </a:solidFill>
                <a:latin typeface="Segoe UI" panose="020B0502040204020203" pitchFamily="34" charset="0"/>
                <a:cs typeface="Segoe UI" panose="020B0502040204020203" pitchFamily="34" charset="0"/>
              </a:rPr>
              <a:t>1</a:t>
            </a:r>
          </a:p>
        </p:txBody>
      </p:sp>
      <p:sp>
        <p:nvSpPr>
          <p:cNvPr id="30" name="Oval 29">
            <a:extLst>
              <a:ext uri="{FF2B5EF4-FFF2-40B4-BE49-F238E27FC236}">
                <a16:creationId xmlns:a16="http://schemas.microsoft.com/office/drawing/2014/main" id="{CD42CA77-DC78-41A0-8EA4-B7008F6F22F6}"/>
              </a:ext>
            </a:extLst>
          </p:cNvPr>
          <p:cNvSpPr/>
          <p:nvPr/>
        </p:nvSpPr>
        <p:spPr>
          <a:xfrm>
            <a:off x="995847" y="4712495"/>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solidFill>
                <a:latin typeface="Segoe UI" panose="020B0502040204020203" pitchFamily="34" charset="0"/>
                <a:cs typeface="Segoe UI" panose="020B0502040204020203" pitchFamily="34" charset="0"/>
              </a:rPr>
              <a:t>2</a:t>
            </a:r>
          </a:p>
        </p:txBody>
      </p:sp>
      <p:sp>
        <p:nvSpPr>
          <p:cNvPr id="31" name="Oval 30">
            <a:extLst>
              <a:ext uri="{FF2B5EF4-FFF2-40B4-BE49-F238E27FC236}">
                <a16:creationId xmlns:a16="http://schemas.microsoft.com/office/drawing/2014/main" id="{E2E78FDB-8291-4028-8753-C1A33A2E32F6}"/>
              </a:ext>
            </a:extLst>
          </p:cNvPr>
          <p:cNvSpPr/>
          <p:nvPr/>
        </p:nvSpPr>
        <p:spPr>
          <a:xfrm>
            <a:off x="6680944" y="2686653"/>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3"/>
                </a:solidFill>
                <a:latin typeface="Segoe UI" panose="020B0502040204020203" pitchFamily="34" charset="0"/>
                <a:cs typeface="Segoe UI" panose="020B0502040204020203" pitchFamily="34" charset="0"/>
              </a:rPr>
              <a:t>3</a:t>
            </a:r>
          </a:p>
        </p:txBody>
      </p:sp>
      <p:sp>
        <p:nvSpPr>
          <p:cNvPr id="32" name="Oval 31">
            <a:extLst>
              <a:ext uri="{FF2B5EF4-FFF2-40B4-BE49-F238E27FC236}">
                <a16:creationId xmlns:a16="http://schemas.microsoft.com/office/drawing/2014/main" id="{349AA6C0-B0AE-4069-9F21-C472D22EA228}"/>
              </a:ext>
            </a:extLst>
          </p:cNvPr>
          <p:cNvSpPr/>
          <p:nvPr/>
        </p:nvSpPr>
        <p:spPr>
          <a:xfrm>
            <a:off x="6680944" y="4712495"/>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4"/>
                </a:solidFill>
                <a:latin typeface="Segoe UI" panose="020B0502040204020203" pitchFamily="34" charset="0"/>
                <a:cs typeface="Segoe UI" panose="020B0502040204020203" pitchFamily="34" charset="0"/>
              </a:rPr>
              <a:t>4</a:t>
            </a:r>
          </a:p>
        </p:txBody>
      </p:sp>
      <p:sp>
        <p:nvSpPr>
          <p:cNvPr id="33" name="TextBox 32">
            <a:extLst>
              <a:ext uri="{FF2B5EF4-FFF2-40B4-BE49-F238E27FC236}">
                <a16:creationId xmlns:a16="http://schemas.microsoft.com/office/drawing/2014/main" id="{618A9C92-39AB-4B4D-AF50-A3A1494A468B}"/>
              </a:ext>
            </a:extLst>
          </p:cNvPr>
          <p:cNvSpPr txBox="1"/>
          <p:nvPr/>
        </p:nvSpPr>
        <p:spPr>
          <a:xfrm>
            <a:off x="1809712" y="2611039"/>
            <a:ext cx="3636084" cy="640080"/>
          </a:xfrm>
          <a:prstGeom prst="rect">
            <a:avLst/>
          </a:prstGeom>
          <a:noFill/>
        </p:spPr>
        <p:txBody>
          <a:bodyPr wrap="square" rtlCol="0">
            <a:spAutoFit/>
          </a:bodyPr>
          <a:lstStyle/>
          <a:p>
            <a:endParaRPr lang="en-US" dirty="0"/>
          </a:p>
        </p:txBody>
      </p:sp>
      <p:sp>
        <p:nvSpPr>
          <p:cNvPr id="34" name="Text Placeholder 17">
            <a:extLst>
              <a:ext uri="{FF2B5EF4-FFF2-40B4-BE49-F238E27FC236}">
                <a16:creationId xmlns:a16="http://schemas.microsoft.com/office/drawing/2014/main" id="{D2AB6E94-1764-4388-8CAD-B191A117F81D}"/>
              </a:ext>
            </a:extLst>
          </p:cNvPr>
          <p:cNvSpPr>
            <a:spLocks noGrp="1"/>
          </p:cNvSpPr>
          <p:nvPr>
            <p:ph type="body" sz="quarter" idx="10" hasCustomPrompt="1"/>
          </p:nvPr>
        </p:nvSpPr>
        <p:spPr>
          <a:xfrm>
            <a:off x="1809708" y="2320924"/>
            <a:ext cx="3964030" cy="1554447"/>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35" name="Text Placeholder 17">
            <a:extLst>
              <a:ext uri="{FF2B5EF4-FFF2-40B4-BE49-F238E27FC236}">
                <a16:creationId xmlns:a16="http://schemas.microsoft.com/office/drawing/2014/main" id="{09E2F275-4B9C-4EE7-9C4D-132216CEE22B}"/>
              </a:ext>
            </a:extLst>
          </p:cNvPr>
          <p:cNvSpPr>
            <a:spLocks noGrp="1"/>
          </p:cNvSpPr>
          <p:nvPr>
            <p:ph type="body" sz="quarter" idx="11" hasCustomPrompt="1"/>
          </p:nvPr>
        </p:nvSpPr>
        <p:spPr>
          <a:xfrm>
            <a:off x="1809708" y="4346383"/>
            <a:ext cx="3964030" cy="1554479"/>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36" name="Text Placeholder 17">
            <a:extLst>
              <a:ext uri="{FF2B5EF4-FFF2-40B4-BE49-F238E27FC236}">
                <a16:creationId xmlns:a16="http://schemas.microsoft.com/office/drawing/2014/main" id="{619B79A6-4533-49D0-8061-312E23DF5CE8}"/>
              </a:ext>
            </a:extLst>
          </p:cNvPr>
          <p:cNvSpPr>
            <a:spLocks noGrp="1"/>
          </p:cNvSpPr>
          <p:nvPr>
            <p:ph type="body" sz="quarter" idx="13" hasCustomPrompt="1"/>
          </p:nvPr>
        </p:nvSpPr>
        <p:spPr>
          <a:xfrm>
            <a:off x="7483429" y="2320892"/>
            <a:ext cx="3964030" cy="154625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37" name="Text Placeholder 17">
            <a:extLst>
              <a:ext uri="{FF2B5EF4-FFF2-40B4-BE49-F238E27FC236}">
                <a16:creationId xmlns:a16="http://schemas.microsoft.com/office/drawing/2014/main" id="{EFC81927-8F30-4C3D-ABEE-E48F2AAB4541}"/>
              </a:ext>
            </a:extLst>
          </p:cNvPr>
          <p:cNvSpPr>
            <a:spLocks noGrp="1"/>
          </p:cNvSpPr>
          <p:nvPr>
            <p:ph type="body" sz="quarter" idx="14" hasCustomPrompt="1"/>
          </p:nvPr>
        </p:nvSpPr>
        <p:spPr>
          <a:xfrm>
            <a:off x="7481969" y="4346384"/>
            <a:ext cx="3964030" cy="155447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Tree>
    <p:custDataLst>
      <p:tags r:id="rId1"/>
    </p:custDataLst>
    <p:extLst>
      <p:ext uri="{BB962C8B-B14F-4D97-AF65-F5344CB8AC3E}">
        <p14:creationId xmlns:p14="http://schemas.microsoft.com/office/powerpoint/2010/main" val="2650343340"/>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dirty="0"/>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566346880"/>
      </p:ext>
    </p:extLst>
  </p:cSld>
  <p:clrMapOvr>
    <a:masterClrMapping/>
  </p:clrMapOvr>
  <p:hf sldNum="0" hdr="0" ftr="0" dt="0"/>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Heading + 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688867"/>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838200" y="1688867"/>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0" y="2258944"/>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240002873"/>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ection 4">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481080"/>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35642872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ection 3">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6"/>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11253570"/>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Image slide w/ gray caption bar">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63060" y="-73576"/>
            <a:ext cx="12406750" cy="7036676"/>
          </a:xfrm>
        </p:spPr>
        <p:txBody>
          <a:bodyPr/>
          <a:lstStyle/>
          <a:p>
            <a:r>
              <a:rPr lang="en-US" dirty="0"/>
              <a:t>Click icon to add picture</a:t>
            </a:r>
          </a:p>
        </p:txBody>
      </p:sp>
      <p:sp>
        <p:nvSpPr>
          <p:cNvPr id="20" name="Content Placeholder 4"/>
          <p:cNvSpPr>
            <a:spLocks noGrp="1"/>
          </p:cNvSpPr>
          <p:nvPr>
            <p:ph sz="quarter" idx="14"/>
          </p:nvPr>
        </p:nvSpPr>
        <p:spPr>
          <a:xfrm>
            <a:off x="6598232" y="5322718"/>
            <a:ext cx="5790872" cy="1070265"/>
          </a:xfrm>
          <a:solidFill>
            <a:schemeClr val="accent6">
              <a:alpha val="75000"/>
            </a:schemeClr>
          </a:solidFill>
        </p:spPr>
        <p:txBody>
          <a:bodyPr/>
          <a:lstStyle>
            <a:lvl1pPr>
              <a:defRPr>
                <a:noFill/>
              </a:defRPr>
            </a:lvl1pPr>
          </a:lstStyle>
          <a:p>
            <a:pPr lvl="0"/>
            <a:r>
              <a:rPr lang="en-US"/>
              <a:t>Click to edit Master text styles</a:t>
            </a:r>
          </a:p>
        </p:txBody>
      </p:sp>
      <p:sp>
        <p:nvSpPr>
          <p:cNvPr id="17" name="Text Placeholder 14"/>
          <p:cNvSpPr>
            <a:spLocks noGrp="1"/>
          </p:cNvSpPr>
          <p:nvPr>
            <p:ph type="body" sz="quarter" idx="12" hasCustomPrompt="1"/>
          </p:nvPr>
        </p:nvSpPr>
        <p:spPr>
          <a:xfrm>
            <a:off x="6906126" y="5581315"/>
            <a:ext cx="4659905"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344832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Image slide w/ gray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5343" y="-94045"/>
            <a:ext cx="12380913" cy="7094538"/>
          </a:xfrm>
        </p:spPr>
        <p:txBody>
          <a:bodyPr/>
          <a:lstStyle/>
          <a:p>
            <a:r>
              <a:rPr lang="en-US" dirty="0"/>
              <a:t>Click icon to add picture</a:t>
            </a:r>
          </a:p>
        </p:txBody>
      </p:sp>
      <p:sp>
        <p:nvSpPr>
          <p:cNvPr id="6" name="Content Placeholder 4"/>
          <p:cNvSpPr>
            <a:spLocks noGrp="1"/>
          </p:cNvSpPr>
          <p:nvPr>
            <p:ph sz="quarter" idx="14"/>
          </p:nvPr>
        </p:nvSpPr>
        <p:spPr>
          <a:xfrm>
            <a:off x="-171419" y="5322717"/>
            <a:ext cx="5790872" cy="1070265"/>
          </a:xfrm>
          <a:solidFill>
            <a:schemeClr val="accent6">
              <a:alpha val="75000"/>
            </a:schemeClr>
          </a:solidFill>
        </p:spPr>
        <p:txBody>
          <a:bodyPr/>
          <a:lstStyle>
            <a:lvl1pPr>
              <a:defRPr>
                <a:noFill/>
              </a:defRPr>
            </a:lvl1pPr>
          </a:lstStyle>
          <a:p>
            <a:pPr lvl="0"/>
            <a:r>
              <a:rPr lang="en-US"/>
              <a:t>Click to edit Master text styles</a:t>
            </a:r>
          </a:p>
        </p:txBody>
      </p:sp>
      <p:sp>
        <p:nvSpPr>
          <p:cNvPr id="17" name="Text Placeholder 14"/>
          <p:cNvSpPr>
            <a:spLocks noGrp="1"/>
          </p:cNvSpPr>
          <p:nvPr>
            <p:ph type="body" sz="quarter" idx="12" hasCustomPrompt="1"/>
          </p:nvPr>
        </p:nvSpPr>
        <p:spPr>
          <a:xfrm>
            <a:off x="335648" y="5581315"/>
            <a:ext cx="4754827"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433818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37332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743366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104900"/>
            <a:ext cx="5949930" cy="3963242"/>
          </a:xfrm>
          <a:prstGeom prst="rect">
            <a:avLst/>
          </a:prstGeom>
        </p:spPr>
        <p:txBody>
          <a:bodyPr/>
          <a:lstStyle/>
          <a:p>
            <a:r>
              <a:rPr lang="en-US" dirty="0"/>
              <a:t>Click icon to add picture</a:t>
            </a:r>
          </a:p>
        </p:txBody>
      </p:sp>
      <p:sp>
        <p:nvSpPr>
          <p:cNvPr id="9" name="Rectangle 8"/>
          <p:cNvSpPr/>
          <p:nvPr/>
        </p:nvSpPr>
        <p:spPr>
          <a:xfrm>
            <a:off x="838201" y="1104900"/>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1" y="1674977"/>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947831777"/>
      </p:ext>
    </p:extLst>
  </p:cSld>
  <p:clrMapOvr>
    <a:masterClrMapping/>
  </p:clrMapOvr>
  <p:extLst>
    <p:ext uri="{DCECCB84-F9BA-43D5-87BE-67443E8EF086}">
      <p15:sldGuideLst xmlns:p15="http://schemas.microsoft.com/office/powerpoint/2012/main">
        <p15:guide id="1" orient="horz" pos="696">
          <p15:clr>
            <a:srgbClr val="FBAE40"/>
          </p15:clr>
        </p15:guide>
        <p15:guide id="2" pos="52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eft image + blue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100373"/>
            <a:ext cx="5949930" cy="3963242"/>
          </a:xfrm>
          <a:prstGeom prst="rect">
            <a:avLst/>
          </a:prstGeom>
        </p:spPr>
        <p:txBody>
          <a:bodyPr/>
          <a:lstStyle/>
          <a:p>
            <a:r>
              <a:rPr lang="en-US" dirty="0"/>
              <a:t>Click icon to add picture</a:t>
            </a:r>
          </a:p>
        </p:txBody>
      </p:sp>
      <p:sp>
        <p:nvSpPr>
          <p:cNvPr id="9" name="Rectangle 8"/>
          <p:cNvSpPr/>
          <p:nvPr/>
        </p:nvSpPr>
        <p:spPr>
          <a:xfrm>
            <a:off x="6894824" y="1100373"/>
            <a:ext cx="4498390"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4" y="1670450"/>
            <a:ext cx="3289740"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3607734939"/>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DA Sec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CA8D-66BA-F6A8-CC98-36C107E82778}"/>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80" b="1" dirty="0">
                <a:solidFill>
                  <a:schemeClr val="tx1"/>
                </a:solidFill>
                <a:latin typeface="Segoe UI" panose="020B0502040204020203" pitchFamily="34" charset="0"/>
                <a:cs typeface="Segoe UI" panose="020B0502040204020203" pitchFamily="34" charset="0"/>
              </a:rPr>
              <a:t>1</a:t>
            </a:r>
          </a:p>
        </p:txBody>
      </p:sp>
    </p:spTree>
    <p:custDataLst>
      <p:tags r:id="rId1"/>
    </p:custDataLst>
    <p:extLst>
      <p:ext uri="{BB962C8B-B14F-4D97-AF65-F5344CB8AC3E}">
        <p14:creationId xmlns:p14="http://schemas.microsoft.com/office/powerpoint/2010/main" val="3361413867"/>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Image slide w/ blue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4775" y="-95250"/>
            <a:ext cx="12392025" cy="7042150"/>
          </a:xfrm>
        </p:spPr>
        <p:txBody>
          <a:bodyPr/>
          <a:lstStyle/>
          <a:p>
            <a:r>
              <a:rPr lang="en-US" dirty="0"/>
              <a:t>Click icon to add picture</a:t>
            </a:r>
          </a:p>
        </p:txBody>
      </p:sp>
      <p:sp>
        <p:nvSpPr>
          <p:cNvPr id="5" name="Content Placeholder 4"/>
          <p:cNvSpPr>
            <a:spLocks noGrp="1"/>
          </p:cNvSpPr>
          <p:nvPr>
            <p:ph sz="quarter" idx="14"/>
          </p:nvPr>
        </p:nvSpPr>
        <p:spPr>
          <a:xfrm>
            <a:off x="-171419" y="5322717"/>
            <a:ext cx="5790872" cy="1070265"/>
          </a:xfrm>
          <a:solidFill>
            <a:schemeClr val="accent1">
              <a:alpha val="90000"/>
            </a:schemeClr>
          </a:solidFill>
        </p:spPr>
        <p:txBody>
          <a:bodyPr/>
          <a:lstStyle>
            <a:lvl1pPr>
              <a:defRPr>
                <a:noFill/>
              </a:defRPr>
            </a:lvl1pPr>
          </a:lstStyle>
          <a:p>
            <a:pPr lvl="0"/>
            <a:r>
              <a:rPr lang="en-US"/>
              <a:t>Click to edit Master text styles</a:t>
            </a:r>
          </a:p>
        </p:txBody>
      </p:sp>
      <p:sp>
        <p:nvSpPr>
          <p:cNvPr id="17" name="Text Placeholder 14"/>
          <p:cNvSpPr>
            <a:spLocks noGrp="1"/>
          </p:cNvSpPr>
          <p:nvPr>
            <p:ph type="body" sz="quarter" idx="12" hasCustomPrompt="1"/>
          </p:nvPr>
        </p:nvSpPr>
        <p:spPr>
          <a:xfrm>
            <a:off x="335648" y="5581315"/>
            <a:ext cx="4754827"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941483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Image slide w/ gray caption bar 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5101" y="-93883"/>
            <a:ext cx="12406313" cy="7094538"/>
          </a:xfrm>
        </p:spPr>
        <p:txBody>
          <a:bodyPr/>
          <a:lstStyle/>
          <a:p>
            <a:r>
              <a:rPr lang="en-US" dirty="0"/>
              <a:t>Click icon to add picture</a:t>
            </a:r>
          </a:p>
        </p:txBody>
      </p:sp>
      <p:sp>
        <p:nvSpPr>
          <p:cNvPr id="6" name="Content Placeholder 4"/>
          <p:cNvSpPr>
            <a:spLocks noGrp="1"/>
          </p:cNvSpPr>
          <p:nvPr>
            <p:ph sz="quarter" idx="14"/>
          </p:nvPr>
        </p:nvSpPr>
        <p:spPr>
          <a:xfrm>
            <a:off x="6598232" y="5322717"/>
            <a:ext cx="5790872" cy="1070265"/>
          </a:xfrm>
          <a:solidFill>
            <a:schemeClr val="accent1">
              <a:alpha val="90000"/>
            </a:schemeClr>
          </a:solidFill>
        </p:spPr>
        <p:txBody>
          <a:bodyPr/>
          <a:lstStyle>
            <a:lvl1pPr>
              <a:defRPr>
                <a:noFill/>
              </a:defRPr>
            </a:lvl1pPr>
          </a:lstStyle>
          <a:p>
            <a:pPr lvl="0"/>
            <a:r>
              <a:rPr lang="en-US"/>
              <a:t>Click to edit Master text styles</a:t>
            </a:r>
          </a:p>
        </p:txBody>
      </p:sp>
      <p:sp>
        <p:nvSpPr>
          <p:cNvPr id="17" name="Text Placeholder 14"/>
          <p:cNvSpPr>
            <a:spLocks noGrp="1"/>
          </p:cNvSpPr>
          <p:nvPr>
            <p:ph type="body" sz="quarter" idx="12" hasCustomPrompt="1"/>
          </p:nvPr>
        </p:nvSpPr>
        <p:spPr>
          <a:xfrm>
            <a:off x="6906126" y="5581315"/>
            <a:ext cx="4659905"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17693902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426508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2639234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647140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eading + left image + blue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89653"/>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6894825" y="1689653"/>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5" y="2259730"/>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173423258"/>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419463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eading + left image + gray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89653"/>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6894825" y="1689653"/>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5" y="2259730"/>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2330260714"/>
      </p:ext>
    </p:extLst>
  </p:cSld>
  <p:clrMapOvr>
    <a:masterClrMapping/>
  </p:clrMapOvr>
  <p:extLst>
    <p:ext uri="{DCECCB84-F9BA-43D5-87BE-67443E8EF086}">
      <p15:sldGuideLst xmlns:p15="http://schemas.microsoft.com/office/powerpoint/2012/main">
        <p15:guide id="1" orient="horz" pos="2160">
          <p15:clr>
            <a:srgbClr val="FBAE40"/>
          </p15:clr>
        </p15:guide>
        <p15:guide id="2" pos="717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866470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Mission Slide">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3429000"/>
            <a:ext cx="6096000" cy="3429000"/>
          </a:xfrm>
          <a:prstGeom prst="rect">
            <a:avLst/>
          </a:prstGeom>
        </p:spPr>
        <p:txBody>
          <a:bodyPr/>
          <a:lstStyle/>
          <a:p>
            <a:r>
              <a:rPr lang="en-US" dirty="0"/>
              <a:t>Click icon to add picture</a:t>
            </a:r>
          </a:p>
        </p:txBody>
      </p:sp>
      <p:sp>
        <p:nvSpPr>
          <p:cNvPr id="14" name="Picture Placeholder 13"/>
          <p:cNvSpPr>
            <a:spLocks noGrp="1"/>
          </p:cNvSpPr>
          <p:nvPr>
            <p:ph type="pic" sz="quarter" idx="13"/>
          </p:nvPr>
        </p:nvSpPr>
        <p:spPr>
          <a:xfrm>
            <a:off x="6096000" y="3429000"/>
            <a:ext cx="6096000" cy="3429000"/>
          </a:xfrm>
          <a:prstGeom prst="rect">
            <a:avLst/>
          </a:prstGeom>
        </p:spPr>
        <p:txBody>
          <a:bodyPr/>
          <a:lstStyle/>
          <a:p>
            <a:r>
              <a:rPr lang="en-US" dirty="0"/>
              <a:t>Click icon to add picture</a:t>
            </a:r>
          </a:p>
        </p:txBody>
      </p:sp>
      <p:sp>
        <p:nvSpPr>
          <p:cNvPr id="10" name="Picture Placeholder 9"/>
          <p:cNvSpPr>
            <a:spLocks noGrp="1"/>
          </p:cNvSpPr>
          <p:nvPr>
            <p:ph type="pic" sz="quarter" idx="11"/>
          </p:nvPr>
        </p:nvSpPr>
        <p:spPr>
          <a:xfrm>
            <a:off x="6096000" y="0"/>
            <a:ext cx="6096000" cy="3429000"/>
          </a:xfrm>
          <a:prstGeom prst="rect">
            <a:avLst/>
          </a:prstGeom>
        </p:spPr>
        <p:txBody>
          <a:bodyPr/>
          <a:lstStyle/>
          <a:p>
            <a:r>
              <a:rPr lang="en-US" dirty="0"/>
              <a:t>Click icon to add picture</a:t>
            </a:r>
          </a:p>
        </p:txBody>
      </p:sp>
      <p:sp>
        <p:nvSpPr>
          <p:cNvPr id="8" name="Picture Placeholder 7"/>
          <p:cNvSpPr>
            <a:spLocks noGrp="1"/>
          </p:cNvSpPr>
          <p:nvPr>
            <p:ph type="pic" sz="quarter" idx="10"/>
          </p:nvPr>
        </p:nvSpPr>
        <p:spPr>
          <a:xfrm>
            <a:off x="0" y="0"/>
            <a:ext cx="6096000" cy="3429000"/>
          </a:xfrm>
          <a:prstGeom prst="rect">
            <a:avLst/>
          </a:prstGeom>
        </p:spPr>
        <p:txBody>
          <a:bodyPr/>
          <a:lstStyle/>
          <a:p>
            <a:r>
              <a:rPr lang="en-US" dirty="0"/>
              <a:t>Click icon to add picture</a:t>
            </a:r>
          </a:p>
        </p:txBody>
      </p:sp>
      <p:sp>
        <p:nvSpPr>
          <p:cNvPr id="3" name="Picture Placeholder 2"/>
          <p:cNvSpPr>
            <a:spLocks noGrp="1"/>
          </p:cNvSpPr>
          <p:nvPr>
            <p:ph type="pic" sz="quarter" idx="14"/>
          </p:nvPr>
        </p:nvSpPr>
        <p:spPr>
          <a:xfrm>
            <a:off x="3550764" y="2783263"/>
            <a:ext cx="5090000" cy="1291473"/>
          </a:xfrm>
        </p:spPr>
        <p:txBody>
          <a:bodyPr/>
          <a:lstStyle/>
          <a:p>
            <a:r>
              <a:rPr lang="en-US" dirty="0"/>
              <a:t>Click icon to add picture</a:t>
            </a:r>
          </a:p>
        </p:txBody>
      </p:sp>
    </p:spTree>
    <p:extLst>
      <p:ext uri="{BB962C8B-B14F-4D97-AF65-F5344CB8AC3E}">
        <p14:creationId xmlns:p14="http://schemas.microsoft.com/office/powerpoint/2010/main" val="3703239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DA Sec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dirty="0">
                <a:solidFill>
                  <a:schemeClr val="tx1"/>
                </a:solidFill>
                <a:latin typeface="Segoe UI" panose="020B0502040204020203" pitchFamily="34" charset="0"/>
                <a:ea typeface="+mn-ea"/>
                <a:cs typeface="Segoe UI" panose="020B0502040204020203" pitchFamily="34" charset="0"/>
              </a:rPr>
              <a:t>2</a:t>
            </a:r>
          </a:p>
        </p:txBody>
      </p:sp>
      <p:sp>
        <p:nvSpPr>
          <p:cNvPr id="9" name="Title 1">
            <a:extLst>
              <a:ext uri="{FF2B5EF4-FFF2-40B4-BE49-F238E27FC236}">
                <a16:creationId xmlns:a16="http://schemas.microsoft.com/office/drawing/2014/main" id="{F79FFA5E-F9D6-8323-3B42-FF974FC75036}"/>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459042041"/>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4" name="Chart Placeholder 3"/>
          <p:cNvSpPr>
            <a:spLocks noGrp="1"/>
          </p:cNvSpPr>
          <p:nvPr>
            <p:ph type="chart" sz="quarter" idx="10"/>
          </p:nvPr>
        </p:nvSpPr>
        <p:spPr>
          <a:xfrm>
            <a:off x="838200" y="1676400"/>
            <a:ext cx="10544503" cy="4157226"/>
          </a:xfrm>
          <a:prstGeom prst="rect">
            <a:avLst/>
          </a:prstGeom>
        </p:spPr>
        <p:txBody>
          <a:bodyPr/>
          <a:lstStyle/>
          <a:p>
            <a:r>
              <a:rPr lang="en-US" dirty="0"/>
              <a:t>Click icon to add chart</a:t>
            </a:r>
          </a:p>
        </p:txBody>
      </p:sp>
    </p:spTree>
    <p:extLst>
      <p:ext uri="{BB962C8B-B14F-4D97-AF65-F5344CB8AC3E}">
        <p14:creationId xmlns:p14="http://schemas.microsoft.com/office/powerpoint/2010/main" val="1533247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eft image + gray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100373"/>
            <a:ext cx="5949930" cy="3963242"/>
          </a:xfrm>
          <a:prstGeom prst="rect">
            <a:avLst/>
          </a:prstGeom>
        </p:spPr>
        <p:txBody>
          <a:bodyPr/>
          <a:lstStyle/>
          <a:p>
            <a:r>
              <a:rPr lang="en-US" dirty="0"/>
              <a:t>Click icon to add picture</a:t>
            </a:r>
          </a:p>
        </p:txBody>
      </p:sp>
      <p:sp>
        <p:nvSpPr>
          <p:cNvPr id="9" name="Rectangle 8"/>
          <p:cNvSpPr/>
          <p:nvPr/>
        </p:nvSpPr>
        <p:spPr>
          <a:xfrm>
            <a:off x="6894825" y="1100373"/>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5" y="1670450"/>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5808138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ing + blue box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688867"/>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838200" y="1688867"/>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0" y="2258944"/>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68587289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ue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104900"/>
            <a:ext cx="5949930" cy="3963242"/>
          </a:xfrm>
          <a:prstGeom prst="rect">
            <a:avLst/>
          </a:prstGeom>
        </p:spPr>
        <p:txBody>
          <a:bodyPr/>
          <a:lstStyle/>
          <a:p>
            <a:r>
              <a:rPr lang="en-US" dirty="0"/>
              <a:t>Click icon to add picture</a:t>
            </a:r>
          </a:p>
        </p:txBody>
      </p:sp>
      <p:sp>
        <p:nvSpPr>
          <p:cNvPr id="9" name="Rectangle 8"/>
          <p:cNvSpPr/>
          <p:nvPr/>
        </p:nvSpPr>
        <p:spPr>
          <a:xfrm>
            <a:off x="838201" y="1104900"/>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1" y="1674977"/>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693477466"/>
      </p:ext>
    </p:extLst>
  </p:cSld>
  <p:clrMapOvr>
    <a:masterClrMapping/>
  </p:clrMapOvr>
  <p:extLst>
    <p:ext uri="{DCECCB84-F9BA-43D5-87BE-67443E8EF086}">
      <p15:sldGuideLst xmlns:p15="http://schemas.microsoft.com/office/powerpoint/2012/main">
        <p15:guide id="1" orient="horz" pos="696">
          <p15:clr>
            <a:srgbClr val="FBAE40"/>
          </p15:clr>
        </p15:guide>
        <p15:guide id="2" pos="52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mage slide w/ white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r>
              <a:rPr lang="en-US" dirty="0"/>
              <a:t>Click icon to add picture</a:t>
            </a:r>
          </a:p>
        </p:txBody>
      </p:sp>
      <p:sp>
        <p:nvSpPr>
          <p:cNvPr id="6" name="TextBox 5"/>
          <p:cNvSpPr txBox="1"/>
          <p:nvPr userDrawn="1"/>
        </p:nvSpPr>
        <p:spPr>
          <a:xfrm>
            <a:off x="571500" y="4592784"/>
            <a:ext cx="44680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rPr>
              <a:t>Optional Text Goes Here</a:t>
            </a:r>
          </a:p>
        </p:txBody>
      </p:sp>
      <p:sp>
        <p:nvSpPr>
          <p:cNvPr id="3" name="Text Placeholder 2"/>
          <p:cNvSpPr>
            <a:spLocks noGrp="1"/>
          </p:cNvSpPr>
          <p:nvPr>
            <p:ph type="body" sz="quarter" idx="11" hasCustomPrompt="1"/>
          </p:nvPr>
        </p:nvSpPr>
        <p:spPr>
          <a:xfrm>
            <a:off x="1166812" y="1335089"/>
            <a:ext cx="4697959" cy="630346"/>
          </a:xfrm>
        </p:spPr>
        <p:txBody>
          <a:bodyPr/>
          <a:lstStyle>
            <a:lvl1pPr>
              <a:spcBef>
                <a:spcPts val="0"/>
              </a:spcBef>
              <a:defRPr>
                <a:solidFill>
                  <a:schemeClr val="bg1"/>
                </a:solidFill>
              </a:defRPr>
            </a:lvl1pPr>
          </a:lstStyle>
          <a:p>
            <a:pPr lvl="0"/>
            <a:r>
              <a:rPr lang="en-US"/>
              <a:t>Optional title/caption bar</a:t>
            </a:r>
          </a:p>
        </p:txBody>
      </p:sp>
    </p:spTree>
    <p:extLst>
      <p:ext uri="{BB962C8B-B14F-4D97-AF65-F5344CB8AC3E}">
        <p14:creationId xmlns:p14="http://schemas.microsoft.com/office/powerpoint/2010/main" val="3407938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DA Sec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dirty="0"/>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dirty="0">
                <a:solidFill>
                  <a:schemeClr val="tx1"/>
                </a:solidFill>
                <a:latin typeface="Segoe UI" panose="020B0502040204020203" pitchFamily="34" charset="0"/>
                <a:ea typeface="+mn-ea"/>
                <a:cs typeface="Segoe UI" panose="020B0502040204020203" pitchFamily="34" charset="0"/>
              </a:rPr>
              <a:t>3</a:t>
            </a:r>
          </a:p>
        </p:txBody>
      </p:sp>
      <p:sp>
        <p:nvSpPr>
          <p:cNvPr id="9" name="Title 1">
            <a:extLst>
              <a:ext uri="{FF2B5EF4-FFF2-40B4-BE49-F238E27FC236}">
                <a16:creationId xmlns:a16="http://schemas.microsoft.com/office/drawing/2014/main" id="{3D293553-6812-E579-4A82-498C03440A20}"/>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5424033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663" y="365129"/>
            <a:ext cx="10898216"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39665" y="1825625"/>
            <a:ext cx="10898214"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custDataLst>
      <p:tags r:id="rId86"/>
    </p:custDataLst>
    <p:extLst>
      <p:ext uri="{BB962C8B-B14F-4D97-AF65-F5344CB8AC3E}">
        <p14:creationId xmlns:p14="http://schemas.microsoft.com/office/powerpoint/2010/main" val="105061138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1" r:id="rId48"/>
    <p:sldLayoutId id="2147483792" r:id="rId49"/>
    <p:sldLayoutId id="2147483793" r:id="rId50"/>
    <p:sldLayoutId id="2147483794" r:id="rId51"/>
    <p:sldLayoutId id="2147483795" r:id="rId52"/>
    <p:sldLayoutId id="2147483796" r:id="rId53"/>
    <p:sldLayoutId id="2147483798" r:id="rId54"/>
    <p:sldLayoutId id="2147483799" r:id="rId55"/>
    <p:sldLayoutId id="2147483800" r:id="rId56"/>
    <p:sldLayoutId id="2147483801" r:id="rId57"/>
    <p:sldLayoutId id="2147483802" r:id="rId58"/>
    <p:sldLayoutId id="2147483804" r:id="rId59"/>
    <p:sldLayoutId id="2147483805" r:id="rId60"/>
    <p:sldLayoutId id="2147483806" r:id="rId61"/>
    <p:sldLayoutId id="2147483808" r:id="rId62"/>
    <p:sldLayoutId id="2147483809" r:id="rId63"/>
    <p:sldLayoutId id="2147483716" r:id="rId64"/>
    <p:sldLayoutId id="2147483717" r:id="rId65"/>
    <p:sldLayoutId id="2147483719" r:id="rId66"/>
    <p:sldLayoutId id="2147483720" r:id="rId67"/>
    <p:sldLayoutId id="2147483721" r:id="rId68"/>
    <p:sldLayoutId id="2147483722" r:id="rId69"/>
    <p:sldLayoutId id="2147483724" r:id="rId70"/>
    <p:sldLayoutId id="2147483727" r:id="rId71"/>
    <p:sldLayoutId id="2147483731" r:id="rId72"/>
    <p:sldLayoutId id="2147483732" r:id="rId73"/>
    <p:sldLayoutId id="2147483733" r:id="rId74"/>
    <p:sldLayoutId id="2147483734" r:id="rId75"/>
    <p:sldLayoutId id="2147483735" r:id="rId76"/>
    <p:sldLayoutId id="2147483736" r:id="rId77"/>
    <p:sldLayoutId id="2147483737" r:id="rId78"/>
    <p:sldLayoutId id="2147483650" r:id="rId79"/>
    <p:sldLayoutId id="2147483663" r:id="rId80"/>
    <p:sldLayoutId id="2147483661" r:id="rId81"/>
    <p:sldLayoutId id="2147483670" r:id="rId82"/>
    <p:sldLayoutId id="2147483672" r:id="rId83"/>
    <p:sldLayoutId id="2147483665" r:id="rId84"/>
  </p:sldLayoutIdLst>
  <p:hf sldNum="0" hdr="0" ftr="0" dt="0"/>
  <p:txStyles>
    <p:titleStyle>
      <a:lvl1pPr algn="l" defTabSz="913965" rtl="0" eaLnBrk="1" latinLnBrk="0" hangingPunct="1">
        <a:lnSpc>
          <a:spcPct val="100000"/>
        </a:lnSpc>
        <a:spcBef>
          <a:spcPct val="0"/>
        </a:spcBef>
        <a:buNone/>
        <a:defRPr sz="4400" b="1" kern="1200" cap="all" baseline="0">
          <a:solidFill>
            <a:schemeClr val="tx2"/>
          </a:solidFill>
          <a:latin typeface="Segoe UI" panose="020B0502040204020203" pitchFamily="34" charset="0"/>
          <a:ea typeface="+mj-ea"/>
          <a:cs typeface="Segoe UI" panose="020B0502040204020203" pitchFamily="34" charset="0"/>
        </a:defRPr>
      </a:lvl1pPr>
    </p:titleStyle>
    <p:bodyStyle>
      <a:lvl1pPr marL="325829" indent="-325829" algn="l" defTabSz="913965"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65" rtl="0" eaLnBrk="1" latinLnBrk="0" hangingPunct="1">
        <a:defRPr sz="1799" kern="1200">
          <a:solidFill>
            <a:schemeClr val="tx1"/>
          </a:solidFill>
          <a:latin typeface="+mn-lt"/>
          <a:ea typeface="+mn-ea"/>
          <a:cs typeface="+mn-cs"/>
        </a:defRPr>
      </a:lvl1pPr>
      <a:lvl2pPr marL="456982" algn="l" defTabSz="913965" rtl="0" eaLnBrk="1" latinLnBrk="0" hangingPunct="1">
        <a:defRPr sz="1799" kern="1200">
          <a:solidFill>
            <a:schemeClr val="tx1"/>
          </a:solidFill>
          <a:latin typeface="+mn-lt"/>
          <a:ea typeface="+mn-ea"/>
          <a:cs typeface="+mn-cs"/>
        </a:defRPr>
      </a:lvl2pPr>
      <a:lvl3pPr marL="913965" algn="l" defTabSz="913965" rtl="0" eaLnBrk="1" latinLnBrk="0" hangingPunct="1">
        <a:defRPr sz="1799" kern="1200">
          <a:solidFill>
            <a:schemeClr val="tx1"/>
          </a:solidFill>
          <a:latin typeface="+mn-lt"/>
          <a:ea typeface="+mn-ea"/>
          <a:cs typeface="+mn-cs"/>
        </a:defRPr>
      </a:lvl3pPr>
      <a:lvl4pPr marL="1370947" algn="l" defTabSz="913965" rtl="0" eaLnBrk="1" latinLnBrk="0" hangingPunct="1">
        <a:defRPr sz="1799" kern="1200">
          <a:solidFill>
            <a:schemeClr val="tx1"/>
          </a:solidFill>
          <a:latin typeface="+mn-lt"/>
          <a:ea typeface="+mn-ea"/>
          <a:cs typeface="+mn-cs"/>
        </a:defRPr>
      </a:lvl4pPr>
      <a:lvl5pPr marL="1827929" algn="l" defTabSz="913965" rtl="0" eaLnBrk="1" latinLnBrk="0" hangingPunct="1">
        <a:defRPr sz="1799" kern="1200">
          <a:solidFill>
            <a:schemeClr val="tx1"/>
          </a:solidFill>
          <a:latin typeface="+mn-lt"/>
          <a:ea typeface="+mn-ea"/>
          <a:cs typeface="+mn-cs"/>
        </a:defRPr>
      </a:lvl5pPr>
      <a:lvl6pPr marL="2284911" algn="l" defTabSz="913965" rtl="0" eaLnBrk="1" latinLnBrk="0" hangingPunct="1">
        <a:defRPr sz="1799" kern="1200">
          <a:solidFill>
            <a:schemeClr val="tx1"/>
          </a:solidFill>
          <a:latin typeface="+mn-lt"/>
          <a:ea typeface="+mn-ea"/>
          <a:cs typeface="+mn-cs"/>
        </a:defRPr>
      </a:lvl6pPr>
      <a:lvl7pPr marL="2741893" algn="l" defTabSz="913965" rtl="0" eaLnBrk="1" latinLnBrk="0" hangingPunct="1">
        <a:defRPr sz="1799" kern="1200">
          <a:solidFill>
            <a:schemeClr val="tx1"/>
          </a:solidFill>
          <a:latin typeface="+mn-lt"/>
          <a:ea typeface="+mn-ea"/>
          <a:cs typeface="+mn-cs"/>
        </a:defRPr>
      </a:lvl7pPr>
      <a:lvl8pPr marL="3198876" algn="l" defTabSz="913965" rtl="0" eaLnBrk="1" latinLnBrk="0" hangingPunct="1">
        <a:defRPr sz="1799" kern="1200">
          <a:solidFill>
            <a:schemeClr val="tx1"/>
          </a:solidFill>
          <a:latin typeface="+mn-lt"/>
          <a:ea typeface="+mn-ea"/>
          <a:cs typeface="+mn-cs"/>
        </a:defRPr>
      </a:lvl8pPr>
      <a:lvl9pPr marL="3655858" algn="l" defTabSz="91396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32">
          <p15:clr>
            <a:srgbClr val="F26B43"/>
          </p15:clr>
        </p15:guide>
        <p15:guide id="4" pos="704">
          <p15:clr>
            <a:srgbClr val="F26B43"/>
          </p15:clr>
        </p15:guide>
        <p15:guide id="6" pos="939">
          <p15:clr>
            <a:srgbClr val="F26B43"/>
          </p15:clr>
        </p15:guide>
        <p15:guide id="7" orient="horz" pos="1056" userDrawn="1">
          <p15:clr>
            <a:srgbClr val="F26B43"/>
          </p15:clr>
        </p15:guide>
        <p15:guide id="8"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9.xml"/><Relationship Id="rId1" Type="http://schemas.openxmlformats.org/officeDocument/2006/relationships/tags" Target="../tags/tag74.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6.svg"/><Relationship Id="rId2" Type="http://schemas.openxmlformats.org/officeDocument/2006/relationships/slideLayout" Target="../slideLayouts/slideLayout49.xml"/><Relationship Id="rId1" Type="http://schemas.openxmlformats.org/officeDocument/2006/relationships/tags" Target="../tags/tag7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0.xml"/><Relationship Id="rId1" Type="http://schemas.openxmlformats.org/officeDocument/2006/relationships/tags" Target="../tags/tag76.xm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1.xml"/><Relationship Id="rId1" Type="http://schemas.openxmlformats.org/officeDocument/2006/relationships/tags" Target="../tags/tag7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ags" Target="../tags/tag78.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7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notesSlide" Target="../notesSlides/notesSlide16.xml"/><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slideLayout" Target="../slideLayouts/slideLayout40.xml"/><Relationship Id="rId1" Type="http://schemas.openxmlformats.org/officeDocument/2006/relationships/tags" Target="../tags/tag80.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81.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8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8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84.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8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8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1.xml"/><Relationship Id="rId1" Type="http://schemas.openxmlformats.org/officeDocument/2006/relationships/tags" Target="../tags/tag87.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notesSlide" Target="../notesSlides/notesSlide24.xml"/><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slideLayout" Target="../slideLayouts/slideLayout41.xml"/><Relationship Id="rId1" Type="http://schemas.openxmlformats.org/officeDocument/2006/relationships/tags" Target="../tags/tag8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90.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notesSlide" Target="../notesSlides/notesSlide27.xml"/><Relationship Id="rId7" Type="http://schemas.openxmlformats.org/officeDocument/2006/relationships/image" Target="../media/image55.svg"/><Relationship Id="rId12" Type="http://schemas.openxmlformats.org/officeDocument/2006/relationships/image" Target="../media/image60.svg"/><Relationship Id="rId2" Type="http://schemas.openxmlformats.org/officeDocument/2006/relationships/slideLayout" Target="../slideLayouts/slideLayout19.xml"/><Relationship Id="rId1" Type="http://schemas.openxmlformats.org/officeDocument/2006/relationships/tags" Target="../tags/tag9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svg"/><Relationship Id="rId10" Type="http://schemas.openxmlformats.org/officeDocument/2006/relationships/image" Target="../media/image58.emf"/><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8.xml"/><Relationship Id="rId7" Type="http://schemas.openxmlformats.org/officeDocument/2006/relationships/image" Target="../media/image64.svg"/><Relationship Id="rId2" Type="http://schemas.openxmlformats.org/officeDocument/2006/relationships/slideLayout" Target="../slideLayouts/slideLayout19.xml"/><Relationship Id="rId1" Type="http://schemas.openxmlformats.org/officeDocument/2006/relationships/tags" Target="../tags/tag92.xml"/><Relationship Id="rId6" Type="http://schemas.openxmlformats.org/officeDocument/2006/relationships/image" Target="../media/image61.png"/><Relationship Id="rId5" Type="http://schemas.openxmlformats.org/officeDocument/2006/relationships/image" Target="../media/image63.emf"/><Relationship Id="rId4" Type="http://schemas.openxmlformats.org/officeDocument/2006/relationships/image" Target="../media/image58.emf"/><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6.xml"/><Relationship Id="rId1" Type="http://schemas.openxmlformats.org/officeDocument/2006/relationships/tags" Target="../tags/tag9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9.xml"/><Relationship Id="rId1" Type="http://schemas.openxmlformats.org/officeDocument/2006/relationships/tags" Target="../tags/tag94.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95.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2.xml"/><Relationship Id="rId7" Type="http://schemas.openxmlformats.org/officeDocument/2006/relationships/image" Target="../media/image70.svg"/><Relationship Id="rId2" Type="http://schemas.openxmlformats.org/officeDocument/2006/relationships/slideLayout" Target="../slideLayouts/slideLayout41.xml"/><Relationship Id="rId1" Type="http://schemas.openxmlformats.org/officeDocument/2006/relationships/tags" Target="../tags/tag96.xml"/><Relationship Id="rId6" Type="http://schemas.openxmlformats.org/officeDocument/2006/relationships/image" Target="../media/image54.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2.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97.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2.xml"/><Relationship Id="rId1" Type="http://schemas.openxmlformats.org/officeDocument/2006/relationships/tags" Target="../tags/tag98.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xml"/><Relationship Id="rId1" Type="http://schemas.openxmlformats.org/officeDocument/2006/relationships/tags" Target="../tags/tag99.xml"/><Relationship Id="rId5" Type="http://schemas.microsoft.com/office/2007/relationships/hdphoto" Target="../media/hdphoto1.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6.xml"/><Relationship Id="rId1" Type="http://schemas.openxmlformats.org/officeDocument/2006/relationships/tags" Target="../tags/tag100.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0.svg"/><Relationship Id="rId2" Type="http://schemas.openxmlformats.org/officeDocument/2006/relationships/slideLayout" Target="../slideLayouts/slideLayout41.xml"/><Relationship Id="rId1" Type="http://schemas.openxmlformats.org/officeDocument/2006/relationships/tags" Target="../tags/tag10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1.xml"/><Relationship Id="rId1" Type="http://schemas.openxmlformats.org/officeDocument/2006/relationships/tags" Target="../tags/tag10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6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103.xml"/><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10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10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6.xml"/><Relationship Id="rId1" Type="http://schemas.openxmlformats.org/officeDocument/2006/relationships/tags" Target="../tags/tag106.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85.svg"/><Relationship Id="rId2" Type="http://schemas.openxmlformats.org/officeDocument/2006/relationships/slideLayout" Target="../slideLayouts/slideLayout19.xml"/><Relationship Id="rId1" Type="http://schemas.openxmlformats.org/officeDocument/2006/relationships/tags" Target="../tags/tag107.xml"/><Relationship Id="rId6" Type="http://schemas.openxmlformats.org/officeDocument/2006/relationships/image" Target="../media/image46.png"/><Relationship Id="rId5" Type="http://schemas.openxmlformats.org/officeDocument/2006/relationships/image" Target="../media/image84.sv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7.xml"/><Relationship Id="rId1" Type="http://schemas.openxmlformats.org/officeDocument/2006/relationships/tags" Target="../tags/tag108.xm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6.xml"/><Relationship Id="rId1" Type="http://schemas.openxmlformats.org/officeDocument/2006/relationships/tags" Target="../tags/tag109.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9.xml"/><Relationship Id="rId1" Type="http://schemas.openxmlformats.org/officeDocument/2006/relationships/tags" Target="../tags/tag110.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3.xml"/><Relationship Id="rId1" Type="http://schemas.openxmlformats.org/officeDocument/2006/relationships/tags" Target="../tags/tag1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1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1.xml"/><Relationship Id="rId1" Type="http://schemas.openxmlformats.org/officeDocument/2006/relationships/tags" Target="../tags/tag113.xml"/></Relationships>
</file>

<file path=ppt/slides/_rels/slide52.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notesSlide" Target="../notesSlides/notesSlide50.xml"/><Relationship Id="rId7" Type="http://schemas.openxmlformats.org/officeDocument/2006/relationships/image" Target="../media/image92.png"/><Relationship Id="rId2" Type="http://schemas.openxmlformats.org/officeDocument/2006/relationships/slideLayout" Target="../slideLayouts/slideLayout41.xml"/><Relationship Id="rId1" Type="http://schemas.openxmlformats.org/officeDocument/2006/relationships/tags" Target="../tags/tag114.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emf"/><Relationship Id="rId9" Type="http://schemas.openxmlformats.org/officeDocument/2006/relationships/image" Target="../media/image94.png"/></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51.xml"/><Relationship Id="rId7" Type="http://schemas.openxmlformats.org/officeDocument/2006/relationships/image" Target="../media/image65.svg"/><Relationship Id="rId2" Type="http://schemas.openxmlformats.org/officeDocument/2006/relationships/slideLayout" Target="../slideLayouts/slideLayout18.xml"/><Relationship Id="rId1" Type="http://schemas.openxmlformats.org/officeDocument/2006/relationships/tags" Target="../tags/tag115.xml"/><Relationship Id="rId6" Type="http://schemas.openxmlformats.org/officeDocument/2006/relationships/image" Target="../media/image59.png"/><Relationship Id="rId5" Type="http://schemas.openxmlformats.org/officeDocument/2006/relationships/image" Target="../media/image63.emf"/><Relationship Id="rId4" Type="http://schemas.openxmlformats.org/officeDocument/2006/relationships/image" Target="../media/image58.emf"/><Relationship Id="rId9" Type="http://schemas.openxmlformats.org/officeDocument/2006/relationships/image" Target="../media/image62.sv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9.xml"/><Relationship Id="rId1" Type="http://schemas.openxmlformats.org/officeDocument/2006/relationships/tags" Target="../tags/tag11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tags" Target="../tags/tag11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7.xml"/><Relationship Id="rId1" Type="http://schemas.openxmlformats.org/officeDocument/2006/relationships/tags" Target="../tags/tag1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xml"/><Relationship Id="rId1" Type="http://schemas.openxmlformats.org/officeDocument/2006/relationships/tags" Target="../tags/tag119.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6.xml"/><Relationship Id="rId1" Type="http://schemas.openxmlformats.org/officeDocument/2006/relationships/tags" Target="../tags/tag120.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xml"/><Relationship Id="rId1" Type="http://schemas.openxmlformats.org/officeDocument/2006/relationships/tags" Target="../tags/tag1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69.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xml"/><Relationship Id="rId1" Type="http://schemas.openxmlformats.org/officeDocument/2006/relationships/tags" Target="../tags/tag12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4.xml"/><Relationship Id="rId1" Type="http://schemas.openxmlformats.org/officeDocument/2006/relationships/tags" Target="../tags/tag123.xml"/><Relationship Id="rId5" Type="http://schemas.microsoft.com/office/2007/relationships/hdphoto" Target="../media/hdphoto2.wdp"/><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xml"/><Relationship Id="rId1" Type="http://schemas.openxmlformats.org/officeDocument/2006/relationships/tags" Target="../tags/tag1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tags" Target="../tags/tag70.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7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7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C4CFA-AC7E-4F7E-B821-BF83D4FE031F}"/>
              </a:ext>
            </a:extLst>
          </p:cNvPr>
          <p:cNvSpPr>
            <a:spLocks noGrp="1"/>
          </p:cNvSpPr>
          <p:nvPr>
            <p:ph type="title"/>
          </p:nvPr>
        </p:nvSpPr>
        <p:spPr>
          <a:xfrm>
            <a:off x="696913" y="2198721"/>
            <a:ext cx="10898216" cy="2609850"/>
          </a:xfrm>
        </p:spPr>
        <p:txBody>
          <a:bodyPr/>
          <a:lstStyle/>
          <a:p>
            <a:r>
              <a:rPr lang="en-US" dirty="0">
                <a:latin typeface="Segoe UI"/>
                <a:cs typeface="Segoe UI"/>
              </a:rPr>
              <a:t>Rigorous and</a:t>
            </a:r>
            <a:br>
              <a:rPr lang="en-US" dirty="0">
                <a:latin typeface="Segoe UI"/>
                <a:cs typeface="Segoe UI"/>
              </a:rPr>
            </a:br>
            <a:r>
              <a:rPr lang="en-US" dirty="0">
                <a:latin typeface="Segoe UI"/>
                <a:cs typeface="Segoe UI"/>
              </a:rPr>
              <a:t>family-centered</a:t>
            </a:r>
            <a:br>
              <a:rPr lang="en-US" dirty="0">
                <a:latin typeface="Segoe UI"/>
                <a:cs typeface="Segoe UI"/>
              </a:rPr>
            </a:br>
            <a:r>
              <a:rPr lang="en-US" dirty="0">
                <a:latin typeface="Segoe UI"/>
                <a:cs typeface="Segoe UI"/>
              </a:rPr>
              <a:t>Safety Planning</a:t>
            </a:r>
            <a:endParaRPr lang="en-US" dirty="0"/>
          </a:p>
        </p:txBody>
      </p:sp>
      <p:sp>
        <p:nvSpPr>
          <p:cNvPr id="2" name="Text Placeholder 1">
            <a:extLst>
              <a:ext uri="{FF2B5EF4-FFF2-40B4-BE49-F238E27FC236}">
                <a16:creationId xmlns:a16="http://schemas.microsoft.com/office/drawing/2014/main" id="{37F70C72-A125-4A6C-86AB-2CE95B304D15}"/>
              </a:ext>
            </a:extLst>
          </p:cNvPr>
          <p:cNvSpPr>
            <a:spLocks noGrp="1"/>
          </p:cNvSpPr>
          <p:nvPr>
            <p:ph type="body" sz="quarter" idx="12"/>
          </p:nvPr>
        </p:nvSpPr>
        <p:spPr>
          <a:xfrm>
            <a:off x="696913" y="4982547"/>
            <a:ext cx="10888662" cy="1149966"/>
          </a:xfrm>
        </p:spPr>
        <p:txBody>
          <a:bodyPr anchor="ctr"/>
          <a:lstStyle/>
          <a:p>
            <a:r>
              <a:rPr lang="en-US" dirty="0">
                <a:solidFill>
                  <a:schemeClr val="accent6"/>
                </a:solidFill>
                <a:latin typeface="Segoe UI"/>
                <a:cs typeface="Segoe UI"/>
              </a:rPr>
              <a:t>Advanced SDM</a:t>
            </a:r>
            <a:r>
              <a:rPr lang="en-US" dirty="0">
                <a:solidFill>
                  <a:schemeClr val="accent6"/>
                </a:solidFill>
                <a:latin typeface="+mn-lt"/>
                <a:cs typeface="Segoe UI"/>
              </a:rPr>
              <a:t>®</a:t>
            </a:r>
            <a:r>
              <a:rPr lang="en-US" dirty="0">
                <a:solidFill>
                  <a:schemeClr val="accent6"/>
                </a:solidFill>
                <a:latin typeface="Segoe UI"/>
                <a:cs typeface="Segoe UI"/>
              </a:rPr>
              <a:t> training for California</a:t>
            </a:r>
            <a:br>
              <a:rPr lang="en-US" dirty="0">
                <a:solidFill>
                  <a:schemeClr val="accent6"/>
                </a:solidFill>
                <a:latin typeface="Segoe UI"/>
                <a:cs typeface="Segoe UI"/>
              </a:rPr>
            </a:br>
            <a:r>
              <a:rPr lang="en-US" dirty="0">
                <a:solidFill>
                  <a:schemeClr val="accent6"/>
                </a:solidFill>
                <a:latin typeface="Segoe UI"/>
                <a:cs typeface="Segoe UI"/>
              </a:rPr>
              <a:t>child protection</a:t>
            </a:r>
            <a:endParaRPr lang="en-US" dirty="0">
              <a:solidFill>
                <a:schemeClr val="accent6"/>
              </a:solidFill>
            </a:endParaRPr>
          </a:p>
        </p:txBody>
      </p:sp>
    </p:spTree>
    <p:custDataLst>
      <p:tags r:id="rId1"/>
    </p:custDataLst>
    <p:extLst>
      <p:ext uri="{BB962C8B-B14F-4D97-AF65-F5344CB8AC3E}">
        <p14:creationId xmlns:p14="http://schemas.microsoft.com/office/powerpoint/2010/main" val="286666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B855-3EDE-C69F-A403-26D16DEFE8F6}"/>
              </a:ext>
            </a:extLst>
          </p:cNvPr>
          <p:cNvSpPr>
            <a:spLocks noGrp="1"/>
          </p:cNvSpPr>
          <p:nvPr>
            <p:ph type="title"/>
          </p:nvPr>
        </p:nvSpPr>
        <p:spPr/>
        <p:txBody>
          <a:bodyPr/>
          <a:lstStyle/>
          <a:p>
            <a:br>
              <a:rPr lang="en-US" sz="6600"/>
            </a:br>
            <a:r>
              <a:rPr lang="en-US" sz="6600"/>
              <a:t>Assessing child safety</a:t>
            </a:r>
            <a:br>
              <a:rPr lang="en-US" sz="6600"/>
            </a:br>
            <a:r>
              <a:rPr lang="en-US" sz="6600"/>
              <a:t>&amp; essentials elements of a Safety Plan</a:t>
            </a:r>
            <a:br>
              <a:rPr lang="en-US" sz="6600"/>
            </a:br>
            <a:endParaRPr lang="en-US"/>
          </a:p>
        </p:txBody>
      </p:sp>
    </p:spTree>
    <p:custDataLst>
      <p:tags r:id="rId1"/>
    </p:custDataLst>
    <p:extLst>
      <p:ext uri="{BB962C8B-B14F-4D97-AF65-F5344CB8AC3E}">
        <p14:creationId xmlns:p14="http://schemas.microsoft.com/office/powerpoint/2010/main" val="230858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front of a wall&#10;&#10;Description automatically generated">
            <a:extLst>
              <a:ext uri="{FF2B5EF4-FFF2-40B4-BE49-F238E27FC236}">
                <a16:creationId xmlns:a16="http://schemas.microsoft.com/office/drawing/2014/main" id="{3B11CB6D-F435-46CD-AB1E-95B06AC26F66}"/>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1653" r="21653"/>
          <a:stretch/>
        </p:blipFill>
        <p:spPr/>
      </p:pic>
      <p:sp>
        <p:nvSpPr>
          <p:cNvPr id="3" name="Title 2">
            <a:extLst>
              <a:ext uri="{FF2B5EF4-FFF2-40B4-BE49-F238E27FC236}">
                <a16:creationId xmlns:a16="http://schemas.microsoft.com/office/drawing/2014/main" id="{9DB7FA0A-D9B4-466F-9630-CFED755643E4}"/>
              </a:ext>
            </a:extLst>
          </p:cNvPr>
          <p:cNvSpPr>
            <a:spLocks noGrp="1"/>
          </p:cNvSpPr>
          <p:nvPr>
            <p:ph type="title"/>
          </p:nvPr>
        </p:nvSpPr>
        <p:spPr>
          <a:xfrm>
            <a:off x="6104536" y="535667"/>
            <a:ext cx="6087464" cy="1787237"/>
          </a:xfrm>
        </p:spPr>
        <p:txBody>
          <a:bodyPr/>
          <a:lstStyle/>
          <a:p>
            <a:r>
              <a:rPr lang="en-US" dirty="0"/>
              <a:t>Considering</a:t>
            </a:r>
            <a:r>
              <a:rPr lang="en-US"/>
              <a:t> culture in assessment</a:t>
            </a:r>
          </a:p>
        </p:txBody>
      </p:sp>
      <p:sp>
        <p:nvSpPr>
          <p:cNvPr id="4" name="Text Placeholder 3">
            <a:extLst>
              <a:ext uri="{FF2B5EF4-FFF2-40B4-BE49-F238E27FC236}">
                <a16:creationId xmlns:a16="http://schemas.microsoft.com/office/drawing/2014/main" id="{CC43FD2B-07DC-42FD-AAE6-BBF3A471B3AD}"/>
              </a:ext>
            </a:extLst>
          </p:cNvPr>
          <p:cNvSpPr>
            <a:spLocks noGrp="1"/>
          </p:cNvSpPr>
          <p:nvPr>
            <p:ph type="body" sz="quarter" idx="11"/>
          </p:nvPr>
        </p:nvSpPr>
        <p:spPr>
          <a:xfrm>
            <a:off x="6096000" y="2276959"/>
            <a:ext cx="5676338" cy="4516275"/>
          </a:xfrm>
        </p:spPr>
        <p:txBody>
          <a:bodyPr anchor="ctr"/>
          <a:lstStyle/>
          <a:p>
            <a:r>
              <a:rPr lang="en-US"/>
              <a:t>A family’s cultural traditions are best understood through their own perspective and stories. </a:t>
            </a:r>
          </a:p>
          <a:p>
            <a:r>
              <a:rPr lang="en-US" dirty="0"/>
              <a:t>An informed </a:t>
            </a:r>
            <a:r>
              <a:rPr lang="en-US"/>
              <a:t>assessment requires engaging </a:t>
            </a:r>
            <a:r>
              <a:rPr lang="en-US" dirty="0"/>
              <a:t>families </a:t>
            </a:r>
            <a:r>
              <a:rPr lang="en-US"/>
              <a:t>in conversations </a:t>
            </a:r>
            <a:r>
              <a:rPr lang="en-US" dirty="0"/>
              <a:t>about culture</a:t>
            </a:r>
            <a:r>
              <a:rPr lang="en-US"/>
              <a:t>, </a:t>
            </a:r>
            <a:r>
              <a:rPr lang="en-US" dirty="0"/>
              <a:t>and paying attention to the way our own bias and norms might impact decision making</a:t>
            </a:r>
            <a:r>
              <a:rPr lang="en-US"/>
              <a:t>.</a:t>
            </a:r>
          </a:p>
        </p:txBody>
      </p:sp>
    </p:spTree>
    <p:custDataLst>
      <p:tags r:id="rId1"/>
    </p:custDataLst>
    <p:extLst>
      <p:ext uri="{BB962C8B-B14F-4D97-AF65-F5344CB8AC3E}">
        <p14:creationId xmlns:p14="http://schemas.microsoft.com/office/powerpoint/2010/main" val="606524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dirty="0"/>
              <a:t>SDM guiding Values</a:t>
            </a:r>
          </a:p>
        </p:txBody>
      </p:sp>
      <p:grpSp>
        <p:nvGrpSpPr>
          <p:cNvPr id="3" name="Group 2">
            <a:extLst>
              <a:ext uri="{FF2B5EF4-FFF2-40B4-BE49-F238E27FC236}">
                <a16:creationId xmlns:a16="http://schemas.microsoft.com/office/drawing/2014/main" id="{1B63189C-1347-4403-A633-CF5E073EEEAD}"/>
              </a:ext>
            </a:extLst>
          </p:cNvPr>
          <p:cNvGrpSpPr/>
          <p:nvPr/>
        </p:nvGrpSpPr>
        <p:grpSpPr>
          <a:xfrm>
            <a:off x="182333" y="4653644"/>
            <a:ext cx="11827334" cy="584775"/>
            <a:chOff x="179614" y="1796143"/>
            <a:chExt cx="11827334" cy="584775"/>
          </a:xfrm>
        </p:grpSpPr>
        <p:sp>
          <p:nvSpPr>
            <p:cNvPr id="2" name="TextBox 1">
              <a:extLst>
                <a:ext uri="{FF2B5EF4-FFF2-40B4-BE49-F238E27FC236}">
                  <a16:creationId xmlns:a16="http://schemas.microsoft.com/office/drawing/2014/main" id="{50DDFEC8-D229-4689-A0E8-3858B68E3F49}"/>
                </a:ext>
              </a:extLst>
            </p:cNvPr>
            <p:cNvSpPr txBox="1"/>
            <p:nvPr/>
          </p:nvSpPr>
          <p:spPr>
            <a:xfrm>
              <a:off x="179614" y="1796143"/>
              <a:ext cx="3396343" cy="584775"/>
            </a:xfrm>
            <a:prstGeom prst="rect">
              <a:avLst/>
            </a:prstGeom>
            <a:noFill/>
          </p:spPr>
          <p:txBody>
            <a:bodyPr wrap="square" rtlCol="0">
              <a:spAutoFit/>
            </a:bodyPr>
            <a:lstStyle/>
            <a:p>
              <a:pPr algn="ctr"/>
              <a:r>
                <a:rPr lang="en-US" sz="3200"/>
                <a:t>Consistency</a:t>
              </a:r>
            </a:p>
          </p:txBody>
        </p:sp>
        <p:sp>
          <p:nvSpPr>
            <p:cNvPr id="5" name="TextBox 4">
              <a:extLst>
                <a:ext uri="{FF2B5EF4-FFF2-40B4-BE49-F238E27FC236}">
                  <a16:creationId xmlns:a16="http://schemas.microsoft.com/office/drawing/2014/main" id="{D971AEE0-B53C-4EFF-97C6-3CDAA03D4D42}"/>
                </a:ext>
              </a:extLst>
            </p:cNvPr>
            <p:cNvSpPr txBox="1"/>
            <p:nvPr/>
          </p:nvSpPr>
          <p:spPr>
            <a:xfrm>
              <a:off x="2989944" y="1796143"/>
              <a:ext cx="3396343" cy="584775"/>
            </a:xfrm>
            <a:prstGeom prst="rect">
              <a:avLst/>
            </a:prstGeom>
            <a:noFill/>
          </p:spPr>
          <p:txBody>
            <a:bodyPr wrap="square" rtlCol="0">
              <a:spAutoFit/>
            </a:bodyPr>
            <a:lstStyle/>
            <a:p>
              <a:pPr algn="ctr"/>
              <a:r>
                <a:rPr lang="en-US" sz="3200"/>
                <a:t>Accuracy</a:t>
              </a:r>
            </a:p>
          </p:txBody>
        </p:sp>
        <p:sp>
          <p:nvSpPr>
            <p:cNvPr id="7" name="TextBox 6">
              <a:extLst>
                <a:ext uri="{FF2B5EF4-FFF2-40B4-BE49-F238E27FC236}">
                  <a16:creationId xmlns:a16="http://schemas.microsoft.com/office/drawing/2014/main" id="{F0B21E56-92E9-4752-A239-E7573BB05D29}"/>
                </a:ext>
              </a:extLst>
            </p:cNvPr>
            <p:cNvSpPr txBox="1"/>
            <p:nvPr/>
          </p:nvSpPr>
          <p:spPr>
            <a:xfrm>
              <a:off x="5800274" y="1796143"/>
              <a:ext cx="3396343" cy="584775"/>
            </a:xfrm>
            <a:prstGeom prst="rect">
              <a:avLst/>
            </a:prstGeom>
            <a:noFill/>
          </p:spPr>
          <p:txBody>
            <a:bodyPr wrap="square" rtlCol="0">
              <a:spAutoFit/>
            </a:bodyPr>
            <a:lstStyle/>
            <a:p>
              <a:pPr algn="ctr"/>
              <a:r>
                <a:rPr lang="en-US" sz="3200"/>
                <a:t>Equity</a:t>
              </a:r>
            </a:p>
          </p:txBody>
        </p:sp>
        <p:sp>
          <p:nvSpPr>
            <p:cNvPr id="8" name="TextBox 7">
              <a:extLst>
                <a:ext uri="{FF2B5EF4-FFF2-40B4-BE49-F238E27FC236}">
                  <a16:creationId xmlns:a16="http://schemas.microsoft.com/office/drawing/2014/main" id="{73638749-49DE-4576-9095-ED4A3F3A5672}"/>
                </a:ext>
              </a:extLst>
            </p:cNvPr>
            <p:cNvSpPr txBox="1"/>
            <p:nvPr/>
          </p:nvSpPr>
          <p:spPr>
            <a:xfrm>
              <a:off x="8610605" y="1796143"/>
              <a:ext cx="3396343" cy="584775"/>
            </a:xfrm>
            <a:prstGeom prst="rect">
              <a:avLst/>
            </a:prstGeom>
            <a:noFill/>
          </p:spPr>
          <p:txBody>
            <a:bodyPr wrap="square" rtlCol="0">
              <a:spAutoFit/>
            </a:bodyPr>
            <a:lstStyle/>
            <a:p>
              <a:pPr algn="ctr"/>
              <a:r>
                <a:rPr lang="en-US" sz="3200"/>
                <a:t>Utility</a:t>
              </a:r>
            </a:p>
          </p:txBody>
        </p:sp>
      </p:grpSp>
      <p:pic>
        <p:nvPicPr>
          <p:cNvPr id="13" name="Graphic 12">
            <a:extLst>
              <a:ext uri="{FF2B5EF4-FFF2-40B4-BE49-F238E27FC236}">
                <a16:creationId xmlns:a16="http://schemas.microsoft.com/office/drawing/2014/main" id="{001E14C1-5B7A-457F-8CCC-3A22858B29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6540" y="2204356"/>
            <a:ext cx="1327928" cy="1859099"/>
          </a:xfrm>
          <a:prstGeom prst="rect">
            <a:avLst/>
          </a:prstGeom>
        </p:spPr>
      </p:pic>
      <p:grpSp>
        <p:nvGrpSpPr>
          <p:cNvPr id="4" name="Graphic 13">
            <a:extLst>
              <a:ext uri="{FF2B5EF4-FFF2-40B4-BE49-F238E27FC236}">
                <a16:creationId xmlns:a16="http://schemas.microsoft.com/office/drawing/2014/main" id="{FB8300D0-4000-E8B2-7DDB-92E0C6D3FADD}"/>
              </a:ext>
            </a:extLst>
          </p:cNvPr>
          <p:cNvGrpSpPr/>
          <p:nvPr/>
        </p:nvGrpSpPr>
        <p:grpSpPr>
          <a:xfrm>
            <a:off x="3761284" y="2204355"/>
            <a:ext cx="1847893" cy="1847638"/>
            <a:chOff x="3761284" y="2204355"/>
            <a:chExt cx="1847893" cy="1847638"/>
          </a:xfrm>
          <a:solidFill>
            <a:schemeClr val="accent2"/>
          </a:solidFill>
        </p:grpSpPr>
        <p:sp>
          <p:nvSpPr>
            <p:cNvPr id="9" name="Freeform: Shape 8">
              <a:extLst>
                <a:ext uri="{FF2B5EF4-FFF2-40B4-BE49-F238E27FC236}">
                  <a16:creationId xmlns:a16="http://schemas.microsoft.com/office/drawing/2014/main" id="{5E16EE8D-B3F8-0A22-C626-088B62178112}"/>
                </a:ext>
              </a:extLst>
            </p:cNvPr>
            <p:cNvSpPr/>
            <p:nvPr/>
          </p:nvSpPr>
          <p:spPr>
            <a:xfrm>
              <a:off x="3761284" y="2259363"/>
              <a:ext cx="1792375" cy="1792629"/>
            </a:xfrm>
            <a:custGeom>
              <a:avLst/>
              <a:gdLst>
                <a:gd name="connsiteX0" fmla="*/ 1557823 w 1792375"/>
                <a:gd name="connsiteY0" fmla="*/ 650430 h 1792629"/>
                <a:gd name="connsiteX1" fmla="*/ 1602136 w 1792375"/>
                <a:gd name="connsiteY1" fmla="*/ 896442 h 1792629"/>
                <a:gd name="connsiteX2" fmla="*/ 896188 w 1792375"/>
                <a:gd name="connsiteY2" fmla="*/ 1602391 h 1792629"/>
                <a:gd name="connsiteX3" fmla="*/ 190239 w 1792375"/>
                <a:gd name="connsiteY3" fmla="*/ 896442 h 1792629"/>
                <a:gd name="connsiteX4" fmla="*/ 896188 w 1792375"/>
                <a:gd name="connsiteY4" fmla="*/ 190494 h 1792629"/>
                <a:gd name="connsiteX5" fmla="*/ 1137616 w 1792375"/>
                <a:gd name="connsiteY5" fmla="*/ 233024 h 1792629"/>
                <a:gd name="connsiteX6" fmla="*/ 1282778 w 1792375"/>
                <a:gd name="connsiteY6" fmla="*/ 87862 h 1792629"/>
                <a:gd name="connsiteX7" fmla="*/ 896188 w 1792375"/>
                <a:gd name="connsiteY7" fmla="*/ 0 h 1792629"/>
                <a:gd name="connsiteX8" fmla="*/ 0 w 1792375"/>
                <a:gd name="connsiteY8" fmla="*/ 896442 h 1792629"/>
                <a:gd name="connsiteX9" fmla="*/ 896188 w 1792375"/>
                <a:gd name="connsiteY9" fmla="*/ 1792630 h 1792629"/>
                <a:gd name="connsiteX10" fmla="*/ 1792375 w 1792375"/>
                <a:gd name="connsiteY10" fmla="*/ 896442 h 1792629"/>
                <a:gd name="connsiteX11" fmla="*/ 1702476 w 1792375"/>
                <a:gd name="connsiteY11" fmla="*/ 505522 h 1792629"/>
                <a:gd name="connsiteX12" fmla="*/ 1557823 w 1792375"/>
                <a:gd name="connsiteY12" fmla="*/ 650430 h 179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2375" h="1792629">
                  <a:moveTo>
                    <a:pt x="1557823" y="650430"/>
                  </a:moveTo>
                  <a:cubicBezTo>
                    <a:pt x="1586346" y="727086"/>
                    <a:pt x="1602136" y="810109"/>
                    <a:pt x="1602136" y="896442"/>
                  </a:cubicBezTo>
                  <a:cubicBezTo>
                    <a:pt x="1602136" y="1285834"/>
                    <a:pt x="1285325" y="1602391"/>
                    <a:pt x="896188" y="1602391"/>
                  </a:cubicBezTo>
                  <a:cubicBezTo>
                    <a:pt x="507050" y="1602391"/>
                    <a:pt x="190239" y="1285834"/>
                    <a:pt x="190239" y="896442"/>
                  </a:cubicBezTo>
                  <a:cubicBezTo>
                    <a:pt x="190239" y="507305"/>
                    <a:pt x="507050" y="190494"/>
                    <a:pt x="896188" y="190494"/>
                  </a:cubicBezTo>
                  <a:cubicBezTo>
                    <a:pt x="980993" y="190494"/>
                    <a:pt x="1062233" y="205520"/>
                    <a:pt x="1137616" y="233024"/>
                  </a:cubicBezTo>
                  <a:lnTo>
                    <a:pt x="1282778" y="87862"/>
                  </a:lnTo>
                  <a:cubicBezTo>
                    <a:pt x="1165630" y="31579"/>
                    <a:pt x="1034474" y="0"/>
                    <a:pt x="896188" y="0"/>
                  </a:cubicBezTo>
                  <a:cubicBezTo>
                    <a:pt x="402126" y="255"/>
                    <a:pt x="0" y="402380"/>
                    <a:pt x="0" y="896442"/>
                  </a:cubicBezTo>
                  <a:cubicBezTo>
                    <a:pt x="0" y="1390504"/>
                    <a:pt x="402126" y="1792630"/>
                    <a:pt x="896188" y="1792630"/>
                  </a:cubicBezTo>
                  <a:cubicBezTo>
                    <a:pt x="1390250" y="1792630"/>
                    <a:pt x="1792375" y="1390504"/>
                    <a:pt x="1792375" y="896442"/>
                  </a:cubicBezTo>
                  <a:cubicBezTo>
                    <a:pt x="1792375" y="756373"/>
                    <a:pt x="1760032" y="623690"/>
                    <a:pt x="1702476" y="505522"/>
                  </a:cubicBezTo>
                  <a:lnTo>
                    <a:pt x="1557823" y="650430"/>
                  </a:lnTo>
                  <a:close/>
                </a:path>
              </a:pathLst>
            </a:custGeom>
            <a:solidFill>
              <a:schemeClr val="accent2"/>
            </a:solidFill>
            <a:ln w="2544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310D11B-FC11-671B-380A-A6954FFDC540}"/>
                </a:ext>
              </a:extLst>
            </p:cNvPr>
            <p:cNvSpPr/>
            <p:nvPr/>
          </p:nvSpPr>
          <p:spPr>
            <a:xfrm>
              <a:off x="4184547" y="2682882"/>
              <a:ext cx="945848" cy="945848"/>
            </a:xfrm>
            <a:custGeom>
              <a:avLst/>
              <a:gdLst>
                <a:gd name="connsiteX0" fmla="*/ 472924 w 945848"/>
                <a:gd name="connsiteY0" fmla="*/ 168083 h 945848"/>
                <a:gd name="connsiteX1" fmla="*/ 519274 w 945848"/>
                <a:gd name="connsiteY1" fmla="*/ 171903 h 945848"/>
                <a:gd name="connsiteX2" fmla="*/ 654759 w 945848"/>
                <a:gd name="connsiteY2" fmla="*/ 36418 h 945848"/>
                <a:gd name="connsiteX3" fmla="*/ 472924 w 945848"/>
                <a:gd name="connsiteY3" fmla="*/ 0 h 945848"/>
                <a:gd name="connsiteX4" fmla="*/ 0 w 945848"/>
                <a:gd name="connsiteY4" fmla="*/ 472924 h 945848"/>
                <a:gd name="connsiteX5" fmla="*/ 472924 w 945848"/>
                <a:gd name="connsiteY5" fmla="*/ 945848 h 945848"/>
                <a:gd name="connsiteX6" fmla="*/ 945848 w 945848"/>
                <a:gd name="connsiteY6" fmla="*/ 472924 h 945848"/>
                <a:gd name="connsiteX7" fmla="*/ 908666 w 945848"/>
                <a:gd name="connsiteY7" fmla="*/ 289306 h 945848"/>
                <a:gd name="connsiteX8" fmla="*/ 773436 w 945848"/>
                <a:gd name="connsiteY8" fmla="*/ 424537 h 945848"/>
                <a:gd name="connsiteX9" fmla="*/ 777766 w 945848"/>
                <a:gd name="connsiteY9" fmla="*/ 472924 h 945848"/>
                <a:gd name="connsiteX10" fmla="*/ 472924 w 945848"/>
                <a:gd name="connsiteY10" fmla="*/ 777766 h 945848"/>
                <a:gd name="connsiteX11" fmla="*/ 168083 w 945848"/>
                <a:gd name="connsiteY11" fmla="*/ 472924 h 945848"/>
                <a:gd name="connsiteX12" fmla="*/ 472924 w 945848"/>
                <a:gd name="connsiteY12" fmla="*/ 168083 h 94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5848" h="945848">
                  <a:moveTo>
                    <a:pt x="472924" y="168083"/>
                  </a:moveTo>
                  <a:cubicBezTo>
                    <a:pt x="488714" y="168083"/>
                    <a:pt x="504249" y="169611"/>
                    <a:pt x="519274" y="171903"/>
                  </a:cubicBezTo>
                  <a:lnTo>
                    <a:pt x="654759" y="36418"/>
                  </a:lnTo>
                  <a:cubicBezTo>
                    <a:pt x="598732" y="12988"/>
                    <a:pt x="537356" y="0"/>
                    <a:pt x="472924" y="0"/>
                  </a:cubicBezTo>
                  <a:cubicBezTo>
                    <a:pt x="212141" y="0"/>
                    <a:pt x="0" y="212141"/>
                    <a:pt x="0" y="472924"/>
                  </a:cubicBezTo>
                  <a:cubicBezTo>
                    <a:pt x="0" y="733707"/>
                    <a:pt x="212141" y="945848"/>
                    <a:pt x="472924" y="945848"/>
                  </a:cubicBezTo>
                  <a:cubicBezTo>
                    <a:pt x="733707" y="945848"/>
                    <a:pt x="945848" y="733707"/>
                    <a:pt x="945848" y="472924"/>
                  </a:cubicBezTo>
                  <a:cubicBezTo>
                    <a:pt x="945848" y="407728"/>
                    <a:pt x="932606" y="345843"/>
                    <a:pt x="908666" y="289306"/>
                  </a:cubicBezTo>
                  <a:lnTo>
                    <a:pt x="773436" y="424537"/>
                  </a:lnTo>
                  <a:cubicBezTo>
                    <a:pt x="775983" y="440326"/>
                    <a:pt x="777766" y="456371"/>
                    <a:pt x="777766" y="472924"/>
                  </a:cubicBezTo>
                  <a:cubicBezTo>
                    <a:pt x="777766" y="641007"/>
                    <a:pt x="641007" y="777766"/>
                    <a:pt x="472924" y="777766"/>
                  </a:cubicBezTo>
                  <a:cubicBezTo>
                    <a:pt x="304841" y="777766"/>
                    <a:pt x="168083" y="641007"/>
                    <a:pt x="168083" y="472924"/>
                  </a:cubicBezTo>
                  <a:cubicBezTo>
                    <a:pt x="168083" y="304841"/>
                    <a:pt x="304841" y="168083"/>
                    <a:pt x="472924" y="168083"/>
                  </a:cubicBezTo>
                  <a:close/>
                </a:path>
              </a:pathLst>
            </a:custGeom>
            <a:solidFill>
              <a:schemeClr val="accent2"/>
            </a:solidFill>
            <a:ln w="2544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0B5EB4D-F722-D7A2-7D28-B25680021361}"/>
                </a:ext>
              </a:extLst>
            </p:cNvPr>
            <p:cNvSpPr/>
            <p:nvPr/>
          </p:nvSpPr>
          <p:spPr>
            <a:xfrm>
              <a:off x="4595586" y="2204355"/>
              <a:ext cx="1013590" cy="1013590"/>
            </a:xfrm>
            <a:custGeom>
              <a:avLst/>
              <a:gdLst>
                <a:gd name="connsiteX0" fmla="*/ 18082 w 1013590"/>
                <a:gd name="connsiteY0" fmla="*/ 907903 h 1013590"/>
                <a:gd name="connsiteX1" fmla="*/ 0 w 1013590"/>
                <a:gd name="connsiteY1" fmla="*/ 951706 h 1013590"/>
                <a:gd name="connsiteX2" fmla="*/ 18082 w 1013590"/>
                <a:gd name="connsiteY2" fmla="*/ 995509 h 1013590"/>
                <a:gd name="connsiteX3" fmla="*/ 61885 w 1013590"/>
                <a:gd name="connsiteY3" fmla="*/ 1013591 h 1013590"/>
                <a:gd name="connsiteX4" fmla="*/ 105689 w 1013590"/>
                <a:gd name="connsiteY4" fmla="*/ 995509 h 1013590"/>
                <a:gd name="connsiteX5" fmla="*/ 406710 w 1013590"/>
                <a:gd name="connsiteY5" fmla="*/ 694488 h 1013590"/>
                <a:gd name="connsiteX6" fmla="*/ 672841 w 1013590"/>
                <a:gd name="connsiteY6" fmla="*/ 560276 h 1013590"/>
                <a:gd name="connsiteX7" fmla="*/ 1013591 w 1013590"/>
                <a:gd name="connsiteY7" fmla="*/ 220800 h 1013590"/>
                <a:gd name="connsiteX8" fmla="*/ 837613 w 1013590"/>
                <a:gd name="connsiteY8" fmla="*/ 175723 h 1013590"/>
                <a:gd name="connsiteX9" fmla="*/ 792537 w 1013590"/>
                <a:gd name="connsiteY9" fmla="*/ 0 h 1013590"/>
                <a:gd name="connsiteX10" fmla="*/ 455861 w 1013590"/>
                <a:gd name="connsiteY10" fmla="*/ 336675 h 1013590"/>
                <a:gd name="connsiteX11" fmla="*/ 324196 w 1013590"/>
                <a:gd name="connsiteY11" fmla="*/ 601533 h 1013590"/>
                <a:gd name="connsiteX12" fmla="*/ 18082 w 1013590"/>
                <a:gd name="connsiteY12" fmla="*/ 907903 h 101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3590" h="1013590">
                  <a:moveTo>
                    <a:pt x="18082" y="907903"/>
                  </a:moveTo>
                  <a:cubicBezTo>
                    <a:pt x="6367" y="919617"/>
                    <a:pt x="0" y="935152"/>
                    <a:pt x="0" y="951706"/>
                  </a:cubicBezTo>
                  <a:cubicBezTo>
                    <a:pt x="0" y="968260"/>
                    <a:pt x="6367" y="983795"/>
                    <a:pt x="18082" y="995509"/>
                  </a:cubicBezTo>
                  <a:cubicBezTo>
                    <a:pt x="29797" y="1007224"/>
                    <a:pt x="45332" y="1013591"/>
                    <a:pt x="61885" y="1013591"/>
                  </a:cubicBezTo>
                  <a:cubicBezTo>
                    <a:pt x="78439" y="1013591"/>
                    <a:pt x="93974" y="1007224"/>
                    <a:pt x="105689" y="995509"/>
                  </a:cubicBezTo>
                  <a:lnTo>
                    <a:pt x="406710" y="694488"/>
                  </a:lnTo>
                  <a:lnTo>
                    <a:pt x="672841" y="560276"/>
                  </a:lnTo>
                  <a:lnTo>
                    <a:pt x="1013591" y="220800"/>
                  </a:lnTo>
                  <a:lnTo>
                    <a:pt x="837613" y="175723"/>
                  </a:lnTo>
                  <a:lnTo>
                    <a:pt x="792537" y="0"/>
                  </a:lnTo>
                  <a:lnTo>
                    <a:pt x="455861" y="336675"/>
                  </a:lnTo>
                  <a:lnTo>
                    <a:pt x="324196" y="601533"/>
                  </a:lnTo>
                  <a:lnTo>
                    <a:pt x="18082" y="907903"/>
                  </a:lnTo>
                  <a:close/>
                </a:path>
              </a:pathLst>
            </a:custGeom>
            <a:solidFill>
              <a:schemeClr val="accent3"/>
            </a:solidFill>
            <a:ln w="2544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F9488D1E-6FE0-4C11-B20E-DEDB7542BC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2606" y="2204354"/>
            <a:ext cx="2197115" cy="1859099"/>
          </a:xfrm>
          <a:prstGeom prst="rect">
            <a:avLst/>
          </a:prstGeom>
        </p:spPr>
      </p:pic>
      <p:grpSp>
        <p:nvGrpSpPr>
          <p:cNvPr id="12" name="Graphic 15">
            <a:extLst>
              <a:ext uri="{FF2B5EF4-FFF2-40B4-BE49-F238E27FC236}">
                <a16:creationId xmlns:a16="http://schemas.microsoft.com/office/drawing/2014/main" id="{46A73CA6-C4C8-96E8-E507-397799540743}"/>
              </a:ext>
            </a:extLst>
          </p:cNvPr>
          <p:cNvGrpSpPr/>
          <p:nvPr/>
        </p:nvGrpSpPr>
        <p:grpSpPr>
          <a:xfrm>
            <a:off x="9408570" y="2204364"/>
            <a:ext cx="1811585" cy="1858290"/>
            <a:chOff x="9408570" y="2204364"/>
            <a:chExt cx="1811585" cy="1858290"/>
          </a:xfrm>
        </p:grpSpPr>
        <p:grpSp>
          <p:nvGrpSpPr>
            <p:cNvPr id="18" name="Graphic 15">
              <a:extLst>
                <a:ext uri="{FF2B5EF4-FFF2-40B4-BE49-F238E27FC236}">
                  <a16:creationId xmlns:a16="http://schemas.microsoft.com/office/drawing/2014/main" id="{319F709E-F879-CBFE-2325-27CC9A74AE17}"/>
                </a:ext>
              </a:extLst>
            </p:cNvPr>
            <p:cNvGrpSpPr/>
            <p:nvPr/>
          </p:nvGrpSpPr>
          <p:grpSpPr>
            <a:xfrm>
              <a:off x="9408570" y="2204364"/>
              <a:ext cx="1811585" cy="1811746"/>
              <a:chOff x="9408570" y="2204364"/>
              <a:chExt cx="1811585" cy="1811746"/>
            </a:xfrm>
            <a:solidFill>
              <a:srgbClr val="F7943D"/>
            </a:solidFill>
          </p:grpSpPr>
          <p:sp>
            <p:nvSpPr>
              <p:cNvPr id="19" name="Freeform: Shape 18">
                <a:extLst>
                  <a:ext uri="{FF2B5EF4-FFF2-40B4-BE49-F238E27FC236}">
                    <a16:creationId xmlns:a16="http://schemas.microsoft.com/office/drawing/2014/main" id="{CDFBAA04-ACE6-F679-BE3E-113C00506256}"/>
                  </a:ext>
                </a:extLst>
              </p:cNvPr>
              <p:cNvSpPr/>
              <p:nvPr/>
            </p:nvSpPr>
            <p:spPr>
              <a:xfrm>
                <a:off x="10205791" y="2204364"/>
                <a:ext cx="1014363" cy="940426"/>
              </a:xfrm>
              <a:custGeom>
                <a:avLst/>
                <a:gdLst>
                  <a:gd name="connsiteX0" fmla="*/ 0 w 1014363"/>
                  <a:gd name="connsiteY0" fmla="*/ 653063 h 940426"/>
                  <a:gd name="connsiteX1" fmla="*/ 287364 w 1014363"/>
                  <a:gd name="connsiteY1" fmla="*/ 940427 h 940426"/>
                  <a:gd name="connsiteX2" fmla="*/ 403956 w 1014363"/>
                  <a:gd name="connsiteY2" fmla="*/ 907760 h 940426"/>
                  <a:gd name="connsiteX3" fmla="*/ 460525 w 1014363"/>
                  <a:gd name="connsiteY3" fmla="*/ 915196 h 940426"/>
                  <a:gd name="connsiteX4" fmla="*/ 481772 w 1014363"/>
                  <a:gd name="connsiteY4" fmla="*/ 893950 h 940426"/>
                  <a:gd name="connsiteX5" fmla="*/ 882541 w 1014363"/>
                  <a:gd name="connsiteY5" fmla="*/ 769655 h 940426"/>
                  <a:gd name="connsiteX6" fmla="*/ 993821 w 1014363"/>
                  <a:gd name="connsiteY6" fmla="*/ 315770 h 940426"/>
                  <a:gd name="connsiteX7" fmla="*/ 735141 w 1014363"/>
                  <a:gd name="connsiteY7" fmla="*/ 574450 h 940426"/>
                  <a:gd name="connsiteX8" fmla="*/ 502222 w 1014363"/>
                  <a:gd name="connsiteY8" fmla="*/ 512037 h 940426"/>
                  <a:gd name="connsiteX9" fmla="*/ 439810 w 1014363"/>
                  <a:gd name="connsiteY9" fmla="*/ 279384 h 940426"/>
                  <a:gd name="connsiteX10" fmla="*/ 698490 w 1014363"/>
                  <a:gd name="connsiteY10" fmla="*/ 20704 h 940426"/>
                  <a:gd name="connsiteX11" fmla="*/ 244604 w 1014363"/>
                  <a:gd name="connsiteY11" fmla="*/ 131984 h 940426"/>
                  <a:gd name="connsiteX12" fmla="*/ 120045 w 1014363"/>
                  <a:gd name="connsiteY12" fmla="*/ 532753 h 940426"/>
                  <a:gd name="connsiteX13" fmla="*/ 0 w 1014363"/>
                  <a:gd name="connsiteY13" fmla="*/ 653063 h 94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4363" h="940426">
                    <a:moveTo>
                      <a:pt x="0" y="653063"/>
                    </a:moveTo>
                    <a:lnTo>
                      <a:pt x="287364" y="940427"/>
                    </a:lnTo>
                    <a:cubicBezTo>
                      <a:pt x="322155" y="919446"/>
                      <a:pt x="361993" y="907760"/>
                      <a:pt x="403956" y="907760"/>
                    </a:cubicBezTo>
                    <a:cubicBezTo>
                      <a:pt x="423343" y="907760"/>
                      <a:pt x="442200" y="910416"/>
                      <a:pt x="460525" y="915196"/>
                    </a:cubicBezTo>
                    <a:lnTo>
                      <a:pt x="481772" y="893950"/>
                    </a:lnTo>
                    <a:cubicBezTo>
                      <a:pt x="622798" y="919977"/>
                      <a:pt x="773651" y="878546"/>
                      <a:pt x="882541" y="769655"/>
                    </a:cubicBezTo>
                    <a:cubicBezTo>
                      <a:pt x="1005242" y="646955"/>
                      <a:pt x="1042158" y="470872"/>
                      <a:pt x="993821" y="315770"/>
                    </a:cubicBezTo>
                    <a:lnTo>
                      <a:pt x="735141" y="574450"/>
                    </a:lnTo>
                    <a:cubicBezTo>
                      <a:pt x="735141" y="574450"/>
                      <a:pt x="618549" y="628364"/>
                      <a:pt x="502222" y="512037"/>
                    </a:cubicBezTo>
                    <a:cubicBezTo>
                      <a:pt x="385896" y="395711"/>
                      <a:pt x="439810" y="279384"/>
                      <a:pt x="439810" y="279384"/>
                    </a:cubicBezTo>
                    <a:lnTo>
                      <a:pt x="698490" y="20704"/>
                    </a:lnTo>
                    <a:cubicBezTo>
                      <a:pt x="543388" y="-27898"/>
                      <a:pt x="367570" y="9018"/>
                      <a:pt x="244604" y="131984"/>
                    </a:cubicBezTo>
                    <a:cubicBezTo>
                      <a:pt x="135714" y="240875"/>
                      <a:pt x="94283" y="391993"/>
                      <a:pt x="120045" y="532753"/>
                    </a:cubicBezTo>
                    <a:lnTo>
                      <a:pt x="0" y="653063"/>
                    </a:lnTo>
                    <a:close/>
                  </a:path>
                </a:pathLst>
              </a:custGeom>
              <a:solidFill>
                <a:schemeClr val="accent4"/>
              </a:solidFill>
              <a:ln w="2647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B10204-7102-B5DE-07C3-11A1DD4C359C}"/>
                  </a:ext>
                </a:extLst>
              </p:cNvPr>
              <p:cNvSpPr/>
              <p:nvPr/>
            </p:nvSpPr>
            <p:spPr>
              <a:xfrm>
                <a:off x="9408570" y="3105219"/>
                <a:ext cx="836528" cy="910892"/>
              </a:xfrm>
              <a:custGeom>
                <a:avLst/>
                <a:gdLst>
                  <a:gd name="connsiteX0" fmla="*/ 803861 w 836528"/>
                  <a:gd name="connsiteY0" fmla="*/ 404221 h 910892"/>
                  <a:gd name="connsiteX1" fmla="*/ 836528 w 836528"/>
                  <a:gd name="connsiteY1" fmla="*/ 287629 h 910892"/>
                  <a:gd name="connsiteX2" fmla="*/ 549165 w 836528"/>
                  <a:gd name="connsiteY2" fmla="*/ 0 h 910892"/>
                  <a:gd name="connsiteX3" fmla="*/ 58362 w 836528"/>
                  <a:gd name="connsiteY3" fmla="*/ 491068 h 910892"/>
                  <a:gd name="connsiteX4" fmla="*/ 58362 w 836528"/>
                  <a:gd name="connsiteY4" fmla="*/ 774182 h 910892"/>
                  <a:gd name="connsiteX5" fmla="*/ 136445 w 836528"/>
                  <a:gd name="connsiteY5" fmla="*/ 852530 h 910892"/>
                  <a:gd name="connsiteX6" fmla="*/ 419559 w 836528"/>
                  <a:gd name="connsiteY6" fmla="*/ 852530 h 910892"/>
                  <a:gd name="connsiteX7" fmla="*/ 811298 w 836528"/>
                  <a:gd name="connsiteY7" fmla="*/ 460791 h 910892"/>
                  <a:gd name="connsiteX8" fmla="*/ 803861 w 836528"/>
                  <a:gd name="connsiteY8" fmla="*/ 404221 h 910892"/>
                  <a:gd name="connsiteX9" fmla="*/ 318105 w 836528"/>
                  <a:gd name="connsiteY9" fmla="*/ 706458 h 910892"/>
                  <a:gd name="connsiteX10" fmla="*/ 204435 w 836528"/>
                  <a:gd name="connsiteY10" fmla="*/ 706458 h 910892"/>
                  <a:gd name="connsiteX11" fmla="*/ 204435 w 836528"/>
                  <a:gd name="connsiteY11" fmla="*/ 592787 h 910892"/>
                  <a:gd name="connsiteX12" fmla="*/ 318105 w 836528"/>
                  <a:gd name="connsiteY12" fmla="*/ 592787 h 910892"/>
                  <a:gd name="connsiteX13" fmla="*/ 318105 w 836528"/>
                  <a:gd name="connsiteY13" fmla="*/ 706458 h 9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6528" h="910892">
                    <a:moveTo>
                      <a:pt x="803861" y="404221"/>
                    </a:moveTo>
                    <a:cubicBezTo>
                      <a:pt x="803861" y="362259"/>
                      <a:pt x="815281" y="322421"/>
                      <a:pt x="836528" y="287629"/>
                    </a:cubicBezTo>
                    <a:lnTo>
                      <a:pt x="549165" y="0"/>
                    </a:lnTo>
                    <a:lnTo>
                      <a:pt x="58362" y="491068"/>
                    </a:lnTo>
                    <a:cubicBezTo>
                      <a:pt x="-19454" y="568884"/>
                      <a:pt x="-19454" y="696365"/>
                      <a:pt x="58362" y="774182"/>
                    </a:cubicBezTo>
                    <a:lnTo>
                      <a:pt x="136445" y="852530"/>
                    </a:lnTo>
                    <a:cubicBezTo>
                      <a:pt x="214261" y="930346"/>
                      <a:pt x="341742" y="930346"/>
                      <a:pt x="419559" y="852530"/>
                    </a:cubicBezTo>
                    <a:lnTo>
                      <a:pt x="811298" y="460791"/>
                    </a:lnTo>
                    <a:cubicBezTo>
                      <a:pt x="806517" y="442466"/>
                      <a:pt x="803861" y="423609"/>
                      <a:pt x="803861" y="404221"/>
                    </a:cubicBezTo>
                    <a:close/>
                    <a:moveTo>
                      <a:pt x="318105" y="706458"/>
                    </a:moveTo>
                    <a:cubicBezTo>
                      <a:pt x="286766" y="737797"/>
                      <a:pt x="235774" y="737797"/>
                      <a:pt x="204435" y="706458"/>
                    </a:cubicBezTo>
                    <a:cubicBezTo>
                      <a:pt x="173095" y="675119"/>
                      <a:pt x="173095" y="624126"/>
                      <a:pt x="204435" y="592787"/>
                    </a:cubicBezTo>
                    <a:cubicBezTo>
                      <a:pt x="235774" y="561448"/>
                      <a:pt x="286766" y="561448"/>
                      <a:pt x="318105" y="592787"/>
                    </a:cubicBezTo>
                    <a:cubicBezTo>
                      <a:pt x="349444" y="624126"/>
                      <a:pt x="349444" y="674853"/>
                      <a:pt x="318105" y="706458"/>
                    </a:cubicBezTo>
                    <a:close/>
                  </a:path>
                </a:pathLst>
              </a:custGeom>
              <a:solidFill>
                <a:schemeClr val="accent4"/>
              </a:solidFill>
              <a:ln w="26474"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455BB6C5-E07B-B94F-811A-53DC831E3232}"/>
                </a:ext>
              </a:extLst>
            </p:cNvPr>
            <p:cNvSpPr/>
            <p:nvPr/>
          </p:nvSpPr>
          <p:spPr>
            <a:xfrm>
              <a:off x="9457859" y="2357552"/>
              <a:ext cx="1705135" cy="1705102"/>
            </a:xfrm>
            <a:custGeom>
              <a:avLst/>
              <a:gdLst>
                <a:gd name="connsiteX0" fmla="*/ 1666061 w 1705135"/>
                <a:gd name="connsiteY0" fmla="*/ 1304599 h 1705102"/>
                <a:gd name="connsiteX1" fmla="*/ 1246436 w 1705135"/>
                <a:gd name="connsiteY1" fmla="*/ 884974 h 1705102"/>
                <a:gd name="connsiteX2" fmla="*/ 1057605 w 1705135"/>
                <a:gd name="connsiteY2" fmla="*/ 884974 h 1705102"/>
                <a:gd name="connsiteX3" fmla="*/ 1030781 w 1705135"/>
                <a:gd name="connsiteY3" fmla="*/ 911798 h 1705102"/>
                <a:gd name="connsiteX4" fmla="*/ 340524 w 1705135"/>
                <a:gd name="connsiteY4" fmla="*/ 221541 h 1705102"/>
                <a:gd name="connsiteX5" fmla="*/ 264832 w 1705135"/>
                <a:gd name="connsiteY5" fmla="*/ 145584 h 1705102"/>
                <a:gd name="connsiteX6" fmla="*/ 12791 w 1705135"/>
                <a:gd name="connsiteY6" fmla="*/ 1105 h 1705102"/>
                <a:gd name="connsiteX7" fmla="*/ 1371 w 1705135"/>
                <a:gd name="connsiteY7" fmla="*/ 1371 h 1705102"/>
                <a:gd name="connsiteX8" fmla="*/ 1105 w 1705135"/>
                <a:gd name="connsiteY8" fmla="*/ 13057 h 1705102"/>
                <a:gd name="connsiteX9" fmla="*/ 145850 w 1705135"/>
                <a:gd name="connsiteY9" fmla="*/ 264566 h 1705102"/>
                <a:gd name="connsiteX10" fmla="*/ 221541 w 1705135"/>
                <a:gd name="connsiteY10" fmla="*/ 340524 h 1705102"/>
                <a:gd name="connsiteX11" fmla="*/ 911798 w 1705135"/>
                <a:gd name="connsiteY11" fmla="*/ 1030781 h 1705102"/>
                <a:gd name="connsiteX12" fmla="*/ 884974 w 1705135"/>
                <a:gd name="connsiteY12" fmla="*/ 1057605 h 1705102"/>
                <a:gd name="connsiteX13" fmla="*/ 884974 w 1705135"/>
                <a:gd name="connsiteY13" fmla="*/ 1246436 h 1705102"/>
                <a:gd name="connsiteX14" fmla="*/ 1304865 w 1705135"/>
                <a:gd name="connsiteY14" fmla="*/ 1666061 h 1705102"/>
                <a:gd name="connsiteX15" fmla="*/ 1493696 w 1705135"/>
                <a:gd name="connsiteY15" fmla="*/ 1666061 h 1705102"/>
                <a:gd name="connsiteX16" fmla="*/ 1666327 w 1705135"/>
                <a:gd name="connsiteY16" fmla="*/ 1493431 h 1705102"/>
                <a:gd name="connsiteX17" fmla="*/ 1666061 w 1705135"/>
                <a:gd name="connsiteY17" fmla="*/ 1304599 h 1705102"/>
                <a:gd name="connsiteX18" fmla="*/ 1396227 w 1705135"/>
                <a:gd name="connsiteY18" fmla="*/ 1513615 h 1705102"/>
                <a:gd name="connsiteX19" fmla="*/ 1373917 w 1705135"/>
                <a:gd name="connsiteY19" fmla="*/ 1522911 h 1705102"/>
                <a:gd name="connsiteX20" fmla="*/ 1351608 w 1705135"/>
                <a:gd name="connsiteY20" fmla="*/ 1513615 h 1705102"/>
                <a:gd name="connsiteX21" fmla="*/ 1018033 w 1705135"/>
                <a:gd name="connsiteY21" fmla="*/ 1180040 h 1705102"/>
                <a:gd name="connsiteX22" fmla="*/ 1018033 w 1705135"/>
                <a:gd name="connsiteY22" fmla="*/ 1135687 h 1705102"/>
                <a:gd name="connsiteX23" fmla="*/ 1062386 w 1705135"/>
                <a:gd name="connsiteY23" fmla="*/ 1135687 h 1705102"/>
                <a:gd name="connsiteX24" fmla="*/ 1396227 w 1705135"/>
                <a:gd name="connsiteY24" fmla="*/ 1469528 h 1705102"/>
                <a:gd name="connsiteX25" fmla="*/ 1396227 w 1705135"/>
                <a:gd name="connsiteY25" fmla="*/ 1513615 h 1705102"/>
                <a:gd name="connsiteX26" fmla="*/ 1516006 w 1705135"/>
                <a:gd name="connsiteY26" fmla="*/ 1393836 h 1705102"/>
                <a:gd name="connsiteX27" fmla="*/ 1493696 w 1705135"/>
                <a:gd name="connsiteY27" fmla="*/ 1403132 h 1705102"/>
                <a:gd name="connsiteX28" fmla="*/ 1471387 w 1705135"/>
                <a:gd name="connsiteY28" fmla="*/ 1393836 h 1705102"/>
                <a:gd name="connsiteX29" fmla="*/ 1137812 w 1705135"/>
                <a:gd name="connsiteY29" fmla="*/ 1059995 h 1705102"/>
                <a:gd name="connsiteX30" fmla="*/ 1137812 w 1705135"/>
                <a:gd name="connsiteY30" fmla="*/ 1015642 h 1705102"/>
                <a:gd name="connsiteX31" fmla="*/ 1182165 w 1705135"/>
                <a:gd name="connsiteY31" fmla="*/ 1015642 h 1705102"/>
                <a:gd name="connsiteX32" fmla="*/ 1516006 w 1705135"/>
                <a:gd name="connsiteY32" fmla="*/ 1349484 h 1705102"/>
                <a:gd name="connsiteX33" fmla="*/ 1516006 w 1705135"/>
                <a:gd name="connsiteY33" fmla="*/ 1393836 h 170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05135" h="1705102">
                  <a:moveTo>
                    <a:pt x="1666061" y="1304599"/>
                  </a:moveTo>
                  <a:lnTo>
                    <a:pt x="1246436" y="884974"/>
                  </a:lnTo>
                  <a:cubicBezTo>
                    <a:pt x="1194647" y="833185"/>
                    <a:pt x="1109660" y="833185"/>
                    <a:pt x="1057605" y="884974"/>
                  </a:cubicBezTo>
                  <a:lnTo>
                    <a:pt x="1030781" y="911798"/>
                  </a:lnTo>
                  <a:lnTo>
                    <a:pt x="340524" y="221541"/>
                  </a:lnTo>
                  <a:lnTo>
                    <a:pt x="264832" y="145584"/>
                  </a:lnTo>
                  <a:lnTo>
                    <a:pt x="12791" y="1105"/>
                  </a:lnTo>
                  <a:cubicBezTo>
                    <a:pt x="12791" y="1105"/>
                    <a:pt x="4292" y="-1550"/>
                    <a:pt x="1371" y="1371"/>
                  </a:cubicBezTo>
                  <a:cubicBezTo>
                    <a:pt x="-1550" y="4292"/>
                    <a:pt x="1105" y="13057"/>
                    <a:pt x="1105" y="13057"/>
                  </a:cubicBezTo>
                  <a:lnTo>
                    <a:pt x="145850" y="264566"/>
                  </a:lnTo>
                  <a:lnTo>
                    <a:pt x="221541" y="340524"/>
                  </a:lnTo>
                  <a:lnTo>
                    <a:pt x="911798" y="1030781"/>
                  </a:lnTo>
                  <a:lnTo>
                    <a:pt x="884974" y="1057605"/>
                  </a:lnTo>
                  <a:cubicBezTo>
                    <a:pt x="832920" y="1109394"/>
                    <a:pt x="832920" y="1194382"/>
                    <a:pt x="884974" y="1246436"/>
                  </a:cubicBezTo>
                  <a:lnTo>
                    <a:pt x="1304865" y="1666061"/>
                  </a:lnTo>
                  <a:cubicBezTo>
                    <a:pt x="1356654" y="1718116"/>
                    <a:pt x="1441642" y="1718116"/>
                    <a:pt x="1493696" y="1666061"/>
                  </a:cubicBezTo>
                  <a:lnTo>
                    <a:pt x="1666327" y="1493431"/>
                  </a:lnTo>
                  <a:cubicBezTo>
                    <a:pt x="1718116" y="1441642"/>
                    <a:pt x="1718116" y="1356654"/>
                    <a:pt x="1666061" y="1304599"/>
                  </a:cubicBezTo>
                  <a:close/>
                  <a:moveTo>
                    <a:pt x="1396227" y="1513615"/>
                  </a:moveTo>
                  <a:cubicBezTo>
                    <a:pt x="1390118" y="1519724"/>
                    <a:pt x="1382151" y="1522911"/>
                    <a:pt x="1373917" y="1522911"/>
                  </a:cubicBezTo>
                  <a:cubicBezTo>
                    <a:pt x="1365950" y="1522911"/>
                    <a:pt x="1357717" y="1519724"/>
                    <a:pt x="1351608" y="1513615"/>
                  </a:cubicBezTo>
                  <a:lnTo>
                    <a:pt x="1018033" y="1180040"/>
                  </a:lnTo>
                  <a:cubicBezTo>
                    <a:pt x="1005816" y="1167823"/>
                    <a:pt x="1005816" y="1147904"/>
                    <a:pt x="1018033" y="1135687"/>
                  </a:cubicBezTo>
                  <a:cubicBezTo>
                    <a:pt x="1030250" y="1123470"/>
                    <a:pt x="1050169" y="1123470"/>
                    <a:pt x="1062386" y="1135687"/>
                  </a:cubicBezTo>
                  <a:lnTo>
                    <a:pt x="1396227" y="1469528"/>
                  </a:lnTo>
                  <a:cubicBezTo>
                    <a:pt x="1408444" y="1481479"/>
                    <a:pt x="1408444" y="1501398"/>
                    <a:pt x="1396227" y="1513615"/>
                  </a:cubicBezTo>
                  <a:close/>
                  <a:moveTo>
                    <a:pt x="1516006" y="1393836"/>
                  </a:moveTo>
                  <a:cubicBezTo>
                    <a:pt x="1509897" y="1399945"/>
                    <a:pt x="1501930" y="1403132"/>
                    <a:pt x="1493696" y="1403132"/>
                  </a:cubicBezTo>
                  <a:cubicBezTo>
                    <a:pt x="1485729" y="1403132"/>
                    <a:pt x="1477761" y="1400210"/>
                    <a:pt x="1471387" y="1393836"/>
                  </a:cubicBezTo>
                  <a:lnTo>
                    <a:pt x="1137812" y="1059995"/>
                  </a:lnTo>
                  <a:cubicBezTo>
                    <a:pt x="1125595" y="1047778"/>
                    <a:pt x="1125595" y="1027859"/>
                    <a:pt x="1137812" y="1015642"/>
                  </a:cubicBezTo>
                  <a:cubicBezTo>
                    <a:pt x="1150029" y="1003425"/>
                    <a:pt x="1169948" y="1003425"/>
                    <a:pt x="1182165" y="1015642"/>
                  </a:cubicBezTo>
                  <a:lnTo>
                    <a:pt x="1516006" y="1349484"/>
                  </a:lnTo>
                  <a:cubicBezTo>
                    <a:pt x="1528223" y="1361700"/>
                    <a:pt x="1528223" y="1381619"/>
                    <a:pt x="1516006" y="1393836"/>
                  </a:cubicBezTo>
                  <a:close/>
                </a:path>
              </a:pathLst>
            </a:custGeom>
            <a:solidFill>
              <a:srgbClr val="D9542F"/>
            </a:solidFill>
            <a:ln w="26474"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2934932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5711-57CA-9C0E-0EA0-1B6E08836C7F}"/>
              </a:ext>
            </a:extLst>
          </p:cNvPr>
          <p:cNvSpPr>
            <a:spLocks noGrp="1"/>
          </p:cNvSpPr>
          <p:nvPr>
            <p:ph type="title"/>
          </p:nvPr>
        </p:nvSpPr>
        <p:spPr/>
        <p:txBody>
          <a:bodyPr/>
          <a:lstStyle/>
          <a:p>
            <a:r>
              <a:rPr lang="en-US" dirty="0"/>
              <a:t>SDM Safety Assessment</a:t>
            </a:r>
          </a:p>
        </p:txBody>
      </p:sp>
      <p:sp>
        <p:nvSpPr>
          <p:cNvPr id="3" name="Title 1">
            <a:extLst>
              <a:ext uri="{FF2B5EF4-FFF2-40B4-BE49-F238E27FC236}">
                <a16:creationId xmlns:a16="http://schemas.microsoft.com/office/drawing/2014/main" id="{7D9B3C40-55B0-FD10-6167-641A04CFF078}"/>
              </a:ext>
            </a:extLst>
          </p:cNvPr>
          <p:cNvSpPr txBox="1">
            <a:spLocks/>
          </p:cNvSpPr>
          <p:nvPr/>
        </p:nvSpPr>
        <p:spPr>
          <a:xfrm>
            <a:off x="639661" y="1645288"/>
            <a:ext cx="3383280" cy="2194560"/>
          </a:xfrm>
          <a:prstGeom prst="rect">
            <a:avLst/>
          </a:prstGeom>
          <a:solidFill>
            <a:schemeClr val="tx1"/>
          </a:solidFill>
        </p:spPr>
        <p:txBody>
          <a:bodyPr vert="horz" lIns="274320" tIns="274320" rIns="274320" bIns="274320" rtlCol="0" anchor="b">
            <a:normAutofit/>
          </a:bodyPr>
          <a:lstStyle>
            <a:lvl1pPr algn="l" defTabSz="913965" rtl="0" eaLnBrk="1" latinLnBrk="0" hangingPunct="1">
              <a:lnSpc>
                <a:spcPct val="100000"/>
              </a:lnSpc>
              <a:spcBef>
                <a:spcPct val="0"/>
              </a:spcBef>
              <a:buNone/>
              <a:defRPr sz="4400" b="1" kern="1200" cap="all" baseline="0">
                <a:solidFill>
                  <a:schemeClr val="tx2"/>
                </a:solidFill>
                <a:latin typeface="Segoe UI" panose="020B0502040204020203" pitchFamily="34" charset="0"/>
                <a:ea typeface="+mj-ea"/>
                <a:cs typeface="Segoe UI" panose="020B0502040204020203" pitchFamily="34" charset="0"/>
              </a:defRPr>
            </a:lvl1pPr>
          </a:lstStyle>
          <a:p>
            <a:pPr algn="ctr"/>
            <a:r>
              <a:rPr lang="en-US" sz="2400" b="0" cap="none">
                <a:solidFill>
                  <a:schemeClr val="bg1"/>
                </a:solidFill>
                <a:latin typeface="+mn-lt"/>
              </a:rPr>
              <a:t>Imminent danger</a:t>
            </a:r>
            <a:br>
              <a:rPr lang="en-US" sz="2400" b="0" cap="none">
                <a:solidFill>
                  <a:schemeClr val="bg1"/>
                </a:solidFill>
                <a:latin typeface="+mn-lt"/>
              </a:rPr>
            </a:br>
            <a:r>
              <a:rPr lang="en-US" sz="2400" b="0" cap="none">
                <a:solidFill>
                  <a:schemeClr val="bg1"/>
                </a:solidFill>
                <a:latin typeface="+mn-lt"/>
              </a:rPr>
              <a:t>of serious harm?</a:t>
            </a:r>
            <a:r>
              <a:rPr lang="en-US" sz="2400" cap="none">
                <a:solidFill>
                  <a:schemeClr val="bg1"/>
                </a:solidFill>
                <a:latin typeface="+mn-lt"/>
              </a:rPr>
              <a:t> </a:t>
            </a:r>
          </a:p>
        </p:txBody>
      </p:sp>
      <p:cxnSp>
        <p:nvCxnSpPr>
          <p:cNvPr id="4" name="Straight Arrow Connector 3">
            <a:extLst>
              <a:ext uri="{FF2B5EF4-FFF2-40B4-BE49-F238E27FC236}">
                <a16:creationId xmlns:a16="http://schemas.microsoft.com/office/drawing/2014/main" id="{FE40A8B1-6E58-FC3B-F95C-B4C852FA680A}"/>
              </a:ext>
            </a:extLst>
          </p:cNvPr>
          <p:cNvCxnSpPr>
            <a:cxnSpLocks/>
            <a:stCxn id="3" idx="2"/>
            <a:endCxn id="6" idx="0"/>
          </p:cNvCxnSpPr>
          <p:nvPr/>
        </p:nvCxnSpPr>
        <p:spPr>
          <a:xfrm>
            <a:off x="2331301" y="3839848"/>
            <a:ext cx="0" cy="598501"/>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EB97688-07A7-4035-3073-95FFDF4A0916}"/>
              </a:ext>
            </a:extLst>
          </p:cNvPr>
          <p:cNvSpPr txBox="1"/>
          <p:nvPr/>
        </p:nvSpPr>
        <p:spPr>
          <a:xfrm>
            <a:off x="989939" y="3890593"/>
            <a:ext cx="1057837" cy="461665"/>
          </a:xfrm>
          <a:prstGeom prst="rect">
            <a:avLst/>
          </a:prstGeom>
          <a:noFill/>
        </p:spPr>
        <p:txBody>
          <a:bodyPr wrap="square" rtlCol="0">
            <a:spAutoFit/>
          </a:bodyPr>
          <a:lstStyle/>
          <a:p>
            <a:pPr algn="ctr"/>
            <a:r>
              <a:rPr lang="en-US" sz="2400" b="1">
                <a:cs typeface="Segoe UI" panose="020B0502040204020203" pitchFamily="34" charset="0"/>
              </a:rPr>
              <a:t>Yes</a:t>
            </a:r>
          </a:p>
        </p:txBody>
      </p:sp>
      <p:sp>
        <p:nvSpPr>
          <p:cNvPr id="6" name="Title 1">
            <a:extLst>
              <a:ext uri="{FF2B5EF4-FFF2-40B4-BE49-F238E27FC236}">
                <a16:creationId xmlns:a16="http://schemas.microsoft.com/office/drawing/2014/main" id="{F0EEDB1E-6003-0B53-5D74-70F7BA46F9FC}"/>
              </a:ext>
            </a:extLst>
          </p:cNvPr>
          <p:cNvSpPr txBox="1">
            <a:spLocks/>
          </p:cNvSpPr>
          <p:nvPr/>
        </p:nvSpPr>
        <p:spPr>
          <a:xfrm>
            <a:off x="639661" y="4438349"/>
            <a:ext cx="3383280" cy="2194560"/>
          </a:xfrm>
          <a:prstGeom prst="rect">
            <a:avLst/>
          </a:prstGeom>
          <a:solidFill>
            <a:schemeClr val="tx1"/>
          </a:solidFill>
          <a:effectLst>
            <a:glow rad="228600">
              <a:schemeClr val="accent5">
                <a:satMod val="175000"/>
                <a:alpha val="40000"/>
              </a:schemeClr>
            </a:glow>
          </a:effectLst>
        </p:spPr>
        <p:txBody>
          <a:bodyPr vert="horz" lIns="274320" tIns="274320" rIns="274320" bIns="182880" rtlCol="0" anchor="ctr">
            <a:noAutofit/>
          </a:bodyPr>
          <a:lstStyle>
            <a:lvl1pPr algn="l" defTabSz="913965" rtl="0" eaLnBrk="1" latinLnBrk="0" hangingPunct="1">
              <a:lnSpc>
                <a:spcPct val="90000"/>
              </a:lnSpc>
              <a:spcBef>
                <a:spcPct val="0"/>
              </a:spcBef>
              <a:buNone/>
              <a:defRPr sz="4400" b="0" kern="1200" cap="all" baseline="0">
                <a:solidFill>
                  <a:schemeClr val="tx2"/>
                </a:solidFill>
                <a:latin typeface="Brandon Grotesque Black" panose="020B0A03020203060202" pitchFamily="34" charset="0"/>
                <a:ea typeface="+mj-ea"/>
                <a:cs typeface="Segoe UI" panose="020B0502040204020203" pitchFamily="34" charset="0"/>
              </a:defRPr>
            </a:lvl1pPr>
          </a:lstStyle>
          <a:p>
            <a:pPr algn="ctr"/>
            <a:r>
              <a:rPr lang="en-US" sz="2400" cap="none">
                <a:solidFill>
                  <a:schemeClr val="bg1"/>
                </a:solidFill>
                <a:latin typeface="+mn-lt"/>
              </a:rPr>
              <a:t>Could a safety plan be used to respond to the concerns and allow the child to stay at home and in the community? </a:t>
            </a:r>
          </a:p>
        </p:txBody>
      </p:sp>
      <p:grpSp>
        <p:nvGrpSpPr>
          <p:cNvPr id="9" name="Group 8">
            <a:extLst>
              <a:ext uri="{FF2B5EF4-FFF2-40B4-BE49-F238E27FC236}">
                <a16:creationId xmlns:a16="http://schemas.microsoft.com/office/drawing/2014/main" id="{B6A655B6-D96C-182F-2E5F-72444DD14725}"/>
              </a:ext>
            </a:extLst>
          </p:cNvPr>
          <p:cNvGrpSpPr/>
          <p:nvPr/>
        </p:nvGrpSpPr>
        <p:grpSpPr>
          <a:xfrm>
            <a:off x="8997972" y="1645289"/>
            <a:ext cx="2657351" cy="1413195"/>
            <a:chOff x="8043133" y="392594"/>
            <a:chExt cx="3584510" cy="1906264"/>
          </a:xfrm>
        </p:grpSpPr>
        <p:sp>
          <p:nvSpPr>
            <p:cNvPr id="10" name="Title 1">
              <a:extLst>
                <a:ext uri="{FF2B5EF4-FFF2-40B4-BE49-F238E27FC236}">
                  <a16:creationId xmlns:a16="http://schemas.microsoft.com/office/drawing/2014/main" id="{C735E467-3E62-55AA-15A5-BA8D140CE0A0}"/>
                </a:ext>
              </a:extLst>
            </p:cNvPr>
            <p:cNvSpPr txBox="1">
              <a:spLocks/>
            </p:cNvSpPr>
            <p:nvPr/>
          </p:nvSpPr>
          <p:spPr>
            <a:xfrm>
              <a:off x="8043133" y="392594"/>
              <a:ext cx="3584510" cy="1906264"/>
            </a:xfrm>
            <a:prstGeom prst="roundRect">
              <a:avLst/>
            </a:prstGeom>
            <a:solidFill>
              <a:srgbClr val="329325"/>
            </a:solidFill>
          </p:spPr>
          <p:txBody>
            <a:bodyPr vert="horz" lIns="274320" tIns="274320" rIns="274320" bIns="91440" rtlCol="0" anchor="b">
              <a:noAutofit/>
            </a:bodyPr>
            <a:lstStyle>
              <a:lvl1pPr algn="l" defTabSz="913965" rtl="0" eaLnBrk="1" latinLnBrk="0" hangingPunct="1">
                <a:lnSpc>
                  <a:spcPct val="90000"/>
                </a:lnSpc>
                <a:spcBef>
                  <a:spcPct val="0"/>
                </a:spcBef>
                <a:buNone/>
                <a:defRPr sz="4400" b="0" kern="1200" cap="all" baseline="0">
                  <a:solidFill>
                    <a:schemeClr val="tx2"/>
                  </a:solidFill>
                  <a:latin typeface="Brandon Grotesque Black" panose="020B0A03020203060202" pitchFamily="34" charset="0"/>
                  <a:ea typeface="+mj-ea"/>
                  <a:cs typeface="Segoe UI" panose="020B0502040204020203" pitchFamily="34" charset="0"/>
                </a:defRPr>
              </a:lvl1pPr>
            </a:lstStyle>
            <a:p>
              <a:pPr algn="ctr"/>
              <a:r>
                <a:rPr lang="en-US" sz="2400" cap="none">
                  <a:solidFill>
                    <a:schemeClr val="bg1"/>
                  </a:solidFill>
                  <a:latin typeface="+mn-lt"/>
                </a:rPr>
                <a:t>Safe</a:t>
              </a:r>
            </a:p>
          </p:txBody>
        </p:sp>
        <p:grpSp>
          <p:nvGrpSpPr>
            <p:cNvPr id="11" name="Group 10">
              <a:extLst>
                <a:ext uri="{FF2B5EF4-FFF2-40B4-BE49-F238E27FC236}">
                  <a16:creationId xmlns:a16="http://schemas.microsoft.com/office/drawing/2014/main" id="{AD4C2388-3C3F-006E-2279-F08164B84C93}"/>
                </a:ext>
              </a:extLst>
            </p:cNvPr>
            <p:cNvGrpSpPr/>
            <p:nvPr/>
          </p:nvGrpSpPr>
          <p:grpSpPr>
            <a:xfrm>
              <a:off x="9314749" y="770857"/>
              <a:ext cx="1090108" cy="560116"/>
              <a:chOff x="8871472" y="785610"/>
              <a:chExt cx="1090108" cy="560116"/>
            </a:xfrm>
          </p:grpSpPr>
          <p:sp>
            <p:nvSpPr>
              <p:cNvPr id="13" name="Rectangle: Rounded Corners 12">
                <a:extLst>
                  <a:ext uri="{FF2B5EF4-FFF2-40B4-BE49-F238E27FC236}">
                    <a16:creationId xmlns:a16="http://schemas.microsoft.com/office/drawing/2014/main" id="{43BDBAF0-F467-276D-9DBA-292E2290E61D}"/>
                  </a:ext>
                </a:extLst>
              </p:cNvPr>
              <p:cNvSpPr/>
              <p:nvPr/>
            </p:nvSpPr>
            <p:spPr>
              <a:xfrm>
                <a:off x="8871472" y="785611"/>
                <a:ext cx="290456" cy="560115"/>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sp>
            <p:nvSpPr>
              <p:cNvPr id="14" name="Rectangle: Rounded Corners 13">
                <a:extLst>
                  <a:ext uri="{FF2B5EF4-FFF2-40B4-BE49-F238E27FC236}">
                    <a16:creationId xmlns:a16="http://schemas.microsoft.com/office/drawing/2014/main" id="{2019828A-EEA7-10A0-5E15-06A46BEB91B7}"/>
                  </a:ext>
                </a:extLst>
              </p:cNvPr>
              <p:cNvSpPr/>
              <p:nvPr/>
            </p:nvSpPr>
            <p:spPr>
              <a:xfrm>
                <a:off x="9271298" y="785611"/>
                <a:ext cx="290456" cy="560115"/>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sp>
            <p:nvSpPr>
              <p:cNvPr id="15" name="Rectangle: Rounded Corners 14">
                <a:extLst>
                  <a:ext uri="{FF2B5EF4-FFF2-40B4-BE49-F238E27FC236}">
                    <a16:creationId xmlns:a16="http://schemas.microsoft.com/office/drawing/2014/main" id="{71126A64-B5FF-9FE5-F3AA-375BC167719A}"/>
                  </a:ext>
                </a:extLst>
              </p:cNvPr>
              <p:cNvSpPr/>
              <p:nvPr/>
            </p:nvSpPr>
            <p:spPr>
              <a:xfrm>
                <a:off x="9671124" y="785610"/>
                <a:ext cx="290456" cy="560115"/>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grpSp>
        <p:sp>
          <p:nvSpPr>
            <p:cNvPr id="12" name="Rectangle: Rounded Corners 11">
              <a:extLst>
                <a:ext uri="{FF2B5EF4-FFF2-40B4-BE49-F238E27FC236}">
                  <a16:creationId xmlns:a16="http://schemas.microsoft.com/office/drawing/2014/main" id="{8088B1D7-44DB-8EDC-1CEE-95D690A54F6F}"/>
                </a:ext>
              </a:extLst>
            </p:cNvPr>
            <p:cNvSpPr/>
            <p:nvPr/>
          </p:nvSpPr>
          <p:spPr>
            <a:xfrm>
              <a:off x="9139040" y="664699"/>
              <a:ext cx="1420010" cy="772433"/>
            </a:xfrm>
            <a:prstGeom prst="round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grpSp>
      <p:grpSp>
        <p:nvGrpSpPr>
          <p:cNvPr id="16" name="Group 15">
            <a:extLst>
              <a:ext uri="{FF2B5EF4-FFF2-40B4-BE49-F238E27FC236}">
                <a16:creationId xmlns:a16="http://schemas.microsoft.com/office/drawing/2014/main" id="{CAD81725-3070-D1AE-87DD-62AEB5041874}"/>
              </a:ext>
            </a:extLst>
          </p:cNvPr>
          <p:cNvGrpSpPr/>
          <p:nvPr/>
        </p:nvGrpSpPr>
        <p:grpSpPr>
          <a:xfrm>
            <a:off x="8997971" y="3432502"/>
            <a:ext cx="2657351" cy="1413195"/>
            <a:chOff x="8043133" y="2587608"/>
            <a:chExt cx="3584510" cy="1906264"/>
          </a:xfrm>
        </p:grpSpPr>
        <p:sp>
          <p:nvSpPr>
            <p:cNvPr id="17" name="Title 1">
              <a:extLst>
                <a:ext uri="{FF2B5EF4-FFF2-40B4-BE49-F238E27FC236}">
                  <a16:creationId xmlns:a16="http://schemas.microsoft.com/office/drawing/2014/main" id="{A7B725B4-7556-EE0F-3348-52EDF7B06F76}"/>
                </a:ext>
              </a:extLst>
            </p:cNvPr>
            <p:cNvSpPr txBox="1">
              <a:spLocks/>
            </p:cNvSpPr>
            <p:nvPr/>
          </p:nvSpPr>
          <p:spPr>
            <a:xfrm>
              <a:off x="8043133" y="2587608"/>
              <a:ext cx="3584510" cy="1906264"/>
            </a:xfrm>
            <a:prstGeom prst="roundRect">
              <a:avLst/>
            </a:prstGeom>
            <a:solidFill>
              <a:schemeClr val="accent2"/>
            </a:solidFill>
          </p:spPr>
          <p:txBody>
            <a:bodyPr vert="horz" lIns="274320" tIns="274320" rIns="274320" bIns="91440" rtlCol="0" anchor="b">
              <a:noAutofit/>
            </a:bodyPr>
            <a:lstStyle>
              <a:lvl1pPr algn="l" defTabSz="913965" rtl="0" eaLnBrk="1" latinLnBrk="0" hangingPunct="1">
                <a:lnSpc>
                  <a:spcPct val="90000"/>
                </a:lnSpc>
                <a:spcBef>
                  <a:spcPct val="0"/>
                </a:spcBef>
                <a:buNone/>
                <a:defRPr sz="4400" b="0" kern="1200" cap="all" baseline="0">
                  <a:solidFill>
                    <a:schemeClr val="tx2"/>
                  </a:solidFill>
                  <a:latin typeface="Brandon Grotesque Black" panose="020B0A03020203060202" pitchFamily="34" charset="0"/>
                  <a:ea typeface="+mj-ea"/>
                  <a:cs typeface="Segoe UI" panose="020B0502040204020203" pitchFamily="34" charset="0"/>
                </a:defRPr>
              </a:lvl1pPr>
            </a:lstStyle>
            <a:p>
              <a:pPr algn="ctr"/>
              <a:r>
                <a:rPr lang="en-US" sz="2400" cap="none">
                  <a:solidFill>
                    <a:schemeClr val="bg1"/>
                  </a:solidFill>
                  <a:latin typeface="+mn-lt"/>
                </a:rPr>
                <a:t>Safe With Plan</a:t>
              </a:r>
            </a:p>
          </p:txBody>
        </p:sp>
        <p:grpSp>
          <p:nvGrpSpPr>
            <p:cNvPr id="18" name="Group 17">
              <a:extLst>
                <a:ext uri="{FF2B5EF4-FFF2-40B4-BE49-F238E27FC236}">
                  <a16:creationId xmlns:a16="http://schemas.microsoft.com/office/drawing/2014/main" id="{5A60E3DB-B9DA-07CE-7419-ED75E621FD3C}"/>
                </a:ext>
              </a:extLst>
            </p:cNvPr>
            <p:cNvGrpSpPr/>
            <p:nvPr/>
          </p:nvGrpSpPr>
          <p:grpSpPr>
            <a:xfrm>
              <a:off x="9314749" y="2977245"/>
              <a:ext cx="690282" cy="560115"/>
              <a:chOff x="8871472" y="785611"/>
              <a:chExt cx="690282" cy="560115"/>
            </a:xfrm>
          </p:grpSpPr>
          <p:sp>
            <p:nvSpPr>
              <p:cNvPr id="20" name="Rectangle: Rounded Corners 19">
                <a:extLst>
                  <a:ext uri="{FF2B5EF4-FFF2-40B4-BE49-F238E27FC236}">
                    <a16:creationId xmlns:a16="http://schemas.microsoft.com/office/drawing/2014/main" id="{5FD34D8F-A19F-0852-A652-021079B0307E}"/>
                  </a:ext>
                </a:extLst>
              </p:cNvPr>
              <p:cNvSpPr/>
              <p:nvPr/>
            </p:nvSpPr>
            <p:spPr>
              <a:xfrm>
                <a:off x="8871472" y="785611"/>
                <a:ext cx="290456" cy="560115"/>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sp>
            <p:nvSpPr>
              <p:cNvPr id="21" name="Rectangle: Rounded Corners 20">
                <a:extLst>
                  <a:ext uri="{FF2B5EF4-FFF2-40B4-BE49-F238E27FC236}">
                    <a16:creationId xmlns:a16="http://schemas.microsoft.com/office/drawing/2014/main" id="{14796EC9-4F95-1C0F-3B7B-021821CED279}"/>
                  </a:ext>
                </a:extLst>
              </p:cNvPr>
              <p:cNvSpPr/>
              <p:nvPr/>
            </p:nvSpPr>
            <p:spPr>
              <a:xfrm>
                <a:off x="9271298" y="785611"/>
                <a:ext cx="290456" cy="560115"/>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grpSp>
        <p:sp>
          <p:nvSpPr>
            <p:cNvPr id="19" name="Rectangle: Rounded Corners 18">
              <a:extLst>
                <a:ext uri="{FF2B5EF4-FFF2-40B4-BE49-F238E27FC236}">
                  <a16:creationId xmlns:a16="http://schemas.microsoft.com/office/drawing/2014/main" id="{F27C4D02-22D4-0DEE-A09B-E36F4976684D}"/>
                </a:ext>
              </a:extLst>
            </p:cNvPr>
            <p:cNvSpPr/>
            <p:nvPr/>
          </p:nvSpPr>
          <p:spPr>
            <a:xfrm>
              <a:off x="9139040" y="2871086"/>
              <a:ext cx="1420010" cy="772433"/>
            </a:xfrm>
            <a:prstGeom prst="round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grpSp>
      <p:grpSp>
        <p:nvGrpSpPr>
          <p:cNvPr id="22" name="Group 21">
            <a:extLst>
              <a:ext uri="{FF2B5EF4-FFF2-40B4-BE49-F238E27FC236}">
                <a16:creationId xmlns:a16="http://schemas.microsoft.com/office/drawing/2014/main" id="{AD873A16-E768-7A6A-3A5A-2F154532CBA1}"/>
              </a:ext>
            </a:extLst>
          </p:cNvPr>
          <p:cNvGrpSpPr/>
          <p:nvPr/>
        </p:nvGrpSpPr>
        <p:grpSpPr>
          <a:xfrm>
            <a:off x="8997971" y="5219714"/>
            <a:ext cx="2657351" cy="1413195"/>
            <a:chOff x="8043133" y="4828698"/>
            <a:chExt cx="3584510" cy="1906264"/>
          </a:xfrm>
        </p:grpSpPr>
        <p:sp>
          <p:nvSpPr>
            <p:cNvPr id="23" name="Title 1">
              <a:extLst>
                <a:ext uri="{FF2B5EF4-FFF2-40B4-BE49-F238E27FC236}">
                  <a16:creationId xmlns:a16="http://schemas.microsoft.com/office/drawing/2014/main" id="{0A5098E3-AB13-0CAF-A273-35ADD55B2EDC}"/>
                </a:ext>
              </a:extLst>
            </p:cNvPr>
            <p:cNvSpPr txBox="1">
              <a:spLocks/>
            </p:cNvSpPr>
            <p:nvPr/>
          </p:nvSpPr>
          <p:spPr>
            <a:xfrm>
              <a:off x="8043133" y="4828698"/>
              <a:ext cx="3584510" cy="1906264"/>
            </a:xfrm>
            <a:prstGeom prst="roundRect">
              <a:avLst/>
            </a:prstGeom>
            <a:solidFill>
              <a:schemeClr val="accent3"/>
            </a:solidFill>
          </p:spPr>
          <p:txBody>
            <a:bodyPr vert="horz" lIns="274320" tIns="274320" rIns="274320" bIns="91440" rtlCol="0" anchor="b">
              <a:noAutofit/>
            </a:bodyPr>
            <a:lstStyle>
              <a:lvl1pPr algn="l" defTabSz="913965" rtl="0" eaLnBrk="1" latinLnBrk="0" hangingPunct="1">
                <a:lnSpc>
                  <a:spcPct val="90000"/>
                </a:lnSpc>
                <a:spcBef>
                  <a:spcPct val="0"/>
                </a:spcBef>
                <a:buNone/>
                <a:defRPr sz="4400" b="0" kern="1200" cap="all" baseline="0">
                  <a:solidFill>
                    <a:schemeClr val="tx2"/>
                  </a:solidFill>
                  <a:latin typeface="Brandon Grotesque Black" panose="020B0A03020203060202" pitchFamily="34" charset="0"/>
                  <a:ea typeface="+mj-ea"/>
                  <a:cs typeface="Segoe UI" panose="020B0502040204020203" pitchFamily="34" charset="0"/>
                </a:defRPr>
              </a:lvl1pPr>
            </a:lstStyle>
            <a:p>
              <a:pPr algn="ctr"/>
              <a:r>
                <a:rPr lang="en-US" sz="2400" cap="none">
                  <a:solidFill>
                    <a:schemeClr val="bg1"/>
                  </a:solidFill>
                  <a:latin typeface="+mn-lt"/>
                </a:rPr>
                <a:t>Unsafe</a:t>
              </a:r>
            </a:p>
          </p:txBody>
        </p:sp>
        <p:sp>
          <p:nvSpPr>
            <p:cNvPr id="24" name="Rectangle: Rounded Corners 23">
              <a:extLst>
                <a:ext uri="{FF2B5EF4-FFF2-40B4-BE49-F238E27FC236}">
                  <a16:creationId xmlns:a16="http://schemas.microsoft.com/office/drawing/2014/main" id="{E3E26AEC-C825-C777-058A-E2AFF2D90164}"/>
                </a:ext>
              </a:extLst>
            </p:cNvPr>
            <p:cNvSpPr/>
            <p:nvPr/>
          </p:nvSpPr>
          <p:spPr>
            <a:xfrm>
              <a:off x="9314749" y="5233891"/>
              <a:ext cx="290456" cy="560115"/>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sp>
          <p:nvSpPr>
            <p:cNvPr id="25" name="Rectangle: Rounded Corners 24">
              <a:extLst>
                <a:ext uri="{FF2B5EF4-FFF2-40B4-BE49-F238E27FC236}">
                  <a16:creationId xmlns:a16="http://schemas.microsoft.com/office/drawing/2014/main" id="{303F3AC9-327E-3FC2-608C-283044BEB15D}"/>
                </a:ext>
              </a:extLst>
            </p:cNvPr>
            <p:cNvSpPr/>
            <p:nvPr/>
          </p:nvSpPr>
          <p:spPr>
            <a:xfrm>
              <a:off x="9139040" y="5127732"/>
              <a:ext cx="1420010" cy="772433"/>
            </a:xfrm>
            <a:prstGeom prst="round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cs typeface="Segoe UI" panose="020B0502040204020203" pitchFamily="34" charset="0"/>
              </a:endParaRPr>
            </a:p>
          </p:txBody>
        </p:sp>
      </p:grpSp>
      <p:cxnSp>
        <p:nvCxnSpPr>
          <p:cNvPr id="27" name="Straight Arrow Connector 26">
            <a:extLst>
              <a:ext uri="{FF2B5EF4-FFF2-40B4-BE49-F238E27FC236}">
                <a16:creationId xmlns:a16="http://schemas.microsoft.com/office/drawing/2014/main" id="{4A949E7B-1CA2-B18A-3BFA-DB6169B22B05}"/>
              </a:ext>
            </a:extLst>
          </p:cNvPr>
          <p:cNvCxnSpPr>
            <a:cxnSpLocks/>
            <a:stCxn id="6" idx="3"/>
            <a:endCxn id="23" idx="1"/>
          </p:cNvCxnSpPr>
          <p:nvPr/>
        </p:nvCxnSpPr>
        <p:spPr>
          <a:xfrm>
            <a:off x="4022941" y="5535629"/>
            <a:ext cx="4975030" cy="390683"/>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37DB4D1-E6D0-9D80-50EF-C6F48967A8ED}"/>
              </a:ext>
            </a:extLst>
          </p:cNvPr>
          <p:cNvCxnSpPr>
            <a:cxnSpLocks/>
            <a:stCxn id="6" idx="3"/>
            <a:endCxn id="17" idx="1"/>
          </p:cNvCxnSpPr>
          <p:nvPr/>
        </p:nvCxnSpPr>
        <p:spPr>
          <a:xfrm flipV="1">
            <a:off x="4022941" y="4139100"/>
            <a:ext cx="4975030" cy="1396529"/>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8D60370-24D3-BD97-004B-3665E971A0B6}"/>
              </a:ext>
            </a:extLst>
          </p:cNvPr>
          <p:cNvCxnSpPr>
            <a:cxnSpLocks/>
            <a:endCxn id="10" idx="1"/>
          </p:cNvCxnSpPr>
          <p:nvPr/>
        </p:nvCxnSpPr>
        <p:spPr>
          <a:xfrm flipV="1">
            <a:off x="4022941" y="2351887"/>
            <a:ext cx="4975031" cy="67763"/>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9E8E916-4DF4-1D2E-9766-E1433E2EE057}"/>
              </a:ext>
            </a:extLst>
          </p:cNvPr>
          <p:cNvSpPr txBox="1"/>
          <p:nvPr/>
        </p:nvSpPr>
        <p:spPr>
          <a:xfrm>
            <a:off x="5981251" y="1694879"/>
            <a:ext cx="1057837" cy="461665"/>
          </a:xfrm>
          <a:prstGeom prst="rect">
            <a:avLst/>
          </a:prstGeom>
          <a:noFill/>
        </p:spPr>
        <p:txBody>
          <a:bodyPr wrap="square" rtlCol="0">
            <a:spAutoFit/>
          </a:bodyPr>
          <a:lstStyle/>
          <a:p>
            <a:pPr algn="ctr"/>
            <a:r>
              <a:rPr lang="en-US" sz="2400" b="1">
                <a:cs typeface="Segoe UI" panose="020B0502040204020203" pitchFamily="34" charset="0"/>
              </a:rPr>
              <a:t>No</a:t>
            </a:r>
          </a:p>
        </p:txBody>
      </p:sp>
      <p:sp>
        <p:nvSpPr>
          <p:cNvPr id="39" name="TextBox 38">
            <a:extLst>
              <a:ext uri="{FF2B5EF4-FFF2-40B4-BE49-F238E27FC236}">
                <a16:creationId xmlns:a16="http://schemas.microsoft.com/office/drawing/2014/main" id="{D8846365-5459-3529-3C31-B99855F40488}"/>
              </a:ext>
            </a:extLst>
          </p:cNvPr>
          <p:cNvSpPr txBox="1"/>
          <p:nvPr/>
        </p:nvSpPr>
        <p:spPr>
          <a:xfrm>
            <a:off x="5981250" y="4128749"/>
            <a:ext cx="1057837" cy="461665"/>
          </a:xfrm>
          <a:prstGeom prst="rect">
            <a:avLst/>
          </a:prstGeom>
          <a:noFill/>
        </p:spPr>
        <p:txBody>
          <a:bodyPr wrap="square" rtlCol="0">
            <a:spAutoFit/>
          </a:bodyPr>
          <a:lstStyle/>
          <a:p>
            <a:pPr algn="ctr"/>
            <a:r>
              <a:rPr lang="en-US" sz="2400" b="1">
                <a:cs typeface="Segoe UI" panose="020B0502040204020203" pitchFamily="34" charset="0"/>
              </a:rPr>
              <a:t>Yes</a:t>
            </a:r>
          </a:p>
        </p:txBody>
      </p:sp>
      <p:sp>
        <p:nvSpPr>
          <p:cNvPr id="40" name="TextBox 39">
            <a:extLst>
              <a:ext uri="{FF2B5EF4-FFF2-40B4-BE49-F238E27FC236}">
                <a16:creationId xmlns:a16="http://schemas.microsoft.com/office/drawing/2014/main" id="{FDF5734D-9E3B-6474-F90F-17BF6E273970}"/>
              </a:ext>
            </a:extLst>
          </p:cNvPr>
          <p:cNvSpPr txBox="1"/>
          <p:nvPr/>
        </p:nvSpPr>
        <p:spPr>
          <a:xfrm>
            <a:off x="5981250" y="6011394"/>
            <a:ext cx="1057837" cy="461665"/>
          </a:xfrm>
          <a:prstGeom prst="rect">
            <a:avLst/>
          </a:prstGeom>
          <a:noFill/>
        </p:spPr>
        <p:txBody>
          <a:bodyPr wrap="square" rtlCol="0">
            <a:spAutoFit/>
          </a:bodyPr>
          <a:lstStyle/>
          <a:p>
            <a:pPr algn="ctr"/>
            <a:r>
              <a:rPr lang="en-US" sz="2400" b="1">
                <a:cs typeface="Segoe UI" panose="020B0502040204020203" pitchFamily="34" charset="0"/>
              </a:rPr>
              <a:t>No</a:t>
            </a:r>
          </a:p>
        </p:txBody>
      </p:sp>
      <p:pic>
        <p:nvPicPr>
          <p:cNvPr id="41" name="Graphic 40">
            <a:extLst>
              <a:ext uri="{FF2B5EF4-FFF2-40B4-BE49-F238E27FC236}">
                <a16:creationId xmlns:a16="http://schemas.microsoft.com/office/drawing/2014/main" id="{F142943B-D5C5-1A65-AFEA-A10916891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870208" y="1847012"/>
            <a:ext cx="922185" cy="818101"/>
          </a:xfrm>
          <a:prstGeom prst="rect">
            <a:avLst/>
          </a:prstGeom>
        </p:spPr>
      </p:pic>
    </p:spTree>
    <p:custDataLst>
      <p:tags r:id="rId1"/>
    </p:custDataLst>
    <p:extLst>
      <p:ext uri="{BB962C8B-B14F-4D97-AF65-F5344CB8AC3E}">
        <p14:creationId xmlns:p14="http://schemas.microsoft.com/office/powerpoint/2010/main" val="384200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CA" noProof="1"/>
              <a:t>Needs, Risk, and Safety Threats</a:t>
            </a:r>
          </a:p>
        </p:txBody>
      </p:sp>
      <p:sp>
        <p:nvSpPr>
          <p:cNvPr id="13" name="Text Box 2"/>
          <p:cNvSpPr txBox="1">
            <a:spLocks noChangeArrowheads="1"/>
          </p:cNvSpPr>
          <p:nvPr/>
        </p:nvSpPr>
        <p:spPr bwMode="auto">
          <a:xfrm flipH="1">
            <a:off x="3539366" y="1974138"/>
            <a:ext cx="7998510" cy="987131"/>
          </a:xfrm>
          <a:prstGeom prst="rect">
            <a:avLst/>
          </a:prstGeom>
          <a:solidFill>
            <a:srgbClr val="FFFFFF"/>
          </a:solidFill>
          <a:ln w="9525">
            <a:noFill/>
            <a:miter lim="800000"/>
            <a:headEnd/>
            <a:tailEnd/>
          </a:ln>
        </p:spPr>
        <p:txBody>
          <a:bodyPr rot="0" vert="horz" wrap="square" lIns="68578" tIns="34289" rIns="68578" bIns="34289" anchor="ctr" anchorCtr="0">
            <a:noAutofit/>
          </a:bodyPr>
          <a:lstStyle/>
          <a:p>
            <a:r>
              <a:rPr lang="en-US" sz="2800" b="1">
                <a:latin typeface="Segoe UI" panose="020B0502040204020203" pitchFamily="34" charset="0"/>
                <a:ea typeface="Verdana" panose="020B0604030504040204" pitchFamily="34" charset="0"/>
                <a:cs typeface="Segoe UI" panose="020B0502040204020203" pitchFamily="34" charset="0"/>
              </a:rPr>
              <a:t>Safety Threat</a:t>
            </a:r>
          </a:p>
          <a:p>
            <a:r>
              <a:rPr lang="en-US" sz="2800">
                <a:latin typeface="Segoe UI" panose="020B0502040204020203" pitchFamily="34" charset="0"/>
                <a:ea typeface="Verdana" panose="020B0604030504040204" pitchFamily="34" charset="0"/>
                <a:cs typeface="Segoe UI" panose="020B0502040204020203" pitchFamily="34" charset="0"/>
              </a:rPr>
              <a:t>Imminent danger of serious harm</a:t>
            </a:r>
            <a:endParaRPr lang="en-US" sz="2800">
              <a:latin typeface="Segoe UI" panose="020B0502040204020203" pitchFamily="34" charset="0"/>
              <a:ea typeface="Calibri" panose="020F0502020204030204" pitchFamily="34" charset="0"/>
              <a:cs typeface="Segoe UI" panose="020B0502040204020203" pitchFamily="34" charset="0"/>
            </a:endParaRPr>
          </a:p>
        </p:txBody>
      </p:sp>
      <p:grpSp>
        <p:nvGrpSpPr>
          <p:cNvPr id="5" name="Group 4"/>
          <p:cNvGrpSpPr/>
          <p:nvPr/>
        </p:nvGrpSpPr>
        <p:grpSpPr>
          <a:xfrm>
            <a:off x="639663" y="1645289"/>
            <a:ext cx="1995253" cy="4130086"/>
            <a:chOff x="697971" y="1855019"/>
            <a:chExt cx="1809877" cy="3746366"/>
          </a:xfrm>
        </p:grpSpPr>
        <p:pic>
          <p:nvPicPr>
            <p:cNvPr id="12" name="Picture 11" descr="Image result for Real Stop Light Clip Art"/>
            <p:cNvPicPr/>
            <p:nvPr/>
          </p:nvPicPr>
          <p:blipFill rotWithShape="1">
            <a:blip r:embed="rId4" cstate="screen">
              <a:extLst>
                <a:ext uri="{28A0092B-C50C-407E-A947-70E740481C1C}">
                  <a14:useLocalDpi xmlns:a14="http://schemas.microsoft.com/office/drawing/2010/main"/>
                </a:ext>
              </a:extLst>
            </a:blip>
            <a:srcRect/>
            <a:stretch/>
          </p:blipFill>
          <p:spPr bwMode="auto">
            <a:xfrm>
              <a:off x="697971" y="1855019"/>
              <a:ext cx="1809877" cy="3746366"/>
            </a:xfrm>
            <a:prstGeom prst="rect">
              <a:avLst/>
            </a:prstGeom>
            <a:noFill/>
            <a:ln>
              <a:noFill/>
            </a:ln>
            <a:extLst>
              <a:ext uri="{53640926-AAD7-44D8-BBD7-CCE9431645EC}">
                <a14:shadowObscured xmlns:a14="http://schemas.microsoft.com/office/drawing/2010/main"/>
              </a:ext>
            </a:extLst>
          </p:spPr>
        </p:pic>
        <p:sp>
          <p:nvSpPr>
            <p:cNvPr id="14" name="Text Box 10"/>
            <p:cNvSpPr txBox="1"/>
            <p:nvPr/>
          </p:nvSpPr>
          <p:spPr>
            <a:xfrm>
              <a:off x="1031359" y="2403748"/>
              <a:ext cx="1148316" cy="44267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78" tIns="34289" rIns="68578" bIns="34289" numCol="1" spcCol="0" rtlCol="0" fromWordArt="0" anchor="ctr" anchorCtr="0" forceAA="0" compatLnSpc="1">
              <a:prstTxWarp prst="textNoShape">
                <a:avLst/>
              </a:prstTxWarp>
              <a:noAutofit/>
            </a:bodyPr>
            <a:lstStyle/>
            <a:p>
              <a:pPr algn="ctr"/>
              <a:r>
                <a:rPr lang="en-US" sz="2400" b="1">
                  <a:solidFill>
                    <a:srgbClr val="FFFFFF"/>
                  </a:solidFill>
                  <a:latin typeface="Segoe UI Semibold" panose="020B0702040204020203" pitchFamily="34" charset="0"/>
                  <a:ea typeface="Calibri" panose="020F0502020204030204" pitchFamily="34" charset="0"/>
                  <a:cs typeface="Segoe UI Semibold" panose="020B0702040204020203" pitchFamily="34" charset="0"/>
                </a:rPr>
                <a:t>Safety Threat</a:t>
              </a:r>
              <a:endParaRPr lang="en-US" sz="1050" b="1">
                <a:latin typeface="Segoe UI Semibold" panose="020B0702040204020203" pitchFamily="34" charset="0"/>
                <a:ea typeface="Calibri" panose="020F0502020204030204" pitchFamily="34" charset="0"/>
                <a:cs typeface="Segoe UI Semibold" panose="020B0702040204020203" pitchFamily="34" charset="0"/>
              </a:endParaRPr>
            </a:p>
          </p:txBody>
        </p:sp>
        <p:sp>
          <p:nvSpPr>
            <p:cNvPr id="15" name="Text Box 10"/>
            <p:cNvSpPr txBox="1"/>
            <p:nvPr/>
          </p:nvSpPr>
          <p:spPr>
            <a:xfrm>
              <a:off x="1225496" y="3496817"/>
              <a:ext cx="754829" cy="6258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78" tIns="34289" rIns="68578" bIns="34289" numCol="1" spcCol="0" rtlCol="0" fromWordArt="0" anchor="ctr" anchorCtr="0" forceAA="0" compatLnSpc="1">
              <a:prstTxWarp prst="textNoShape">
                <a:avLst/>
              </a:prstTxWarp>
              <a:noAutofit/>
            </a:bodyPr>
            <a:lstStyle/>
            <a:p>
              <a:pPr algn="ctr">
                <a:lnSpc>
                  <a:spcPct val="107000"/>
                </a:lnSpc>
              </a:pPr>
              <a:r>
                <a:rPr lang="en-US" sz="2400" b="1">
                  <a:solidFill>
                    <a:srgbClr val="FFFFFF"/>
                  </a:solidFill>
                  <a:latin typeface="Segoe UI Semibold" panose="020B0702040204020203" pitchFamily="34" charset="0"/>
                  <a:ea typeface="Calibri" panose="020F0502020204030204" pitchFamily="34" charset="0"/>
                  <a:cs typeface="Segoe UI Semibold" panose="020B0702040204020203" pitchFamily="34" charset="0"/>
                </a:rPr>
                <a:t>Risk</a:t>
              </a:r>
              <a:endParaRPr lang="en-US" sz="2400" b="1">
                <a:latin typeface="Segoe UI Semibold" panose="020B0702040204020203" pitchFamily="34" charset="0"/>
                <a:ea typeface="Calibri" panose="020F0502020204030204" pitchFamily="34" charset="0"/>
                <a:cs typeface="Segoe UI Semibold" panose="020B0702040204020203" pitchFamily="34" charset="0"/>
              </a:endParaRPr>
            </a:p>
          </p:txBody>
        </p:sp>
        <p:sp>
          <p:nvSpPr>
            <p:cNvPr id="16" name="Text Box 10"/>
            <p:cNvSpPr txBox="1"/>
            <p:nvPr/>
          </p:nvSpPr>
          <p:spPr>
            <a:xfrm>
              <a:off x="1031359" y="4701073"/>
              <a:ext cx="1148316" cy="6258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78" tIns="34289" rIns="68578" bIns="34289" numCol="1" spcCol="0" rtlCol="0" fromWordArt="0" anchor="ctr" anchorCtr="0" forceAA="0" compatLnSpc="1">
              <a:prstTxWarp prst="textNoShape">
                <a:avLst/>
              </a:prstTxWarp>
              <a:noAutofit/>
            </a:bodyPr>
            <a:lstStyle/>
            <a:p>
              <a:pPr algn="ctr">
                <a:lnSpc>
                  <a:spcPct val="107000"/>
                </a:lnSpc>
              </a:pPr>
              <a:r>
                <a:rPr lang="en-US" sz="2400" b="1">
                  <a:solidFill>
                    <a:srgbClr val="FFFFFF"/>
                  </a:solidFill>
                  <a:latin typeface="Segoe UI Semibold" panose="020B0702040204020203" pitchFamily="34" charset="0"/>
                  <a:ea typeface="Calibri" panose="020F0502020204030204" pitchFamily="34" charset="0"/>
                  <a:cs typeface="Segoe UI Semibold" panose="020B0702040204020203" pitchFamily="34" charset="0"/>
                </a:rPr>
                <a:t>Needs</a:t>
              </a:r>
              <a:endParaRPr lang="en-US" sz="2400" b="1">
                <a:latin typeface="Segoe UI Semibold" panose="020B0702040204020203" pitchFamily="34" charset="0"/>
                <a:ea typeface="Calibri" panose="020F0502020204030204" pitchFamily="34" charset="0"/>
                <a:cs typeface="Segoe UI Semibold" panose="020B0702040204020203" pitchFamily="34" charset="0"/>
              </a:endParaRPr>
            </a:p>
          </p:txBody>
        </p:sp>
      </p:grpSp>
      <p:sp>
        <p:nvSpPr>
          <p:cNvPr id="2" name="TextBox 1"/>
          <p:cNvSpPr txBox="1"/>
          <p:nvPr/>
        </p:nvSpPr>
        <p:spPr>
          <a:xfrm>
            <a:off x="3539367" y="4471426"/>
            <a:ext cx="7998509" cy="1815882"/>
          </a:xfrm>
          <a:prstGeom prst="rect">
            <a:avLst/>
          </a:prstGeom>
          <a:noFill/>
        </p:spPr>
        <p:txBody>
          <a:bodyPr wrap="square" rtlCol="0">
            <a:spAutoFit/>
          </a:bodyPr>
          <a:lstStyle/>
          <a:p>
            <a:pPr lvl="0"/>
            <a:r>
              <a:rPr lang="en-US" sz="2800" b="1">
                <a:latin typeface="Segoe UI" panose="020B0502040204020203" pitchFamily="34" charset="0"/>
                <a:ea typeface="Verdana" panose="020B0604030504040204" pitchFamily="34" charset="0"/>
                <a:cs typeface="Segoe UI" panose="020B0502040204020203" pitchFamily="34" charset="0"/>
              </a:rPr>
              <a:t>Needs</a:t>
            </a:r>
            <a:r>
              <a:rPr lang="en-US" sz="2800" i="1">
                <a:latin typeface="Segoe UI" panose="020B0502040204020203" pitchFamily="34" charset="0"/>
                <a:ea typeface="Verdana" panose="020B0604030504040204" pitchFamily="34" charset="0"/>
                <a:cs typeface="Segoe UI" panose="020B0502040204020203" pitchFamily="34" charset="0"/>
              </a:rPr>
              <a:t> </a:t>
            </a:r>
          </a:p>
          <a:p>
            <a:pPr marL="457200" indent="-457200">
              <a:buClr>
                <a:schemeClr val="accent1"/>
              </a:buClr>
              <a:buSzPct val="100000"/>
              <a:buFont typeface="Arial" panose="020B0604020202020204" pitchFamily="34" charset="0"/>
              <a:buChar char="•"/>
            </a:pPr>
            <a:r>
              <a:rPr lang="en-US" sz="2800">
                <a:latin typeface="Segoe UI" panose="020B0502040204020203" pitchFamily="34" charset="0"/>
                <a:cs typeface="Segoe UI" panose="020B0502040204020203" pitchFamily="34" charset="0"/>
              </a:rPr>
              <a:t>May be related to safety threats or risk</a:t>
            </a:r>
          </a:p>
          <a:p>
            <a:pPr marL="457200" indent="-457200">
              <a:buClr>
                <a:schemeClr val="accent1"/>
              </a:buClr>
              <a:buSzPct val="100000"/>
              <a:buFont typeface="Arial" panose="020B0604020202020204" pitchFamily="34" charset="0"/>
              <a:buChar char="•"/>
            </a:pPr>
            <a:r>
              <a:rPr lang="en-US" sz="2800">
                <a:latin typeface="Segoe UI" panose="020B0502040204020203" pitchFamily="34" charset="0"/>
                <a:cs typeface="Segoe UI" panose="020B0502040204020203" pitchFamily="34" charset="0"/>
              </a:rPr>
              <a:t>May be addressed on case plan or through other services</a:t>
            </a:r>
            <a:endParaRPr lang="en-US" sz="2800">
              <a:latin typeface="Segoe UI" panose="020B0502040204020203" pitchFamily="34" charset="0"/>
              <a:ea typeface="Calibri" panose="020F0502020204030204" pitchFamily="34" charset="0"/>
              <a:cs typeface="Segoe UI" panose="020B0502040204020203" pitchFamily="34" charset="0"/>
            </a:endParaRPr>
          </a:p>
        </p:txBody>
      </p:sp>
      <p:sp>
        <p:nvSpPr>
          <p:cNvPr id="3" name="TextBox 2"/>
          <p:cNvSpPr txBox="1"/>
          <p:nvPr/>
        </p:nvSpPr>
        <p:spPr>
          <a:xfrm>
            <a:off x="3539367" y="3017834"/>
            <a:ext cx="7998510" cy="1384995"/>
          </a:xfrm>
          <a:prstGeom prst="rect">
            <a:avLst/>
          </a:prstGeom>
          <a:noFill/>
        </p:spPr>
        <p:txBody>
          <a:bodyPr wrap="square" rtlCol="0">
            <a:spAutoFit/>
          </a:bodyPr>
          <a:lstStyle/>
          <a:p>
            <a:r>
              <a:rPr lang="en-US" sz="2800" b="1">
                <a:latin typeface="Segoe UI" panose="020B0502040204020203" pitchFamily="34" charset="0"/>
                <a:ea typeface="Verdana" panose="020B0604030504040204" pitchFamily="34" charset="0"/>
                <a:cs typeface="Segoe UI" panose="020B0502040204020203" pitchFamily="34" charset="0"/>
              </a:rPr>
              <a:t>Risk</a:t>
            </a:r>
          </a:p>
          <a:p>
            <a:r>
              <a:rPr lang="en-US" sz="2800">
                <a:latin typeface="Segoe UI" panose="020B0502040204020203" pitchFamily="34" charset="0"/>
                <a:cs typeface="Segoe UI" panose="020B0502040204020203" pitchFamily="34" charset="0"/>
              </a:rPr>
              <a:t>Likelihood of future child protection system involvement</a:t>
            </a:r>
            <a:endParaRPr lang="en-US" sz="2800">
              <a:latin typeface="Segoe UI" panose="020B0502040204020203" pitchFamily="34" charset="0"/>
              <a:ea typeface="Calibri" panose="020F0502020204030204"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54767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619D0-8508-4541-8123-0A0FDB217897}"/>
              </a:ext>
            </a:extLst>
          </p:cNvPr>
          <p:cNvSpPr>
            <a:spLocks noGrp="1"/>
          </p:cNvSpPr>
          <p:nvPr>
            <p:ph type="title"/>
          </p:nvPr>
        </p:nvSpPr>
        <p:spPr/>
        <p:txBody>
          <a:bodyPr/>
          <a:lstStyle/>
          <a:p>
            <a:r>
              <a:rPr lang="en-US"/>
              <a:t>State and</a:t>
            </a:r>
            <a:br>
              <a:rPr lang="en-US"/>
            </a:br>
            <a:r>
              <a:rPr lang="en-US"/>
              <a:t>local policy requirements</a:t>
            </a:r>
          </a:p>
        </p:txBody>
      </p:sp>
      <p:pic>
        <p:nvPicPr>
          <p:cNvPr id="11" name="Picture Placeholder 10" descr="A large white building with a dome&#10;&#10;Description automatically generated with low confidence">
            <a:extLst>
              <a:ext uri="{FF2B5EF4-FFF2-40B4-BE49-F238E27FC236}">
                <a16:creationId xmlns:a16="http://schemas.microsoft.com/office/drawing/2014/main" id="{C5460411-04E3-4557-A990-7FB195081D5D}"/>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5611" r="27695"/>
          <a:stretch/>
        </p:blipFill>
        <p:spPr>
          <a:xfrm>
            <a:off x="6628573" y="535667"/>
            <a:ext cx="4917882" cy="5782940"/>
          </a:xfrm>
        </p:spPr>
      </p:pic>
      <p:sp>
        <p:nvSpPr>
          <p:cNvPr id="8" name="Text Placeholder 7">
            <a:extLst>
              <a:ext uri="{FF2B5EF4-FFF2-40B4-BE49-F238E27FC236}">
                <a16:creationId xmlns:a16="http://schemas.microsoft.com/office/drawing/2014/main" id="{30D58191-8277-4A81-A2CC-968D6CD753C1}"/>
              </a:ext>
            </a:extLst>
          </p:cNvPr>
          <p:cNvSpPr>
            <a:spLocks noGrp="1"/>
          </p:cNvSpPr>
          <p:nvPr>
            <p:ph type="body" sz="quarter" idx="11"/>
          </p:nvPr>
        </p:nvSpPr>
        <p:spPr>
          <a:xfrm>
            <a:off x="639663" y="3133493"/>
            <a:ext cx="5456337" cy="2621032"/>
          </a:xfrm>
        </p:spPr>
        <p:txBody>
          <a:bodyPr/>
          <a:lstStyle/>
          <a:p>
            <a:pPr marL="457200" indent="-457200">
              <a:buFont typeface="Arial" panose="020B0604020202020204" pitchFamily="34" charset="0"/>
              <a:buChar char="•"/>
            </a:pPr>
            <a:r>
              <a:rPr lang="en-US" sz="2800" kern="1200"/>
              <a:t>All County Letter 17-107</a:t>
            </a:r>
          </a:p>
          <a:p>
            <a:pPr marL="457200" indent="-457200">
              <a:buFont typeface="Arial" panose="020B0604020202020204" pitchFamily="34" charset="0"/>
              <a:buChar char="•"/>
            </a:pPr>
            <a:r>
              <a:rPr lang="en-US" sz="2800" kern="1200"/>
              <a:t>Manual of Policies and Procedures, Division</a:t>
            </a:r>
            <a:br>
              <a:rPr lang="en-US" sz="2800" kern="1200"/>
            </a:br>
            <a:r>
              <a:rPr lang="en-US" sz="2800" kern="1200"/>
              <a:t>31-127 </a:t>
            </a:r>
          </a:p>
          <a:p>
            <a:pPr marL="457200" indent="-457200">
              <a:buFont typeface="Arial" panose="020B0604020202020204" pitchFamily="34" charset="0"/>
              <a:buChar char="•"/>
            </a:pPr>
            <a:r>
              <a:rPr lang="en-US" sz="2800" kern="1200"/>
              <a:t>Local agency policy</a:t>
            </a:r>
          </a:p>
        </p:txBody>
      </p:sp>
    </p:spTree>
    <p:custDataLst>
      <p:tags r:id="rId1"/>
    </p:custDataLst>
    <p:extLst>
      <p:ext uri="{BB962C8B-B14F-4D97-AF65-F5344CB8AC3E}">
        <p14:creationId xmlns:p14="http://schemas.microsoft.com/office/powerpoint/2010/main" val="396415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7AA757-8754-419A-B581-40F2B56BE7D5}"/>
              </a:ext>
            </a:extLst>
          </p:cNvPr>
          <p:cNvSpPr>
            <a:spLocks noGrp="1"/>
          </p:cNvSpPr>
          <p:nvPr>
            <p:ph type="title"/>
          </p:nvPr>
        </p:nvSpPr>
        <p:spPr/>
        <p:txBody>
          <a:bodyPr/>
          <a:lstStyle/>
          <a:p>
            <a:r>
              <a:rPr lang="en-US"/>
              <a:t>Safety plan: What does it change?</a:t>
            </a:r>
          </a:p>
        </p:txBody>
      </p:sp>
      <p:sp>
        <p:nvSpPr>
          <p:cNvPr id="4" name="Text Placeholder 3">
            <a:extLst>
              <a:ext uri="{FF2B5EF4-FFF2-40B4-BE49-F238E27FC236}">
                <a16:creationId xmlns:a16="http://schemas.microsoft.com/office/drawing/2014/main" id="{A7653B48-7E2D-4EE5-AE0B-0F9AF161DEB8}"/>
              </a:ext>
            </a:extLst>
          </p:cNvPr>
          <p:cNvSpPr>
            <a:spLocks noGrp="1"/>
          </p:cNvSpPr>
          <p:nvPr>
            <p:ph type="body" sz="quarter" idx="11"/>
          </p:nvPr>
        </p:nvSpPr>
        <p:spPr>
          <a:xfrm>
            <a:off x="7707413" y="3427137"/>
            <a:ext cx="3860619" cy="2731169"/>
          </a:xfrm>
        </p:spPr>
        <p:txBody>
          <a:bodyPr/>
          <a:lstStyle/>
          <a:p>
            <a:r>
              <a:rPr lang="en-US"/>
              <a:t>It changes the direct care </a:t>
            </a:r>
            <a:r>
              <a:rPr lang="en-US" i="1"/>
              <a:t>environment</a:t>
            </a:r>
            <a:r>
              <a:rPr lang="en-US"/>
              <a:t> around the child</a:t>
            </a:r>
            <a:br>
              <a:rPr lang="en-US"/>
            </a:br>
            <a:r>
              <a:rPr lang="en-US"/>
              <a:t>until the caregiver</a:t>
            </a:r>
            <a:br>
              <a:rPr lang="en-US"/>
            </a:br>
            <a:r>
              <a:rPr lang="en-US"/>
              <a:t>can change long-term behavior.</a:t>
            </a:r>
          </a:p>
        </p:txBody>
      </p:sp>
      <p:pic>
        <p:nvPicPr>
          <p:cNvPr id="8" name="Picture Placeholder 7" descr="A picture containing person, accessory&#10;&#10;Description automatically generated">
            <a:extLst>
              <a:ext uri="{FF2B5EF4-FFF2-40B4-BE49-F238E27FC236}">
                <a16:creationId xmlns:a16="http://schemas.microsoft.com/office/drawing/2014/main" id="{02573931-2D24-4325-8A3F-F06E11782F5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101" r="12101"/>
          <a:stretch>
            <a:fillRect/>
          </a:stretch>
        </p:blipFill>
        <p:spPr/>
      </p:pic>
    </p:spTree>
    <p:custDataLst>
      <p:tags r:id="rId1"/>
    </p:custDataLst>
    <p:extLst>
      <p:ext uri="{BB962C8B-B14F-4D97-AF65-F5344CB8AC3E}">
        <p14:creationId xmlns:p14="http://schemas.microsoft.com/office/powerpoint/2010/main" val="502374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626A-B721-4067-8F01-4302DBCC433A}"/>
              </a:ext>
            </a:extLst>
          </p:cNvPr>
          <p:cNvSpPr>
            <a:spLocks noGrp="1"/>
          </p:cNvSpPr>
          <p:nvPr>
            <p:ph type="title"/>
          </p:nvPr>
        </p:nvSpPr>
        <p:spPr/>
        <p:txBody>
          <a:bodyPr/>
          <a:lstStyle/>
          <a:p>
            <a:r>
              <a:rPr lang="en-US" sz="4400" dirty="0"/>
              <a:t>Essential Elements of a Safety Plan </a:t>
            </a:r>
            <a:endParaRPr lang="en-US" dirty="0"/>
          </a:p>
        </p:txBody>
      </p:sp>
      <p:grpSp>
        <p:nvGrpSpPr>
          <p:cNvPr id="22" name="Group 21">
            <a:extLst>
              <a:ext uri="{FF2B5EF4-FFF2-40B4-BE49-F238E27FC236}">
                <a16:creationId xmlns:a16="http://schemas.microsoft.com/office/drawing/2014/main" id="{D37C8A54-561B-4107-9458-B9AFF233198B}"/>
              </a:ext>
            </a:extLst>
          </p:cNvPr>
          <p:cNvGrpSpPr/>
          <p:nvPr/>
        </p:nvGrpSpPr>
        <p:grpSpPr>
          <a:xfrm>
            <a:off x="771899" y="1870854"/>
            <a:ext cx="10648201" cy="4706048"/>
            <a:chOff x="771899" y="1870854"/>
            <a:chExt cx="10648201" cy="4706048"/>
          </a:xfrm>
        </p:grpSpPr>
        <p:grpSp>
          <p:nvGrpSpPr>
            <p:cNvPr id="21" name="Group 20">
              <a:extLst>
                <a:ext uri="{FF2B5EF4-FFF2-40B4-BE49-F238E27FC236}">
                  <a16:creationId xmlns:a16="http://schemas.microsoft.com/office/drawing/2014/main" id="{4D8867F3-7C84-429C-AD5E-7332CC46CE49}"/>
                </a:ext>
              </a:extLst>
            </p:cNvPr>
            <p:cNvGrpSpPr/>
            <p:nvPr/>
          </p:nvGrpSpPr>
          <p:grpSpPr>
            <a:xfrm>
              <a:off x="771899" y="4332689"/>
              <a:ext cx="10648201" cy="2244213"/>
              <a:chOff x="771899" y="4428945"/>
              <a:chExt cx="10648201" cy="2244213"/>
            </a:xfrm>
          </p:grpSpPr>
          <p:sp>
            <p:nvSpPr>
              <p:cNvPr id="8" name="Freeform 7"/>
              <p:cNvSpPr/>
              <p:nvPr/>
            </p:nvSpPr>
            <p:spPr>
              <a:xfrm>
                <a:off x="771899" y="4428945"/>
                <a:ext cx="3327563" cy="2244213"/>
              </a:xfrm>
              <a:prstGeom prst="roundRect">
                <a:avLst/>
              </a:prstGeom>
              <a:solidFill>
                <a:schemeClr val="bg1"/>
              </a:solidFill>
              <a:ln w="76200">
                <a:solidFill>
                  <a:schemeClr val="accent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dirty="0">
                    <a:solidFill>
                      <a:schemeClr val="tx1"/>
                    </a:solidFill>
                  </a:rPr>
                  <a:t>Must include</a:t>
                </a:r>
                <a:br>
                  <a:rPr lang="en-US" sz="2400" dirty="0">
                    <a:solidFill>
                      <a:schemeClr val="tx1"/>
                    </a:solidFill>
                  </a:rPr>
                </a:br>
                <a:r>
                  <a:rPr lang="en-US" sz="2400" dirty="0">
                    <a:solidFill>
                      <a:schemeClr val="tx1"/>
                    </a:solidFill>
                  </a:rPr>
                  <a:t>network members</a:t>
                </a:r>
              </a:p>
            </p:txBody>
          </p:sp>
          <p:sp>
            <p:nvSpPr>
              <p:cNvPr id="9" name="Freeform 8"/>
              <p:cNvSpPr/>
              <p:nvPr/>
            </p:nvSpPr>
            <p:spPr>
              <a:xfrm>
                <a:off x="4432218" y="4428945"/>
                <a:ext cx="3327563" cy="2244213"/>
              </a:xfrm>
              <a:prstGeom prst="roundRect">
                <a:avLst/>
              </a:prstGeom>
              <a:solidFill>
                <a:schemeClr val="bg1"/>
              </a:solidFill>
              <a:ln w="76200">
                <a:solidFill>
                  <a:schemeClr val="accent3"/>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dirty="0">
                    <a:solidFill>
                      <a:schemeClr val="tx1"/>
                    </a:solidFill>
                  </a:rPr>
                  <a:t>Has clear backup and monitoring plans</a:t>
                </a:r>
              </a:p>
              <a:p>
                <a:pPr algn="ctr" defTabSz="1066800">
                  <a:spcBef>
                    <a:spcPct val="0"/>
                  </a:spcBef>
                </a:pPr>
                <a:endParaRPr lang="en-US" sz="1100" dirty="0">
                  <a:solidFill>
                    <a:schemeClr val="tx1"/>
                  </a:solidFill>
                </a:endParaRPr>
              </a:p>
            </p:txBody>
          </p:sp>
          <p:sp>
            <p:nvSpPr>
              <p:cNvPr id="10" name="Freeform 9"/>
              <p:cNvSpPr/>
              <p:nvPr/>
            </p:nvSpPr>
            <p:spPr>
              <a:xfrm>
                <a:off x="8092537" y="4428945"/>
                <a:ext cx="3327563" cy="2244213"/>
              </a:xfrm>
              <a:prstGeom prst="roundRect">
                <a:avLst/>
              </a:prstGeom>
              <a:solidFill>
                <a:schemeClr val="bg1"/>
              </a:solidFill>
              <a:ln w="76200">
                <a:solidFill>
                  <a:schemeClr val="accent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endParaRPr lang="en-US" sz="2400" dirty="0">
                  <a:solidFill>
                    <a:schemeClr val="tx1"/>
                  </a:solidFill>
                </a:endParaRPr>
              </a:p>
              <a:p>
                <a:pPr algn="ctr" defTabSz="1066800">
                  <a:spcBef>
                    <a:spcPct val="0"/>
                  </a:spcBef>
                </a:pPr>
                <a:endParaRPr lang="en-US" sz="2400" dirty="0">
                  <a:solidFill>
                    <a:schemeClr val="tx1"/>
                  </a:solidFill>
                </a:endParaRPr>
              </a:p>
              <a:p>
                <a:pPr algn="ctr" defTabSz="1066800">
                  <a:spcBef>
                    <a:spcPct val="0"/>
                  </a:spcBef>
                </a:pPr>
                <a:r>
                  <a:rPr lang="en-US" sz="2400" dirty="0">
                    <a:solidFill>
                      <a:schemeClr val="tx1"/>
                    </a:solidFill>
                  </a:rPr>
                  <a:t>Designates a clear time for review</a:t>
                </a:r>
              </a:p>
              <a:p>
                <a:pPr algn="ctr" defTabSz="1066800">
                  <a:spcBef>
                    <a:spcPct val="0"/>
                  </a:spcBef>
                </a:pPr>
                <a:endParaRPr lang="en-US" sz="1100" dirty="0">
                  <a:solidFill>
                    <a:schemeClr val="tx1"/>
                  </a:solidFill>
                </a:endParaRPr>
              </a:p>
            </p:txBody>
          </p:sp>
          <p:pic>
            <p:nvPicPr>
              <p:cNvPr id="14" name="Graphic 13">
                <a:extLst>
                  <a:ext uri="{FF2B5EF4-FFF2-40B4-BE49-F238E27FC236}">
                    <a16:creationId xmlns:a16="http://schemas.microsoft.com/office/drawing/2014/main" id="{BC6EEDA8-1E54-4B2C-BAAC-3AB607E7EF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2060" y="4553232"/>
                <a:ext cx="787240" cy="812232"/>
              </a:xfrm>
              <a:prstGeom prst="rect">
                <a:avLst/>
              </a:prstGeom>
            </p:spPr>
          </p:pic>
          <p:pic>
            <p:nvPicPr>
              <p:cNvPr id="15" name="Graphic 14">
                <a:extLst>
                  <a:ext uri="{FF2B5EF4-FFF2-40B4-BE49-F238E27FC236}">
                    <a16:creationId xmlns:a16="http://schemas.microsoft.com/office/drawing/2014/main" id="{221F9714-175E-4F26-A43C-5DFBB261C8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09505" y="4553232"/>
                <a:ext cx="886071" cy="812232"/>
              </a:xfrm>
              <a:prstGeom prst="rect">
                <a:avLst/>
              </a:prstGeom>
            </p:spPr>
          </p:pic>
          <p:pic>
            <p:nvPicPr>
              <p:cNvPr id="16" name="Graphic 15">
                <a:extLst>
                  <a:ext uri="{FF2B5EF4-FFF2-40B4-BE49-F238E27FC236}">
                    <a16:creationId xmlns:a16="http://schemas.microsoft.com/office/drawing/2014/main" id="{6858943A-A2F0-4D9E-BDAA-E5618DF536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89883" y="4553232"/>
                <a:ext cx="812232" cy="812232"/>
              </a:xfrm>
              <a:prstGeom prst="rect">
                <a:avLst/>
              </a:prstGeom>
            </p:spPr>
          </p:pic>
        </p:grpSp>
        <p:grpSp>
          <p:nvGrpSpPr>
            <p:cNvPr id="17" name="Group 16">
              <a:extLst>
                <a:ext uri="{FF2B5EF4-FFF2-40B4-BE49-F238E27FC236}">
                  <a16:creationId xmlns:a16="http://schemas.microsoft.com/office/drawing/2014/main" id="{475F83FE-FCB9-4C3C-8398-F9C3C4C254FC}"/>
                </a:ext>
              </a:extLst>
            </p:cNvPr>
            <p:cNvGrpSpPr/>
            <p:nvPr/>
          </p:nvGrpSpPr>
          <p:grpSpPr>
            <a:xfrm>
              <a:off x="771899" y="1870854"/>
              <a:ext cx="10648201" cy="2244213"/>
              <a:chOff x="771899" y="1810694"/>
              <a:chExt cx="10648201" cy="2244213"/>
            </a:xfrm>
          </p:grpSpPr>
          <p:sp>
            <p:nvSpPr>
              <p:cNvPr id="4" name="Freeform 3"/>
              <p:cNvSpPr/>
              <p:nvPr/>
            </p:nvSpPr>
            <p:spPr>
              <a:xfrm>
                <a:off x="771899" y="1810694"/>
                <a:ext cx="3327563" cy="2244213"/>
              </a:xfrm>
              <a:prstGeom prst="roundRect">
                <a:avLst/>
              </a:prstGeom>
              <a:solidFill>
                <a:schemeClr val="bg1"/>
              </a:solidFill>
              <a:ln w="762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dirty="0">
                    <a:solidFill>
                      <a:schemeClr val="tx1"/>
                    </a:solidFill>
                  </a:rPr>
                  <a:t>Action plan to create temporary safety </a:t>
                </a:r>
                <a:endParaRPr lang="en-US" sz="2400" dirty="0">
                  <a:solidFill>
                    <a:schemeClr val="tx1"/>
                  </a:solidFill>
                  <a:cs typeface="Segoe UI"/>
                </a:endParaRPr>
              </a:p>
              <a:p>
                <a:pPr algn="ctr" defTabSz="1066800">
                  <a:spcBef>
                    <a:spcPct val="0"/>
                  </a:spcBef>
                </a:pPr>
                <a:endParaRPr lang="en-US" sz="1100" dirty="0">
                  <a:solidFill>
                    <a:schemeClr val="tx1"/>
                  </a:solidFill>
                </a:endParaRPr>
              </a:p>
            </p:txBody>
          </p:sp>
          <p:sp>
            <p:nvSpPr>
              <p:cNvPr id="6" name="Freeform 5"/>
              <p:cNvSpPr/>
              <p:nvPr/>
            </p:nvSpPr>
            <p:spPr>
              <a:xfrm>
                <a:off x="4432218" y="1810694"/>
                <a:ext cx="3327563" cy="2244213"/>
              </a:xfrm>
              <a:prstGeom prst="roundRect">
                <a:avLst/>
              </a:prstGeom>
              <a:solidFill>
                <a:schemeClr val="bg1"/>
              </a:solidFill>
              <a:ln w="76200">
                <a:solidFill>
                  <a:schemeClr val="accent6"/>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dirty="0">
                    <a:solidFill>
                      <a:schemeClr val="tx1"/>
                    </a:solidFill>
                  </a:rPr>
                  <a:t>Responds</a:t>
                </a:r>
                <a:br>
                  <a:rPr lang="en-US" sz="2400" dirty="0">
                    <a:solidFill>
                      <a:schemeClr val="tx1"/>
                    </a:solidFill>
                  </a:rPr>
                </a:br>
                <a:r>
                  <a:rPr lang="en-US" sz="2400" dirty="0">
                    <a:solidFill>
                      <a:schemeClr val="tx1"/>
                    </a:solidFill>
                  </a:rPr>
                  <a:t>to clearly identified safety threats</a:t>
                </a:r>
                <a:endParaRPr lang="en-US" sz="2400" dirty="0">
                  <a:solidFill>
                    <a:schemeClr val="tx1"/>
                  </a:solidFill>
                  <a:cs typeface="Segoe UI"/>
                </a:endParaRPr>
              </a:p>
            </p:txBody>
          </p:sp>
          <p:sp>
            <p:nvSpPr>
              <p:cNvPr id="7" name="Freeform 6"/>
              <p:cNvSpPr/>
              <p:nvPr/>
            </p:nvSpPr>
            <p:spPr>
              <a:xfrm>
                <a:off x="8092537" y="1810694"/>
                <a:ext cx="3327563" cy="2244213"/>
              </a:xfrm>
              <a:prstGeom prst="roundRect">
                <a:avLst/>
              </a:prstGeom>
              <a:solidFill>
                <a:schemeClr val="bg1"/>
              </a:solidFill>
              <a:ln w="7620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dirty="0">
                    <a:solidFill>
                      <a:schemeClr val="tx1"/>
                    </a:solidFill>
                  </a:rPr>
                  <a:t>Is short term</a:t>
                </a:r>
              </a:p>
              <a:p>
                <a:pPr algn="ctr" defTabSz="1066800">
                  <a:spcBef>
                    <a:spcPct val="0"/>
                  </a:spcBef>
                </a:pPr>
                <a:endParaRPr lang="en-US" sz="2400" dirty="0">
                  <a:solidFill>
                    <a:schemeClr val="tx1"/>
                  </a:solidFill>
                </a:endParaRPr>
              </a:p>
            </p:txBody>
          </p:sp>
          <p:pic>
            <p:nvPicPr>
              <p:cNvPr id="18" name="Graphic 17">
                <a:extLst>
                  <a:ext uri="{FF2B5EF4-FFF2-40B4-BE49-F238E27FC236}">
                    <a16:creationId xmlns:a16="http://schemas.microsoft.com/office/drawing/2014/main" id="{BB66FA4C-B01A-4789-B620-84678304D9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0523" y="1903745"/>
                <a:ext cx="604037" cy="809959"/>
              </a:xfrm>
              <a:prstGeom prst="rect">
                <a:avLst/>
              </a:prstGeom>
            </p:spPr>
          </p:pic>
          <p:pic>
            <p:nvPicPr>
              <p:cNvPr id="19" name="Graphic 1">
                <a:extLst>
                  <a:ext uri="{FF2B5EF4-FFF2-40B4-BE49-F238E27FC236}">
                    <a16:creationId xmlns:a16="http://schemas.microsoft.com/office/drawing/2014/main" id="{1D4BE9C7-A779-4F33-BABC-5003D47A1ECC}"/>
                  </a:ext>
                </a:extLst>
              </p:cNvPr>
              <p:cNvPicPr/>
              <p:nvPr/>
            </p:nvPicPr>
            <p:blipFill>
              <a:blip r:embed="rId12">
                <a:extLst>
                  <a:ext uri="{96DAC541-7B7A-43D3-8B79-37D633B846F1}">
                    <asvg:svgBlip xmlns:asvg="http://schemas.microsoft.com/office/drawing/2016/SVG/main" r:embed="rId13"/>
                  </a:ext>
                </a:extLst>
              </a:blip>
              <a:stretch>
                <a:fillRect/>
              </a:stretch>
            </p:blipFill>
            <p:spPr>
              <a:xfrm>
                <a:off x="5689883" y="1903745"/>
                <a:ext cx="809959" cy="809959"/>
              </a:xfrm>
              <a:prstGeom prst="rect">
                <a:avLst/>
              </a:prstGeom>
            </p:spPr>
          </p:pic>
          <p:pic>
            <p:nvPicPr>
              <p:cNvPr id="20" name="Graphic 19">
                <a:extLst>
                  <a:ext uri="{FF2B5EF4-FFF2-40B4-BE49-F238E27FC236}">
                    <a16:creationId xmlns:a16="http://schemas.microsoft.com/office/drawing/2014/main" id="{B1A8EDD6-404B-4CBF-A90E-28A2959377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20782" y="1903745"/>
                <a:ext cx="1029795" cy="812232"/>
              </a:xfrm>
              <a:prstGeom prst="rect">
                <a:avLst/>
              </a:prstGeom>
            </p:spPr>
          </p:pic>
        </p:grpSp>
      </p:grpSp>
    </p:spTree>
    <p:custDataLst>
      <p:tags r:id="rId1"/>
    </p:custDataLst>
    <p:extLst>
      <p:ext uri="{BB962C8B-B14F-4D97-AF65-F5344CB8AC3E}">
        <p14:creationId xmlns:p14="http://schemas.microsoft.com/office/powerpoint/2010/main" val="417438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131774-F20F-4C60-8A48-0E00CF63589E}"/>
              </a:ext>
            </a:extLst>
          </p:cNvPr>
          <p:cNvSpPr>
            <a:spLocks noGrp="1"/>
          </p:cNvSpPr>
          <p:nvPr>
            <p:ph type="title"/>
          </p:nvPr>
        </p:nvSpPr>
        <p:spPr>
          <a:xfrm>
            <a:off x="648239" y="535665"/>
            <a:ext cx="5447761" cy="2063155"/>
          </a:xfrm>
        </p:spPr>
        <p:txBody>
          <a:bodyPr/>
          <a:lstStyle/>
          <a:p>
            <a:r>
              <a:rPr lang="en-US" dirty="0"/>
              <a:t>Safety plans</a:t>
            </a:r>
            <a:br>
              <a:rPr lang="en-US" dirty="0"/>
            </a:br>
            <a:r>
              <a:rPr lang="en-US" dirty="0"/>
              <a:t>can and</a:t>
            </a:r>
            <a:br>
              <a:rPr lang="en-US" dirty="0"/>
            </a:br>
            <a:r>
              <a:rPr lang="en-US" dirty="0"/>
              <a:t>should evolve</a:t>
            </a:r>
          </a:p>
        </p:txBody>
      </p:sp>
      <p:pic>
        <p:nvPicPr>
          <p:cNvPr id="7" name="Picture Placeholder 6">
            <a:extLst>
              <a:ext uri="{FF2B5EF4-FFF2-40B4-BE49-F238E27FC236}">
                <a16:creationId xmlns:a16="http://schemas.microsoft.com/office/drawing/2014/main" id="{24CD191C-65F9-4BCA-9F50-717DC4E422F8}"/>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1664" r="21664"/>
          <a:stretch/>
        </p:blipFill>
        <p:spPr>
          <a:noFill/>
        </p:spPr>
      </p:pic>
      <p:sp>
        <p:nvSpPr>
          <p:cNvPr id="2" name="Text Placeholder 1">
            <a:extLst>
              <a:ext uri="{FF2B5EF4-FFF2-40B4-BE49-F238E27FC236}">
                <a16:creationId xmlns:a16="http://schemas.microsoft.com/office/drawing/2014/main" id="{484187C7-E7D8-424B-B706-C3C5B07B0AC4}"/>
              </a:ext>
            </a:extLst>
          </p:cNvPr>
          <p:cNvSpPr>
            <a:spLocks noGrp="1"/>
          </p:cNvSpPr>
          <p:nvPr>
            <p:ph type="body" sz="quarter" idx="11"/>
          </p:nvPr>
        </p:nvSpPr>
        <p:spPr>
          <a:xfrm>
            <a:off x="645545" y="2644011"/>
            <a:ext cx="5456337" cy="3236494"/>
          </a:xfrm>
        </p:spPr>
        <p:txBody>
          <a:bodyPr tIns="640080" bIns="640080" anchor="ctr">
            <a:noAutofit/>
          </a:bodyPr>
          <a:lstStyle/>
          <a:p>
            <a:pPr marL="457200" indent="-457200">
              <a:spcBef>
                <a:spcPts val="0"/>
              </a:spcBef>
              <a:spcAft>
                <a:spcPts val="600"/>
              </a:spcAft>
              <a:buFont typeface="Arial" panose="020B0604020202020204" pitchFamily="34" charset="0"/>
              <a:buChar char="•"/>
            </a:pPr>
            <a:r>
              <a:rPr lang="en-CA" dirty="0"/>
              <a:t>Take opportunities to adapt and strengthen plans</a:t>
            </a:r>
          </a:p>
          <a:p>
            <a:pPr marL="457200" indent="-457200">
              <a:spcBef>
                <a:spcPts val="0"/>
              </a:spcBef>
              <a:spcAft>
                <a:spcPts val="600"/>
              </a:spcAft>
              <a:buFont typeface="Arial" panose="020B0604020202020204" pitchFamily="34" charset="0"/>
              <a:buChar char="•"/>
            </a:pPr>
            <a:r>
              <a:rPr lang="en-CA" dirty="0"/>
              <a:t>Use supervision and Child and Family Team Meetings (CFTs) for ongoing strengthening</a:t>
            </a:r>
          </a:p>
          <a:p>
            <a:pPr marL="457200" indent="-457200">
              <a:spcBef>
                <a:spcPts val="0"/>
              </a:spcBef>
              <a:spcAft>
                <a:spcPts val="600"/>
              </a:spcAft>
              <a:buFont typeface="Arial" panose="020B0604020202020204" pitchFamily="34" charset="0"/>
              <a:buChar char="•"/>
            </a:pPr>
            <a:r>
              <a:rPr lang="en-CA" dirty="0"/>
              <a:t>Introduce safety plan checklists</a:t>
            </a:r>
          </a:p>
        </p:txBody>
      </p:sp>
    </p:spTree>
    <p:custDataLst>
      <p:tags r:id="rId1"/>
    </p:custDataLst>
    <p:extLst>
      <p:ext uri="{BB962C8B-B14F-4D97-AF65-F5344CB8AC3E}">
        <p14:creationId xmlns:p14="http://schemas.microsoft.com/office/powerpoint/2010/main" val="198410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10;&#10;Description automatically generated">
            <a:extLst>
              <a:ext uri="{FF2B5EF4-FFF2-40B4-BE49-F238E27FC236}">
                <a16:creationId xmlns:a16="http://schemas.microsoft.com/office/drawing/2014/main" id="{2DC11E16-964F-4C1F-9884-D9FBAA1BC6A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7787" t="148" r="443" b="-148"/>
          <a:stretch/>
        </p:blipFill>
        <p:spPr>
          <a:xfrm>
            <a:off x="3989071" y="180767"/>
            <a:ext cx="7967888" cy="6496465"/>
          </a:xfrm>
        </p:spPr>
      </p:pic>
      <p:sp>
        <p:nvSpPr>
          <p:cNvPr id="3" name="Text Placeholder 2">
            <a:extLst>
              <a:ext uri="{FF2B5EF4-FFF2-40B4-BE49-F238E27FC236}">
                <a16:creationId xmlns:a16="http://schemas.microsoft.com/office/drawing/2014/main" id="{694F26E4-8932-0E59-F809-61FFA31C4629}"/>
              </a:ext>
            </a:extLst>
          </p:cNvPr>
          <p:cNvSpPr>
            <a:spLocks noGrp="1"/>
          </p:cNvSpPr>
          <p:nvPr>
            <p:ph type="body" sz="quarter" idx="12"/>
          </p:nvPr>
        </p:nvSpPr>
        <p:spPr>
          <a:solidFill>
            <a:schemeClr val="accent3"/>
          </a:solidFill>
        </p:spPr>
        <p:txBody>
          <a:bodyPr/>
          <a:lstStyle/>
          <a:p>
            <a:endParaRPr lang="en-US" dirty="0"/>
          </a:p>
        </p:txBody>
      </p:sp>
      <p:sp>
        <p:nvSpPr>
          <p:cNvPr id="2" name="Title 1">
            <a:extLst>
              <a:ext uri="{FF2B5EF4-FFF2-40B4-BE49-F238E27FC236}">
                <a16:creationId xmlns:a16="http://schemas.microsoft.com/office/drawing/2014/main" id="{640766FC-4E47-4AB3-A5BC-822CB21EF272}"/>
              </a:ext>
            </a:extLst>
          </p:cNvPr>
          <p:cNvSpPr>
            <a:spLocks noGrp="1"/>
          </p:cNvSpPr>
          <p:nvPr>
            <p:ph type="title"/>
          </p:nvPr>
        </p:nvSpPr>
        <p:spPr/>
        <p:txBody>
          <a:bodyPr/>
          <a:lstStyle/>
          <a:p>
            <a:r>
              <a:rPr lang="en-CA" dirty="0"/>
              <a:t>Skills Lab 1</a:t>
            </a:r>
            <a:endParaRPr lang="en-US" dirty="0"/>
          </a:p>
        </p:txBody>
      </p:sp>
    </p:spTree>
    <p:custDataLst>
      <p:tags r:id="rId1"/>
    </p:custDataLst>
    <p:extLst>
      <p:ext uri="{BB962C8B-B14F-4D97-AF65-F5344CB8AC3E}">
        <p14:creationId xmlns:p14="http://schemas.microsoft.com/office/powerpoint/2010/main" val="125194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F830FE-F221-4436-A4ED-EBBF1460EA1B}"/>
              </a:ext>
            </a:extLst>
          </p:cNvPr>
          <p:cNvSpPr>
            <a:spLocks noGrp="1"/>
          </p:cNvSpPr>
          <p:nvPr>
            <p:ph type="title"/>
          </p:nvPr>
        </p:nvSpPr>
        <p:spPr/>
        <p:txBody>
          <a:bodyPr/>
          <a:lstStyle/>
          <a:p>
            <a:r>
              <a:rPr lang="en-AU" sz="6600" dirty="0"/>
              <a:t>Recognizing traditional stewards of the land</a:t>
            </a:r>
            <a:endParaRPr lang="en-US" dirty="0"/>
          </a:p>
        </p:txBody>
      </p:sp>
    </p:spTree>
    <p:custDataLst>
      <p:tags r:id="rId1"/>
    </p:custDataLst>
    <p:extLst>
      <p:ext uri="{BB962C8B-B14F-4D97-AF65-F5344CB8AC3E}">
        <p14:creationId xmlns:p14="http://schemas.microsoft.com/office/powerpoint/2010/main" val="308004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0C2976-3B5A-4381-8E4E-AF2A3DF7BFBA}"/>
              </a:ext>
            </a:extLst>
          </p:cNvPr>
          <p:cNvSpPr>
            <a:spLocks noGrp="1"/>
          </p:cNvSpPr>
          <p:nvPr>
            <p:ph type="body" sz="quarter" idx="11"/>
          </p:nvPr>
        </p:nvSpPr>
        <p:spPr/>
        <p:txBody>
          <a:bodyPr/>
          <a:lstStyle/>
          <a:p>
            <a:pPr>
              <a:spcBef>
                <a:spcPts val="0"/>
              </a:spcBef>
            </a:pPr>
            <a:r>
              <a:rPr lang="en-US" dirty="0"/>
              <a:t>Review a safety plan from one of the options below.</a:t>
            </a:r>
            <a:br>
              <a:rPr lang="en-US" dirty="0"/>
            </a:br>
            <a:r>
              <a:rPr lang="en-US" dirty="0"/>
              <a:t> </a:t>
            </a:r>
          </a:p>
          <a:p>
            <a:pPr marL="457200" indent="-457200">
              <a:spcBef>
                <a:spcPts val="0"/>
              </a:spcBef>
              <a:buFont typeface="Arial" panose="020B0604020202020204" pitchFamily="34" charset="0"/>
              <a:buChar char="•"/>
            </a:pPr>
            <a:r>
              <a:rPr lang="en-US" b="1" dirty="0"/>
              <a:t>Option 1 (preferred): </a:t>
            </a:r>
            <a:r>
              <a:rPr lang="en-US" dirty="0"/>
              <a:t>A real safety plan developed in practice.</a:t>
            </a:r>
          </a:p>
          <a:p>
            <a:pPr marL="457200" indent="-457200">
              <a:spcBef>
                <a:spcPts val="0"/>
              </a:spcBef>
              <a:buFont typeface="Arial" panose="020B0604020202020204" pitchFamily="34" charset="0"/>
              <a:buChar char="•"/>
            </a:pPr>
            <a:r>
              <a:rPr lang="en-US" b="1" dirty="0"/>
              <a:t>Option 2: </a:t>
            </a:r>
            <a:r>
              <a:rPr lang="en-US" dirty="0"/>
              <a:t>Safety plan in the participant guide (Johnson family).</a:t>
            </a:r>
          </a:p>
          <a:p>
            <a:pPr marL="457200" indent="-457200">
              <a:spcBef>
                <a:spcPts val="0"/>
              </a:spcBef>
              <a:buFont typeface="Arial" panose="020B0604020202020204" pitchFamily="34" charset="0"/>
              <a:buChar char="•"/>
            </a:pPr>
            <a:endParaRPr lang="en-US" dirty="0"/>
          </a:p>
          <a:p>
            <a:pPr>
              <a:spcBef>
                <a:spcPts val="0"/>
              </a:spcBef>
            </a:pPr>
            <a:r>
              <a:rPr lang="en-US" dirty="0"/>
              <a:t>Review the safety plan using the Safety Plan Checklist handout in your participant guide. Then, identify opportunities to strengthen or adjust the safety plan. Select one person to report out.</a:t>
            </a:r>
          </a:p>
        </p:txBody>
      </p:sp>
      <p:sp>
        <p:nvSpPr>
          <p:cNvPr id="2" name="Title 1">
            <a:extLst>
              <a:ext uri="{FF2B5EF4-FFF2-40B4-BE49-F238E27FC236}">
                <a16:creationId xmlns:a16="http://schemas.microsoft.com/office/drawing/2014/main" id="{3A25ACC0-C8A2-4E93-BAC3-70E2924DC420}"/>
              </a:ext>
            </a:extLst>
          </p:cNvPr>
          <p:cNvSpPr>
            <a:spLocks noGrp="1"/>
          </p:cNvSpPr>
          <p:nvPr>
            <p:ph type="title"/>
          </p:nvPr>
        </p:nvSpPr>
        <p:spPr/>
        <p:txBody>
          <a:bodyPr/>
          <a:lstStyle/>
          <a:p>
            <a:r>
              <a:rPr lang="en-US" dirty="0"/>
              <a:t>Skills lab 1 instructions</a:t>
            </a:r>
          </a:p>
        </p:txBody>
      </p:sp>
    </p:spTree>
    <p:custDataLst>
      <p:tags r:id="rId1"/>
    </p:custDataLst>
    <p:extLst>
      <p:ext uri="{BB962C8B-B14F-4D97-AF65-F5344CB8AC3E}">
        <p14:creationId xmlns:p14="http://schemas.microsoft.com/office/powerpoint/2010/main" val="3470770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table&#10;&#10;Description automatically generated with low confidence">
            <a:extLst>
              <a:ext uri="{FF2B5EF4-FFF2-40B4-BE49-F238E27FC236}">
                <a16:creationId xmlns:a16="http://schemas.microsoft.com/office/drawing/2014/main" id="{1067EB3A-6827-4347-9217-05DB0CA5C8DB}"/>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5804" b="5804"/>
          <a:stretch/>
        </p:blipFill>
        <p:spPr/>
      </p:pic>
      <p:sp>
        <p:nvSpPr>
          <p:cNvPr id="3" name="Text Placeholder 2">
            <a:extLst>
              <a:ext uri="{FF2B5EF4-FFF2-40B4-BE49-F238E27FC236}">
                <a16:creationId xmlns:a16="http://schemas.microsoft.com/office/drawing/2014/main" id="{142C2D76-4CD8-4691-A256-9DB88AAA1903}"/>
              </a:ext>
            </a:extLst>
          </p:cNvPr>
          <p:cNvSpPr>
            <a:spLocks noGrp="1"/>
          </p:cNvSpPr>
          <p:nvPr>
            <p:ph type="body" sz="quarter" idx="12"/>
          </p:nvPr>
        </p:nvSpPr>
        <p:spPr>
          <a:solidFill>
            <a:schemeClr val="accent6"/>
          </a:solidFill>
        </p:spPr>
        <p:txBody>
          <a:bodyPr anchor="ctr">
            <a:normAutofit/>
          </a:bodyPr>
          <a:lstStyle/>
          <a:p>
            <a:r>
              <a:rPr lang="en-US" dirty="0"/>
              <a:t>Discussion</a:t>
            </a:r>
          </a:p>
        </p:txBody>
      </p:sp>
      <p:sp>
        <p:nvSpPr>
          <p:cNvPr id="4" name="Text Placeholder 3">
            <a:extLst>
              <a:ext uri="{FF2B5EF4-FFF2-40B4-BE49-F238E27FC236}">
                <a16:creationId xmlns:a16="http://schemas.microsoft.com/office/drawing/2014/main" id="{E9E2E6C9-F252-409D-ACFA-010C2C95BA83}"/>
              </a:ext>
            </a:extLst>
          </p:cNvPr>
          <p:cNvSpPr>
            <a:spLocks noGrp="1"/>
          </p:cNvSpPr>
          <p:nvPr>
            <p:ph type="body" sz="quarter" idx="13"/>
          </p:nvPr>
        </p:nvSpPr>
        <p:spPr>
          <a:xfrm>
            <a:off x="4949645" y="2381706"/>
            <a:ext cx="6308893" cy="1713844"/>
          </a:xfrm>
        </p:spPr>
        <p:txBody>
          <a:bodyPr/>
          <a:lstStyle/>
          <a:p>
            <a:r>
              <a:rPr lang="en-US" dirty="0"/>
              <a:t>What stood out as you used the Safety Plan Checklist?</a:t>
            </a:r>
          </a:p>
          <a:p>
            <a:endParaRPr lang="en-US" dirty="0"/>
          </a:p>
          <a:p>
            <a:r>
              <a:rPr lang="en-US" dirty="0"/>
              <a:t>What areas were most often identified as needing strengthening?</a:t>
            </a:r>
          </a:p>
          <a:p>
            <a:endParaRPr lang="en-US" dirty="0"/>
          </a:p>
        </p:txBody>
      </p:sp>
      <p:sp>
        <p:nvSpPr>
          <p:cNvPr id="2" name="Title 1">
            <a:extLst>
              <a:ext uri="{FF2B5EF4-FFF2-40B4-BE49-F238E27FC236}">
                <a16:creationId xmlns:a16="http://schemas.microsoft.com/office/drawing/2014/main" id="{63F4AD23-FDBA-4835-A16E-8401E5081086}"/>
              </a:ext>
            </a:extLst>
          </p:cNvPr>
          <p:cNvSpPr>
            <a:spLocks noGrp="1"/>
          </p:cNvSpPr>
          <p:nvPr>
            <p:ph type="title"/>
          </p:nvPr>
        </p:nvSpPr>
        <p:spPr/>
        <p:txBody>
          <a:bodyPr/>
          <a:lstStyle/>
          <a:p>
            <a:r>
              <a:rPr lang="en-US" dirty="0"/>
              <a:t>Discussion</a:t>
            </a:r>
          </a:p>
        </p:txBody>
      </p:sp>
    </p:spTree>
    <p:custDataLst>
      <p:tags r:id="rId1"/>
    </p:custDataLst>
    <p:extLst>
      <p:ext uri="{BB962C8B-B14F-4D97-AF65-F5344CB8AC3E}">
        <p14:creationId xmlns:p14="http://schemas.microsoft.com/office/powerpoint/2010/main" val="3688941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3C6F32A-F32C-48DA-9C11-B02A24EE676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9115" r="9115"/>
          <a:stretch>
            <a:fillRect/>
          </a:stretch>
        </p:blipFill>
        <p:spPr/>
      </p:pic>
      <p:sp>
        <p:nvSpPr>
          <p:cNvPr id="5" name="Text Placeholder 4">
            <a:extLst>
              <a:ext uri="{FF2B5EF4-FFF2-40B4-BE49-F238E27FC236}">
                <a16:creationId xmlns:a16="http://schemas.microsoft.com/office/drawing/2014/main" id="{08E48774-422D-46CF-BEF0-F79D9B2EEC6A}"/>
              </a:ext>
            </a:extLst>
          </p:cNvPr>
          <p:cNvSpPr>
            <a:spLocks noGrp="1"/>
          </p:cNvSpPr>
          <p:nvPr>
            <p:ph type="body" sz="quarter" idx="12"/>
          </p:nvPr>
        </p:nvSpPr>
        <p:spPr>
          <a:solidFill>
            <a:schemeClr val="tx1"/>
          </a:solidFill>
        </p:spPr>
        <p:txBody>
          <a:bodyPr/>
          <a:lstStyle/>
          <a:p>
            <a:endParaRPr lang="en-US" dirty="0"/>
          </a:p>
        </p:txBody>
      </p:sp>
      <p:sp>
        <p:nvSpPr>
          <p:cNvPr id="3" name="Title 2">
            <a:extLst>
              <a:ext uri="{FF2B5EF4-FFF2-40B4-BE49-F238E27FC236}">
                <a16:creationId xmlns:a16="http://schemas.microsoft.com/office/drawing/2014/main" id="{E5D5B372-322E-4498-8DAD-3DE27CA48E1F}"/>
              </a:ext>
            </a:extLst>
          </p:cNvPr>
          <p:cNvSpPr>
            <a:spLocks noGrp="1"/>
          </p:cNvSpPr>
          <p:nvPr>
            <p:ph type="title"/>
          </p:nvPr>
        </p:nvSpPr>
        <p:spPr/>
        <p:txBody>
          <a:bodyPr/>
          <a:lstStyle/>
          <a:p>
            <a:r>
              <a:rPr lang="en-US" dirty="0"/>
              <a:t>break</a:t>
            </a:r>
          </a:p>
        </p:txBody>
      </p:sp>
    </p:spTree>
    <p:custDataLst>
      <p:tags r:id="rId1"/>
    </p:custDataLst>
    <p:extLst>
      <p:ext uri="{BB962C8B-B14F-4D97-AF65-F5344CB8AC3E}">
        <p14:creationId xmlns:p14="http://schemas.microsoft.com/office/powerpoint/2010/main" val="1528903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5738-47AB-457A-902C-F96D0DE7CB9F}"/>
              </a:ext>
            </a:extLst>
          </p:cNvPr>
          <p:cNvSpPr>
            <a:spLocks noGrp="1"/>
          </p:cNvSpPr>
          <p:nvPr>
            <p:ph type="title"/>
          </p:nvPr>
        </p:nvSpPr>
        <p:spPr/>
        <p:txBody>
          <a:bodyPr/>
          <a:lstStyle/>
          <a:p>
            <a:r>
              <a:rPr lang="en-US" b="1" dirty="0">
                <a:effectLst/>
                <a:latin typeface="Segoe UI" panose="020B0502040204020203" pitchFamily="34" charset="0"/>
                <a:ea typeface="Calibri" panose="020F0502020204030204" pitchFamily="34" charset="0"/>
              </a:rPr>
              <a:t>In-depth look at steps of safety planning</a:t>
            </a:r>
            <a:endParaRPr lang="en-US" dirty="0"/>
          </a:p>
        </p:txBody>
      </p:sp>
    </p:spTree>
    <p:custDataLst>
      <p:tags r:id="rId1"/>
    </p:custDataLst>
    <p:extLst>
      <p:ext uri="{BB962C8B-B14F-4D97-AF65-F5344CB8AC3E}">
        <p14:creationId xmlns:p14="http://schemas.microsoft.com/office/powerpoint/2010/main" val="215144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28AE-CC63-4AD9-BD9E-D2A925DA3343}"/>
              </a:ext>
            </a:extLst>
          </p:cNvPr>
          <p:cNvSpPr>
            <a:spLocks noGrp="1"/>
          </p:cNvSpPr>
          <p:nvPr>
            <p:ph type="title"/>
          </p:nvPr>
        </p:nvSpPr>
        <p:spPr/>
        <p:txBody>
          <a:bodyPr/>
          <a:lstStyle/>
          <a:p>
            <a:r>
              <a:rPr lang="en-US" dirty="0"/>
              <a:t>What is a safety plan?</a:t>
            </a:r>
          </a:p>
        </p:txBody>
      </p:sp>
      <p:grpSp>
        <p:nvGrpSpPr>
          <p:cNvPr id="3" name="Group 2">
            <a:extLst>
              <a:ext uri="{FF2B5EF4-FFF2-40B4-BE49-F238E27FC236}">
                <a16:creationId xmlns:a16="http://schemas.microsoft.com/office/drawing/2014/main" id="{E834881F-1765-483F-ACD3-0B694BE601EF}"/>
              </a:ext>
            </a:extLst>
          </p:cNvPr>
          <p:cNvGrpSpPr/>
          <p:nvPr/>
        </p:nvGrpSpPr>
        <p:grpSpPr>
          <a:xfrm>
            <a:off x="639662" y="1645289"/>
            <a:ext cx="10912676" cy="4954075"/>
            <a:chOff x="639662" y="1692908"/>
            <a:chExt cx="10912676" cy="4954075"/>
          </a:xfrm>
        </p:grpSpPr>
        <p:sp>
          <p:nvSpPr>
            <p:cNvPr id="5" name="Freeform 4"/>
            <p:cNvSpPr/>
            <p:nvPr/>
          </p:nvSpPr>
          <p:spPr>
            <a:xfrm>
              <a:off x="9229238" y="3046571"/>
              <a:ext cx="2323100" cy="2246747"/>
            </a:xfrm>
            <a:custGeom>
              <a:avLst/>
              <a:gdLst>
                <a:gd name="connsiteX0" fmla="*/ 0 w 3403302"/>
                <a:gd name="connsiteY0" fmla="*/ 1645723 h 3291446"/>
                <a:gd name="connsiteX1" fmla="*/ 1701651 w 3403302"/>
                <a:gd name="connsiteY1" fmla="*/ 0 h 3291446"/>
                <a:gd name="connsiteX2" fmla="*/ 3403302 w 3403302"/>
                <a:gd name="connsiteY2" fmla="*/ 1645723 h 3291446"/>
                <a:gd name="connsiteX3" fmla="*/ 1701651 w 3403302"/>
                <a:gd name="connsiteY3" fmla="*/ 3291446 h 3291446"/>
                <a:gd name="connsiteX4" fmla="*/ 0 w 3403302"/>
                <a:gd name="connsiteY4" fmla="*/ 1645723 h 3291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302" h="3291446">
                  <a:moveTo>
                    <a:pt x="0" y="1645723"/>
                  </a:moveTo>
                  <a:cubicBezTo>
                    <a:pt x="0" y="736815"/>
                    <a:pt x="761855" y="0"/>
                    <a:pt x="1701651" y="0"/>
                  </a:cubicBezTo>
                  <a:cubicBezTo>
                    <a:pt x="2641447" y="0"/>
                    <a:pt x="3403302" y="736815"/>
                    <a:pt x="3403302" y="1645723"/>
                  </a:cubicBezTo>
                  <a:cubicBezTo>
                    <a:pt x="3403302" y="2554631"/>
                    <a:pt x="2641447" y="3291446"/>
                    <a:pt x="1701651" y="3291446"/>
                  </a:cubicBezTo>
                  <a:cubicBezTo>
                    <a:pt x="761855" y="3291446"/>
                    <a:pt x="0" y="2554631"/>
                    <a:pt x="0" y="1645723"/>
                  </a:cubicBezTo>
                  <a:close/>
                </a:path>
              </a:pathLst>
            </a:custGeom>
            <a:solidFill>
              <a:schemeClr val="accent3"/>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457200" tIns="457200" rIns="457200" bIns="457200" numCol="1" spcCol="1270" anchor="ctr" anchorCtr="0">
              <a:noAutofit/>
            </a:bodyPr>
            <a:lstStyle/>
            <a:p>
              <a:pPr lvl="0" algn="ctr" defTabSz="2000250">
                <a:lnSpc>
                  <a:spcPct val="100000"/>
                </a:lnSpc>
                <a:spcBef>
                  <a:spcPct val="0"/>
                </a:spcBef>
                <a:spcAft>
                  <a:spcPts val="0"/>
                </a:spcAft>
              </a:pPr>
              <a:r>
                <a:rPr lang="en-US" sz="2800" b="1" kern="1200" dirty="0">
                  <a:solidFill>
                    <a:schemeClr val="bg1"/>
                  </a:solidFill>
                </a:rPr>
                <a:t>Content</a:t>
              </a:r>
            </a:p>
          </p:txBody>
        </p:sp>
        <p:sp>
          <p:nvSpPr>
            <p:cNvPr id="7" name="Freeform 6"/>
            <p:cNvSpPr/>
            <p:nvPr/>
          </p:nvSpPr>
          <p:spPr>
            <a:xfrm>
              <a:off x="639662" y="1692908"/>
              <a:ext cx="5057715" cy="4954075"/>
            </a:xfrm>
            <a:custGeom>
              <a:avLst/>
              <a:gdLst>
                <a:gd name="connsiteX0" fmla="*/ 0 w 4991350"/>
                <a:gd name="connsiteY0" fmla="*/ 2495675 h 4991350"/>
                <a:gd name="connsiteX1" fmla="*/ 2495675 w 4991350"/>
                <a:gd name="connsiteY1" fmla="*/ 0 h 4991350"/>
                <a:gd name="connsiteX2" fmla="*/ 4991350 w 4991350"/>
                <a:gd name="connsiteY2" fmla="*/ 2495675 h 4991350"/>
                <a:gd name="connsiteX3" fmla="*/ 2495675 w 4991350"/>
                <a:gd name="connsiteY3" fmla="*/ 4991350 h 4991350"/>
                <a:gd name="connsiteX4" fmla="*/ 0 w 4991350"/>
                <a:gd name="connsiteY4" fmla="*/ 2495675 h 499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1350" h="4991350">
                  <a:moveTo>
                    <a:pt x="0" y="2495675"/>
                  </a:moveTo>
                  <a:cubicBezTo>
                    <a:pt x="0" y="1117352"/>
                    <a:pt x="1117352" y="0"/>
                    <a:pt x="2495675" y="0"/>
                  </a:cubicBezTo>
                  <a:cubicBezTo>
                    <a:pt x="3873998" y="0"/>
                    <a:pt x="4991350" y="1117352"/>
                    <a:pt x="4991350" y="2495675"/>
                  </a:cubicBezTo>
                  <a:cubicBezTo>
                    <a:pt x="4991350" y="3873998"/>
                    <a:pt x="3873998" y="4991350"/>
                    <a:pt x="2495675" y="4991350"/>
                  </a:cubicBezTo>
                  <a:cubicBezTo>
                    <a:pt x="1117352" y="4991350"/>
                    <a:pt x="0" y="3873998"/>
                    <a:pt x="0" y="2495675"/>
                  </a:cubicBezTo>
                  <a:close/>
                </a:path>
              </a:pathLst>
            </a:custGeom>
            <a:solidFill>
              <a:schemeClr val="accent4"/>
            </a:solidFill>
          </p:spPr>
          <p:style>
            <a:lnRef idx="0">
              <a:schemeClr val="lt1">
                <a:hueOff val="0"/>
                <a:satOff val="0"/>
                <a:lumOff val="0"/>
                <a:alphaOff val="0"/>
              </a:schemeClr>
            </a:lnRef>
            <a:fillRef idx="3">
              <a:scrgbClr r="0" g="0" b="0"/>
            </a:fillRef>
            <a:effectRef idx="0">
              <a:schemeClr val="accent4">
                <a:alpha val="50000"/>
                <a:hueOff val="10628260"/>
                <a:satOff val="55369"/>
                <a:lumOff val="-13137"/>
                <a:alphaOff val="0"/>
              </a:schemeClr>
            </a:effectRef>
            <a:fontRef idx="minor">
              <a:schemeClr val="tx1"/>
            </a:fontRef>
          </p:style>
          <p:txBody>
            <a:bodyPr spcFirstLastPara="0" vert="horz" wrap="square" lIns="457200" tIns="457200" rIns="457200" bIns="457200" numCol="1" spcCol="1270" anchor="ctr" anchorCtr="0">
              <a:noAutofit/>
            </a:bodyPr>
            <a:lstStyle/>
            <a:p>
              <a:pPr lvl="0" algn="ctr" defTabSz="2000250">
                <a:lnSpc>
                  <a:spcPct val="100000"/>
                </a:lnSpc>
                <a:spcBef>
                  <a:spcPct val="0"/>
                </a:spcBef>
                <a:spcAft>
                  <a:spcPts val="0"/>
                </a:spcAft>
              </a:pPr>
              <a:r>
                <a:rPr lang="en-US" sz="8000" b="1" kern="1200" dirty="0">
                  <a:solidFill>
                    <a:schemeClr val="bg1"/>
                  </a:solidFill>
                </a:rPr>
                <a:t>Process</a:t>
              </a:r>
            </a:p>
          </p:txBody>
        </p:sp>
        <p:sp>
          <p:nvSpPr>
            <p:cNvPr id="8" name="Right Arrow 7"/>
            <p:cNvSpPr/>
            <p:nvPr/>
          </p:nvSpPr>
          <p:spPr>
            <a:xfrm>
              <a:off x="6107937" y="3442536"/>
              <a:ext cx="2625968" cy="1454821"/>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483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8DA5-C27F-4F55-A5CC-4A03419221B8}"/>
              </a:ext>
            </a:extLst>
          </p:cNvPr>
          <p:cNvSpPr>
            <a:spLocks noGrp="1"/>
          </p:cNvSpPr>
          <p:nvPr>
            <p:ph type="title"/>
          </p:nvPr>
        </p:nvSpPr>
        <p:spPr/>
        <p:txBody>
          <a:bodyPr/>
          <a:lstStyle/>
          <a:p>
            <a:r>
              <a:rPr lang="en-US" altLang="en-US" dirty="0">
                <a:cs typeface="Verdana" panose="020B0604030504040204" pitchFamily="34" charset="0"/>
              </a:rPr>
              <a:t>Steps for Developing a Safety Plan</a:t>
            </a:r>
            <a:endParaRPr lang="en-US" dirty="0"/>
          </a:p>
        </p:txBody>
      </p:sp>
      <p:grpSp>
        <p:nvGrpSpPr>
          <p:cNvPr id="3" name="Group 2">
            <a:extLst>
              <a:ext uri="{FF2B5EF4-FFF2-40B4-BE49-F238E27FC236}">
                <a16:creationId xmlns:a16="http://schemas.microsoft.com/office/drawing/2014/main" id="{56C0A1E0-067C-4DB8-9DAE-4522DB06A30B}"/>
              </a:ext>
            </a:extLst>
          </p:cNvPr>
          <p:cNvGrpSpPr/>
          <p:nvPr/>
        </p:nvGrpSpPr>
        <p:grpSpPr>
          <a:xfrm>
            <a:off x="639662" y="1991540"/>
            <a:ext cx="11015662" cy="4243414"/>
            <a:chOff x="639700" y="1774971"/>
            <a:chExt cx="11015662" cy="4243414"/>
          </a:xfrm>
        </p:grpSpPr>
        <p:grpSp>
          <p:nvGrpSpPr>
            <p:cNvPr id="22" name="Group 21">
              <a:extLst>
                <a:ext uri="{FF2B5EF4-FFF2-40B4-BE49-F238E27FC236}">
                  <a16:creationId xmlns:a16="http://schemas.microsoft.com/office/drawing/2014/main" id="{BA9DDF24-22DE-4292-A0B7-AFB04E3A8F71}"/>
                </a:ext>
              </a:extLst>
            </p:cNvPr>
            <p:cNvGrpSpPr/>
            <p:nvPr/>
          </p:nvGrpSpPr>
          <p:grpSpPr>
            <a:xfrm>
              <a:off x="639700" y="1774971"/>
              <a:ext cx="5336624" cy="4243414"/>
              <a:chOff x="639700" y="1692910"/>
              <a:chExt cx="5336624" cy="4243414"/>
            </a:xfrm>
          </p:grpSpPr>
          <p:sp>
            <p:nvSpPr>
              <p:cNvPr id="27" name="Freeform: Shape 26">
                <a:extLst>
                  <a:ext uri="{FF2B5EF4-FFF2-40B4-BE49-F238E27FC236}">
                    <a16:creationId xmlns:a16="http://schemas.microsoft.com/office/drawing/2014/main" id="{22A944B2-0C45-4D2E-B87E-5C254CD14A22}"/>
                  </a:ext>
                </a:extLst>
              </p:cNvPr>
              <p:cNvSpPr/>
              <p:nvPr/>
            </p:nvSpPr>
            <p:spPr>
              <a:xfrm>
                <a:off x="639700" y="1692910"/>
                <a:ext cx="5336624" cy="986840"/>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258" tIns="95250" rIns="95251" bIns="95250" numCol="1" spcCol="1270" anchor="ctr" anchorCtr="0">
                <a:noAutofit/>
              </a:bodyPr>
              <a:lstStyle/>
              <a:p>
                <a:pPr marL="0" lvl="0" indent="0" algn="l" defTabSz="1111250">
                  <a:spcBef>
                    <a:spcPct val="0"/>
                  </a:spcBef>
                  <a:buNone/>
                </a:pPr>
                <a:r>
                  <a:rPr lang="en-US" sz="2800" kern="1200" dirty="0">
                    <a:solidFill>
                      <a:schemeClr val="tx1"/>
                    </a:solidFill>
                  </a:rPr>
                  <a:t>Assess both danger</a:t>
                </a:r>
                <a:br>
                  <a:rPr lang="en-US" sz="2800" kern="1200" dirty="0">
                    <a:solidFill>
                      <a:schemeClr val="tx1"/>
                    </a:solidFill>
                  </a:rPr>
                </a:br>
                <a:r>
                  <a:rPr lang="en-US" sz="2800" kern="1200" dirty="0">
                    <a:solidFill>
                      <a:schemeClr val="tx1"/>
                    </a:solidFill>
                  </a:rPr>
                  <a:t>and safety</a:t>
                </a:r>
              </a:p>
            </p:txBody>
          </p:sp>
          <p:sp>
            <p:nvSpPr>
              <p:cNvPr id="28" name="Rectangle: Rounded Corners 27">
                <a:extLst>
                  <a:ext uri="{FF2B5EF4-FFF2-40B4-BE49-F238E27FC236}">
                    <a16:creationId xmlns:a16="http://schemas.microsoft.com/office/drawing/2014/main" id="{43EC74A1-7CE6-406F-A405-1A1C892B61D4}"/>
                  </a:ext>
                </a:extLst>
              </p:cNvPr>
              <p:cNvSpPr/>
              <p:nvPr/>
            </p:nvSpPr>
            <p:spPr>
              <a:xfrm>
                <a:off x="738384" y="1791594"/>
                <a:ext cx="902847" cy="789472"/>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9" name="Freeform: Shape 28">
                <a:extLst>
                  <a:ext uri="{FF2B5EF4-FFF2-40B4-BE49-F238E27FC236}">
                    <a16:creationId xmlns:a16="http://schemas.microsoft.com/office/drawing/2014/main" id="{11BA4731-9361-44A1-AD7B-9C1C92ECEC90}"/>
                  </a:ext>
                </a:extLst>
              </p:cNvPr>
              <p:cNvSpPr/>
              <p:nvPr/>
            </p:nvSpPr>
            <p:spPr>
              <a:xfrm>
                <a:off x="639700" y="2778434"/>
                <a:ext cx="5336624" cy="986840"/>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258" tIns="95250" rIns="95251" bIns="95250" numCol="1" spcCol="1270" anchor="ctr" anchorCtr="0">
                <a:noAutofit/>
              </a:bodyPr>
              <a:lstStyle/>
              <a:p>
                <a:pPr marL="0" lvl="0" indent="0" algn="l" defTabSz="1111250">
                  <a:spcBef>
                    <a:spcPct val="0"/>
                  </a:spcBef>
                  <a:buNone/>
                </a:pPr>
                <a:r>
                  <a:rPr lang="en-US" sz="2800" kern="1200" dirty="0">
                    <a:solidFill>
                      <a:schemeClr val="tx1"/>
                    </a:solidFill>
                  </a:rPr>
                  <a:t>Construct and share clear worry statements</a:t>
                </a:r>
              </a:p>
            </p:txBody>
          </p:sp>
          <p:sp>
            <p:nvSpPr>
              <p:cNvPr id="30" name="Rectangle: Rounded Corners 29">
                <a:extLst>
                  <a:ext uri="{FF2B5EF4-FFF2-40B4-BE49-F238E27FC236}">
                    <a16:creationId xmlns:a16="http://schemas.microsoft.com/office/drawing/2014/main" id="{B395A127-DC12-4779-BFF2-E0AF9A4AC539}"/>
                  </a:ext>
                </a:extLst>
              </p:cNvPr>
              <p:cNvSpPr/>
              <p:nvPr/>
            </p:nvSpPr>
            <p:spPr>
              <a:xfrm>
                <a:off x="738384" y="2877118"/>
                <a:ext cx="902847" cy="789472"/>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1" name="Freeform: Shape 30">
                <a:extLst>
                  <a:ext uri="{FF2B5EF4-FFF2-40B4-BE49-F238E27FC236}">
                    <a16:creationId xmlns:a16="http://schemas.microsoft.com/office/drawing/2014/main" id="{DA09CF47-D7CC-4F32-BAAA-40BFAC7D1FE4}"/>
                  </a:ext>
                </a:extLst>
              </p:cNvPr>
              <p:cNvSpPr/>
              <p:nvPr/>
            </p:nvSpPr>
            <p:spPr>
              <a:xfrm>
                <a:off x="639700" y="3863959"/>
                <a:ext cx="5336624" cy="986840"/>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258" tIns="95250" rIns="95251" bIns="95250" numCol="1" spcCol="1270" anchor="ctr" anchorCtr="0">
                <a:noAutofit/>
              </a:bodyPr>
              <a:lstStyle/>
              <a:p>
                <a:pPr marL="0" lvl="0" indent="0" algn="l" defTabSz="1111250">
                  <a:spcBef>
                    <a:spcPct val="0"/>
                  </a:spcBef>
                  <a:buNone/>
                </a:pPr>
                <a:r>
                  <a:rPr lang="en-US" sz="2800" kern="1200" dirty="0">
                    <a:solidFill>
                      <a:schemeClr val="tx1"/>
                    </a:solidFill>
                  </a:rPr>
                  <a:t>Familiarize the family with the task</a:t>
                </a:r>
              </a:p>
            </p:txBody>
          </p:sp>
          <p:sp>
            <p:nvSpPr>
              <p:cNvPr id="32" name="Rectangle: Rounded Corners 31">
                <a:extLst>
                  <a:ext uri="{FF2B5EF4-FFF2-40B4-BE49-F238E27FC236}">
                    <a16:creationId xmlns:a16="http://schemas.microsoft.com/office/drawing/2014/main" id="{D910AE11-B922-40B0-90EB-DF5F2DE36328}"/>
                  </a:ext>
                </a:extLst>
              </p:cNvPr>
              <p:cNvSpPr/>
              <p:nvPr/>
            </p:nvSpPr>
            <p:spPr>
              <a:xfrm>
                <a:off x="738384" y="3962643"/>
                <a:ext cx="902847" cy="789472"/>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3" name="Freeform: Shape 32">
                <a:extLst>
                  <a:ext uri="{FF2B5EF4-FFF2-40B4-BE49-F238E27FC236}">
                    <a16:creationId xmlns:a16="http://schemas.microsoft.com/office/drawing/2014/main" id="{1F36A776-0D10-4A49-8ECE-4D6E2DC85EF5}"/>
                  </a:ext>
                </a:extLst>
              </p:cNvPr>
              <p:cNvSpPr/>
              <p:nvPr/>
            </p:nvSpPr>
            <p:spPr>
              <a:xfrm>
                <a:off x="639700" y="4949484"/>
                <a:ext cx="5336624" cy="986840"/>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258" tIns="95250" rIns="95251" bIns="95250" numCol="1" spcCol="1270" anchor="ctr" anchorCtr="0">
                <a:noAutofit/>
              </a:bodyPr>
              <a:lstStyle/>
              <a:p>
                <a:pPr marL="0" lvl="0" indent="0" algn="l" defTabSz="1111250">
                  <a:spcBef>
                    <a:spcPct val="0"/>
                  </a:spcBef>
                  <a:buNone/>
                </a:pPr>
                <a:r>
                  <a:rPr lang="en-US" sz="2800" kern="1200" dirty="0">
                    <a:solidFill>
                      <a:schemeClr val="tx1"/>
                    </a:solidFill>
                  </a:rPr>
                  <a:t>Identify and involve</a:t>
                </a:r>
                <a:br>
                  <a:rPr lang="en-US" sz="2800" kern="1200" dirty="0">
                    <a:solidFill>
                      <a:schemeClr val="tx1"/>
                    </a:solidFill>
                  </a:rPr>
                </a:br>
                <a:r>
                  <a:rPr lang="en-US" sz="2800" kern="1200" dirty="0">
                    <a:solidFill>
                      <a:schemeClr val="tx1"/>
                    </a:solidFill>
                  </a:rPr>
                  <a:t>the network</a:t>
                </a:r>
              </a:p>
            </p:txBody>
          </p:sp>
          <p:sp>
            <p:nvSpPr>
              <p:cNvPr id="34" name="Rectangle: Rounded Corners 33">
                <a:extLst>
                  <a:ext uri="{FF2B5EF4-FFF2-40B4-BE49-F238E27FC236}">
                    <a16:creationId xmlns:a16="http://schemas.microsoft.com/office/drawing/2014/main" id="{FAFB7A25-B924-4227-ADD3-E9C36CFF3E6A}"/>
                  </a:ext>
                </a:extLst>
              </p:cNvPr>
              <p:cNvSpPr/>
              <p:nvPr/>
            </p:nvSpPr>
            <p:spPr>
              <a:xfrm>
                <a:off x="738384" y="5048168"/>
                <a:ext cx="902847" cy="789472"/>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grpSp>
          <p:nvGrpSpPr>
            <p:cNvPr id="35" name="Group 34">
              <a:extLst>
                <a:ext uri="{FF2B5EF4-FFF2-40B4-BE49-F238E27FC236}">
                  <a16:creationId xmlns:a16="http://schemas.microsoft.com/office/drawing/2014/main" id="{4B1FDF22-25B7-4608-BEDC-0E1F600FB98E}"/>
                </a:ext>
              </a:extLst>
            </p:cNvPr>
            <p:cNvGrpSpPr/>
            <p:nvPr/>
          </p:nvGrpSpPr>
          <p:grpSpPr>
            <a:xfrm>
              <a:off x="6318738" y="1774971"/>
              <a:ext cx="5336624" cy="3157889"/>
              <a:chOff x="639700" y="1692910"/>
              <a:chExt cx="5336624" cy="3157889"/>
            </a:xfrm>
          </p:grpSpPr>
          <p:sp>
            <p:nvSpPr>
              <p:cNvPr id="36" name="Freeform: Shape 26">
                <a:extLst>
                  <a:ext uri="{FF2B5EF4-FFF2-40B4-BE49-F238E27FC236}">
                    <a16:creationId xmlns:a16="http://schemas.microsoft.com/office/drawing/2014/main" id="{06B0E9F8-8316-4D1C-9519-43ABB17AA289}"/>
                  </a:ext>
                </a:extLst>
              </p:cNvPr>
              <p:cNvSpPr/>
              <p:nvPr/>
            </p:nvSpPr>
            <p:spPr>
              <a:xfrm>
                <a:off x="639700" y="1692910"/>
                <a:ext cx="5336624" cy="986840"/>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258" tIns="95250" rIns="95251" bIns="95250" numCol="1" spcCol="1270" anchor="ctr" anchorCtr="0">
                <a:noAutofit/>
              </a:bodyPr>
              <a:lstStyle/>
              <a:p>
                <a:pPr marL="0" lvl="0" indent="0" algn="l" defTabSz="1111250">
                  <a:spcBef>
                    <a:spcPct val="0"/>
                  </a:spcBef>
                  <a:buNone/>
                </a:pPr>
                <a:r>
                  <a:rPr lang="en-US" sz="2800" kern="1200" dirty="0">
                    <a:solidFill>
                      <a:schemeClr val="tx1"/>
                    </a:solidFill>
                  </a:rPr>
                  <a:t>Build rigorous</a:t>
                </a:r>
                <a:br>
                  <a:rPr lang="en-US" sz="2800" kern="1200" dirty="0">
                    <a:solidFill>
                      <a:schemeClr val="tx1"/>
                    </a:solidFill>
                  </a:rPr>
                </a:br>
                <a:r>
                  <a:rPr lang="en-US" sz="2800" kern="1200" dirty="0">
                    <a:solidFill>
                      <a:schemeClr val="tx1"/>
                    </a:solidFill>
                  </a:rPr>
                  <a:t>action steps</a:t>
                </a:r>
              </a:p>
            </p:txBody>
          </p:sp>
          <p:sp>
            <p:nvSpPr>
              <p:cNvPr id="37" name="Rectangle: Rounded Corners 36">
                <a:extLst>
                  <a:ext uri="{FF2B5EF4-FFF2-40B4-BE49-F238E27FC236}">
                    <a16:creationId xmlns:a16="http://schemas.microsoft.com/office/drawing/2014/main" id="{F50E4F5E-F501-43A0-B0CA-A1EAC9391E34}"/>
                  </a:ext>
                </a:extLst>
              </p:cNvPr>
              <p:cNvSpPr/>
              <p:nvPr/>
            </p:nvSpPr>
            <p:spPr>
              <a:xfrm>
                <a:off x="738384" y="1791594"/>
                <a:ext cx="902847" cy="789472"/>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8" name="Freeform: Shape 28">
                <a:extLst>
                  <a:ext uri="{FF2B5EF4-FFF2-40B4-BE49-F238E27FC236}">
                    <a16:creationId xmlns:a16="http://schemas.microsoft.com/office/drawing/2014/main" id="{246F1D2B-F4A4-43CD-818F-67D8E7453D3D}"/>
                  </a:ext>
                </a:extLst>
              </p:cNvPr>
              <p:cNvSpPr/>
              <p:nvPr/>
            </p:nvSpPr>
            <p:spPr>
              <a:xfrm>
                <a:off x="639700" y="2778434"/>
                <a:ext cx="5336624" cy="986840"/>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258" tIns="95250" rIns="95251" bIns="95250" numCol="1" spcCol="1270" anchor="ctr" anchorCtr="0">
                <a:noAutofit/>
              </a:bodyPr>
              <a:lstStyle/>
              <a:p>
                <a:pPr marL="0" lvl="0" indent="0" algn="l" defTabSz="1111250">
                  <a:spcBef>
                    <a:spcPct val="0"/>
                  </a:spcBef>
                  <a:buNone/>
                </a:pPr>
                <a:r>
                  <a:rPr lang="en-US" sz="2800" kern="1200" dirty="0">
                    <a:solidFill>
                      <a:schemeClr val="tx1"/>
                    </a:solidFill>
                  </a:rPr>
                  <a:t>Reach agreement</a:t>
                </a:r>
              </a:p>
            </p:txBody>
          </p:sp>
          <p:sp>
            <p:nvSpPr>
              <p:cNvPr id="39" name="Rectangle: Rounded Corners 38">
                <a:extLst>
                  <a:ext uri="{FF2B5EF4-FFF2-40B4-BE49-F238E27FC236}">
                    <a16:creationId xmlns:a16="http://schemas.microsoft.com/office/drawing/2014/main" id="{BA465DED-3B29-43BC-B149-6A234BB1BE30}"/>
                  </a:ext>
                </a:extLst>
              </p:cNvPr>
              <p:cNvSpPr/>
              <p:nvPr/>
            </p:nvSpPr>
            <p:spPr>
              <a:xfrm>
                <a:off x="738384" y="2877118"/>
                <a:ext cx="902847" cy="789472"/>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40" name="Freeform: Shape 30">
                <a:extLst>
                  <a:ext uri="{FF2B5EF4-FFF2-40B4-BE49-F238E27FC236}">
                    <a16:creationId xmlns:a16="http://schemas.microsoft.com/office/drawing/2014/main" id="{64106DF4-C332-470F-863D-06AB9D0B1562}"/>
                  </a:ext>
                </a:extLst>
              </p:cNvPr>
              <p:cNvSpPr/>
              <p:nvPr/>
            </p:nvSpPr>
            <p:spPr>
              <a:xfrm>
                <a:off x="639700" y="3863959"/>
                <a:ext cx="5336624" cy="986840"/>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1258" tIns="95250" rIns="95251" bIns="95250" numCol="1" spcCol="1270" anchor="ctr" anchorCtr="0">
                <a:noAutofit/>
              </a:bodyPr>
              <a:lstStyle/>
              <a:p>
                <a:pPr marL="0" lvl="0" indent="0" algn="l" defTabSz="1111250">
                  <a:spcBef>
                    <a:spcPct val="0"/>
                  </a:spcBef>
                  <a:buNone/>
                </a:pPr>
                <a:r>
                  <a:rPr lang="en-US" sz="2800" kern="1200" dirty="0">
                    <a:solidFill>
                      <a:schemeClr val="tx1"/>
                    </a:solidFill>
                  </a:rPr>
                  <a:t>Monitor, adapt,</a:t>
                </a:r>
                <a:br>
                  <a:rPr lang="en-US" sz="2800" kern="1200" dirty="0">
                    <a:solidFill>
                      <a:schemeClr val="tx1"/>
                    </a:solidFill>
                  </a:rPr>
                </a:br>
                <a:r>
                  <a:rPr lang="en-US" sz="2800" kern="1200" dirty="0">
                    <a:solidFill>
                      <a:schemeClr val="tx1"/>
                    </a:solidFill>
                  </a:rPr>
                  <a:t>and strengthen</a:t>
                </a:r>
              </a:p>
            </p:txBody>
          </p:sp>
          <p:sp>
            <p:nvSpPr>
              <p:cNvPr id="41" name="Rectangle: Rounded Corners 40">
                <a:extLst>
                  <a:ext uri="{FF2B5EF4-FFF2-40B4-BE49-F238E27FC236}">
                    <a16:creationId xmlns:a16="http://schemas.microsoft.com/office/drawing/2014/main" id="{73D00E68-D046-441D-80E0-EE4DCE7EA6E7}"/>
                  </a:ext>
                </a:extLst>
              </p:cNvPr>
              <p:cNvSpPr/>
              <p:nvPr/>
            </p:nvSpPr>
            <p:spPr>
              <a:xfrm>
                <a:off x="738384" y="3962643"/>
                <a:ext cx="902847" cy="789472"/>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pic>
          <p:nvPicPr>
            <p:cNvPr id="44" name="Graphic 43">
              <a:extLst>
                <a:ext uri="{FF2B5EF4-FFF2-40B4-BE49-F238E27FC236}">
                  <a16:creationId xmlns:a16="http://schemas.microsoft.com/office/drawing/2014/main" id="{6A0232FD-7097-4ED0-9E3D-24552E09F8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265" y="1950849"/>
              <a:ext cx="635083" cy="635083"/>
            </a:xfrm>
            <a:prstGeom prst="rect">
              <a:avLst/>
            </a:prstGeom>
          </p:spPr>
        </p:pic>
        <p:pic>
          <p:nvPicPr>
            <p:cNvPr id="45" name="Graphic 44">
              <a:extLst>
                <a:ext uri="{FF2B5EF4-FFF2-40B4-BE49-F238E27FC236}">
                  <a16:creationId xmlns:a16="http://schemas.microsoft.com/office/drawing/2014/main" id="{2B3E44AF-15FA-41C1-AE23-2C22B7CD1B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1509" y="3036373"/>
              <a:ext cx="596593" cy="635083"/>
            </a:xfrm>
            <a:prstGeom prst="rect">
              <a:avLst/>
            </a:prstGeom>
          </p:spPr>
        </p:pic>
        <p:pic>
          <p:nvPicPr>
            <p:cNvPr id="46" name="Graphic 45">
              <a:extLst>
                <a:ext uri="{FF2B5EF4-FFF2-40B4-BE49-F238E27FC236}">
                  <a16:creationId xmlns:a16="http://schemas.microsoft.com/office/drawing/2014/main" id="{5031969E-E3FA-416E-9FF8-34A4EA3BE5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8092" y="4121898"/>
              <a:ext cx="563426" cy="635083"/>
            </a:xfrm>
            <a:prstGeom prst="rect">
              <a:avLst/>
            </a:prstGeom>
          </p:spPr>
        </p:pic>
        <p:pic>
          <p:nvPicPr>
            <p:cNvPr id="47" name="Graphic 46">
              <a:extLst>
                <a:ext uri="{FF2B5EF4-FFF2-40B4-BE49-F238E27FC236}">
                  <a16:creationId xmlns:a16="http://schemas.microsoft.com/office/drawing/2014/main" id="{D8BB4035-7BD9-43FB-A185-EC6E0C3D58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4110" y="5207424"/>
              <a:ext cx="851390" cy="635082"/>
            </a:xfrm>
            <a:prstGeom prst="rect">
              <a:avLst/>
            </a:prstGeom>
          </p:spPr>
        </p:pic>
        <p:pic>
          <p:nvPicPr>
            <p:cNvPr id="48" name="Graphic 47">
              <a:extLst>
                <a:ext uri="{FF2B5EF4-FFF2-40B4-BE49-F238E27FC236}">
                  <a16:creationId xmlns:a16="http://schemas.microsoft.com/office/drawing/2014/main" id="{02E274B4-4E4D-47C6-8D67-D6DE124588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56974" y="1950848"/>
              <a:ext cx="623742" cy="635083"/>
            </a:xfrm>
            <a:prstGeom prst="rect">
              <a:avLst/>
            </a:prstGeom>
          </p:spPr>
        </p:pic>
        <p:grpSp>
          <p:nvGrpSpPr>
            <p:cNvPr id="49" name="Graphic 2">
              <a:extLst>
                <a:ext uri="{FF2B5EF4-FFF2-40B4-BE49-F238E27FC236}">
                  <a16:creationId xmlns:a16="http://schemas.microsoft.com/office/drawing/2014/main" id="{3DFB79A1-C284-4F4A-86E4-54CC9E3104BB}"/>
                </a:ext>
              </a:extLst>
            </p:cNvPr>
            <p:cNvGrpSpPr/>
            <p:nvPr/>
          </p:nvGrpSpPr>
          <p:grpSpPr>
            <a:xfrm>
              <a:off x="6461946" y="3036372"/>
              <a:ext cx="813800" cy="635084"/>
              <a:chOff x="3085135" y="2242533"/>
              <a:chExt cx="4377652" cy="3416288"/>
            </a:xfrm>
          </p:grpSpPr>
          <p:sp>
            <p:nvSpPr>
              <p:cNvPr id="50" name="Freeform: Shape 49">
                <a:extLst>
                  <a:ext uri="{FF2B5EF4-FFF2-40B4-BE49-F238E27FC236}">
                    <a16:creationId xmlns:a16="http://schemas.microsoft.com/office/drawing/2014/main" id="{2EE2D3C0-F2B1-4F70-A83D-3D41ADC79007}"/>
                  </a:ext>
                </a:extLst>
              </p:cNvPr>
              <p:cNvSpPr/>
              <p:nvPr/>
            </p:nvSpPr>
            <p:spPr>
              <a:xfrm>
                <a:off x="3085135" y="2242533"/>
                <a:ext cx="1641447" cy="1554018"/>
              </a:xfrm>
              <a:custGeom>
                <a:avLst/>
                <a:gdLst>
                  <a:gd name="connsiteX0" fmla="*/ 1641448 w 1641447"/>
                  <a:gd name="connsiteY0" fmla="*/ 323333 h 1554018"/>
                  <a:gd name="connsiteX1" fmla="*/ 642484 w 1641447"/>
                  <a:gd name="connsiteY1" fmla="*/ 0 h 1554018"/>
                  <a:gd name="connsiteX2" fmla="*/ 5922 w 1641447"/>
                  <a:gd name="connsiteY2" fmla="*/ 1323644 h 1554018"/>
                  <a:gd name="connsiteX3" fmla="*/ 102922 w 1641447"/>
                  <a:gd name="connsiteY3" fmla="*/ 1554018 h 1554018"/>
                  <a:gd name="connsiteX4" fmla="*/ 261220 w 1641447"/>
                  <a:gd name="connsiteY4" fmla="*/ 1446914 h 1554018"/>
                  <a:gd name="connsiteX5" fmla="*/ 195880 w 1641447"/>
                  <a:gd name="connsiteY5" fmla="*/ 1306130 h 1554018"/>
                  <a:gd name="connsiteX6" fmla="*/ 672796 w 1641447"/>
                  <a:gd name="connsiteY6" fmla="*/ 211514 h 1554018"/>
                  <a:gd name="connsiteX7" fmla="*/ 1344386 w 1641447"/>
                  <a:gd name="connsiteY7" fmla="*/ 428416 h 1554018"/>
                  <a:gd name="connsiteX8" fmla="*/ 1641448 w 1641447"/>
                  <a:gd name="connsiteY8" fmla="*/ 323333 h 155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447" h="1554018">
                    <a:moveTo>
                      <a:pt x="1641448" y="323333"/>
                    </a:moveTo>
                    <a:lnTo>
                      <a:pt x="642484" y="0"/>
                    </a:lnTo>
                    <a:cubicBezTo>
                      <a:pt x="274019" y="229701"/>
                      <a:pt x="-47967" y="722784"/>
                      <a:pt x="5922" y="1323644"/>
                    </a:cubicBezTo>
                    <a:cubicBezTo>
                      <a:pt x="11311" y="1380227"/>
                      <a:pt x="30846" y="1452303"/>
                      <a:pt x="102922" y="1554018"/>
                    </a:cubicBezTo>
                    <a:cubicBezTo>
                      <a:pt x="131887" y="1521011"/>
                      <a:pt x="185102" y="1476553"/>
                      <a:pt x="261220" y="1446914"/>
                    </a:cubicBezTo>
                    <a:cubicBezTo>
                      <a:pt x="223498" y="1394373"/>
                      <a:pt x="199922" y="1346546"/>
                      <a:pt x="195880" y="1306130"/>
                    </a:cubicBezTo>
                    <a:cubicBezTo>
                      <a:pt x="131213" y="583346"/>
                      <a:pt x="672796" y="211514"/>
                      <a:pt x="672796" y="211514"/>
                    </a:cubicBezTo>
                    <a:lnTo>
                      <a:pt x="1344386" y="428416"/>
                    </a:lnTo>
                    <a:lnTo>
                      <a:pt x="1641448" y="323333"/>
                    </a:lnTo>
                    <a:close/>
                  </a:path>
                </a:pathLst>
              </a:custGeom>
              <a:solidFill>
                <a:schemeClr val="accent3"/>
              </a:solidFill>
              <a:ln w="67252"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02BCB883-8CE7-4406-9AB5-302E529579A2}"/>
                  </a:ext>
                </a:extLst>
              </p:cNvPr>
              <p:cNvSpPr/>
              <p:nvPr/>
            </p:nvSpPr>
            <p:spPr>
              <a:xfrm>
                <a:off x="4584451" y="3974385"/>
                <a:ext cx="2073811" cy="1684436"/>
              </a:xfrm>
              <a:custGeom>
                <a:avLst/>
                <a:gdLst>
                  <a:gd name="connsiteX0" fmla="*/ 286284 w 2073811"/>
                  <a:gd name="connsiteY0" fmla="*/ 1431421 h 1684436"/>
                  <a:gd name="connsiteX1" fmla="*/ 124618 w 2073811"/>
                  <a:gd name="connsiteY1" fmla="*/ 1269755 h 1684436"/>
                  <a:gd name="connsiteX2" fmla="*/ 0 w 2073811"/>
                  <a:gd name="connsiteY2" fmla="*/ 1415928 h 1684436"/>
                  <a:gd name="connsiteX3" fmla="*/ 150889 w 2073811"/>
                  <a:gd name="connsiteY3" fmla="*/ 1566817 h 1684436"/>
                  <a:gd name="connsiteX4" fmla="*/ 734909 w 2073811"/>
                  <a:gd name="connsiteY4" fmla="*/ 1547956 h 1684436"/>
                  <a:gd name="connsiteX5" fmla="*/ 1348568 w 2073811"/>
                  <a:gd name="connsiteY5" fmla="*/ 1365408 h 1684436"/>
                  <a:gd name="connsiteX6" fmla="*/ 1753408 w 2073811"/>
                  <a:gd name="connsiteY6" fmla="*/ 1029276 h 1684436"/>
                  <a:gd name="connsiteX7" fmla="*/ 2073373 w 2073811"/>
                  <a:gd name="connsiteY7" fmla="*/ 590082 h 1684436"/>
                  <a:gd name="connsiteX8" fmla="*/ 1881394 w 2073811"/>
                  <a:gd name="connsiteY8" fmla="*/ 593451 h 1684436"/>
                  <a:gd name="connsiteX9" fmla="*/ 1688067 w 2073811"/>
                  <a:gd name="connsiteY9" fmla="*/ 846728 h 1684436"/>
                  <a:gd name="connsiteX10" fmla="*/ 841339 w 2073811"/>
                  <a:gd name="connsiteY10" fmla="*/ 0 h 1684436"/>
                  <a:gd name="connsiteX11" fmla="*/ 693819 w 2073811"/>
                  <a:gd name="connsiteY11" fmla="*/ 147521 h 1684436"/>
                  <a:gd name="connsiteX12" fmla="*/ 1558734 w 2073811"/>
                  <a:gd name="connsiteY12" fmla="*/ 1012436 h 1684436"/>
                  <a:gd name="connsiteX13" fmla="*/ 1343179 w 2073811"/>
                  <a:gd name="connsiteY13" fmla="*/ 1173429 h 1684436"/>
                  <a:gd name="connsiteX14" fmla="*/ 579979 w 2073811"/>
                  <a:gd name="connsiteY14" fmla="*/ 409555 h 1684436"/>
                  <a:gd name="connsiteX15" fmla="*/ 432458 w 2073811"/>
                  <a:gd name="connsiteY15" fmla="*/ 557076 h 1684436"/>
                  <a:gd name="connsiteX16" fmla="*/ 1170061 w 2073811"/>
                  <a:gd name="connsiteY16" fmla="*/ 1294679 h 1684436"/>
                  <a:gd name="connsiteX17" fmla="*/ 905332 w 2073811"/>
                  <a:gd name="connsiteY17" fmla="*/ 1416602 h 1684436"/>
                  <a:gd name="connsiteX18" fmla="*/ 322659 w 2073811"/>
                  <a:gd name="connsiteY18" fmla="*/ 833929 h 1684436"/>
                  <a:gd name="connsiteX19" fmla="*/ 175139 w 2073811"/>
                  <a:gd name="connsiteY19" fmla="*/ 981450 h 1684436"/>
                  <a:gd name="connsiteX20" fmla="*/ 601534 w 2073811"/>
                  <a:gd name="connsiteY20" fmla="*/ 1407845 h 1684436"/>
                  <a:gd name="connsiteX21" fmla="*/ 286284 w 2073811"/>
                  <a:gd name="connsiteY21" fmla="*/ 1431421 h 168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3811" h="1684436">
                    <a:moveTo>
                      <a:pt x="286284" y="1431421"/>
                    </a:moveTo>
                    <a:lnTo>
                      <a:pt x="124618" y="1269755"/>
                    </a:lnTo>
                    <a:lnTo>
                      <a:pt x="0" y="1415928"/>
                    </a:lnTo>
                    <a:lnTo>
                      <a:pt x="150889" y="1566817"/>
                    </a:lnTo>
                    <a:cubicBezTo>
                      <a:pt x="367118" y="1783046"/>
                      <a:pt x="641951" y="1655060"/>
                      <a:pt x="734909" y="1547956"/>
                    </a:cubicBezTo>
                    <a:cubicBezTo>
                      <a:pt x="928235" y="1682004"/>
                      <a:pt x="1226644" y="1635525"/>
                      <a:pt x="1348568" y="1365408"/>
                    </a:cubicBezTo>
                    <a:cubicBezTo>
                      <a:pt x="1609929" y="1353956"/>
                      <a:pt x="1730505" y="1159283"/>
                      <a:pt x="1753408" y="1029276"/>
                    </a:cubicBezTo>
                    <a:cubicBezTo>
                      <a:pt x="1995234" y="963936"/>
                      <a:pt x="2080782" y="751075"/>
                      <a:pt x="2073373" y="590082"/>
                    </a:cubicBezTo>
                    <a:lnTo>
                      <a:pt x="1881394" y="593451"/>
                    </a:lnTo>
                    <a:cubicBezTo>
                      <a:pt x="1894866" y="683041"/>
                      <a:pt x="1840977" y="817089"/>
                      <a:pt x="1688067" y="846728"/>
                    </a:cubicBezTo>
                    <a:cubicBezTo>
                      <a:pt x="1502151" y="660812"/>
                      <a:pt x="841339" y="0"/>
                      <a:pt x="841339" y="0"/>
                    </a:cubicBezTo>
                    <a:lnTo>
                      <a:pt x="693819" y="147521"/>
                    </a:lnTo>
                    <a:cubicBezTo>
                      <a:pt x="693819" y="147521"/>
                      <a:pt x="1403130" y="856832"/>
                      <a:pt x="1558734" y="1012436"/>
                    </a:cubicBezTo>
                    <a:cubicBezTo>
                      <a:pt x="1538526" y="1097984"/>
                      <a:pt x="1446915" y="1174776"/>
                      <a:pt x="1343179" y="1173429"/>
                    </a:cubicBezTo>
                    <a:lnTo>
                      <a:pt x="579979" y="409555"/>
                    </a:lnTo>
                    <a:lnTo>
                      <a:pt x="432458" y="557076"/>
                    </a:lnTo>
                    <a:lnTo>
                      <a:pt x="1170061" y="1294679"/>
                    </a:lnTo>
                    <a:cubicBezTo>
                      <a:pt x="1106068" y="1403130"/>
                      <a:pt x="1019846" y="1436137"/>
                      <a:pt x="905332" y="1416602"/>
                    </a:cubicBezTo>
                    <a:lnTo>
                      <a:pt x="322659" y="833929"/>
                    </a:lnTo>
                    <a:lnTo>
                      <a:pt x="175139" y="981450"/>
                    </a:lnTo>
                    <a:lnTo>
                      <a:pt x="601534" y="1407845"/>
                    </a:lnTo>
                    <a:cubicBezTo>
                      <a:pt x="501840" y="1525727"/>
                      <a:pt x="357013" y="1501477"/>
                      <a:pt x="286284" y="1431421"/>
                    </a:cubicBezTo>
                    <a:close/>
                  </a:path>
                </a:pathLst>
              </a:custGeom>
              <a:solidFill>
                <a:schemeClr val="accent3"/>
              </a:solidFill>
              <a:ln w="67252"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3AD145EB-F8F2-4E77-9735-78D1069E8DE8}"/>
                  </a:ext>
                </a:extLst>
              </p:cNvPr>
              <p:cNvSpPr/>
              <p:nvPr/>
            </p:nvSpPr>
            <p:spPr>
              <a:xfrm>
                <a:off x="4160416" y="2602224"/>
                <a:ext cx="3302371" cy="1786724"/>
              </a:xfrm>
              <a:custGeom>
                <a:avLst/>
                <a:gdLst>
                  <a:gd name="connsiteX0" fmla="*/ 2562747 w 3302371"/>
                  <a:gd name="connsiteY0" fmla="*/ 130697 h 1786724"/>
                  <a:gd name="connsiteX1" fmla="*/ 1968623 w 3302371"/>
                  <a:gd name="connsiteY1" fmla="*/ 295058 h 1786724"/>
                  <a:gd name="connsiteX2" fmla="*/ 1266047 w 3302371"/>
                  <a:gd name="connsiteY2" fmla="*/ 36392 h 1786724"/>
                  <a:gd name="connsiteX3" fmla="*/ 935978 w 3302371"/>
                  <a:gd name="connsiteY3" fmla="*/ 26288 h 1786724"/>
                  <a:gd name="connsiteX4" fmla="*/ 155264 w 3302371"/>
                  <a:gd name="connsiteY4" fmla="*/ 302468 h 1786724"/>
                  <a:gd name="connsiteX5" fmla="*/ 22563 w 3302371"/>
                  <a:gd name="connsiteY5" fmla="*/ 646009 h 1786724"/>
                  <a:gd name="connsiteX6" fmla="*/ 523055 w 3302371"/>
                  <a:gd name="connsiteY6" fmla="*/ 809023 h 1786724"/>
                  <a:gd name="connsiteX7" fmla="*/ 1141429 w 3302371"/>
                  <a:gd name="connsiteY7" fmla="*/ 746377 h 1786724"/>
                  <a:gd name="connsiteX8" fmla="*/ 2258275 w 3302371"/>
                  <a:gd name="connsiteY8" fmla="*/ 1779695 h 1786724"/>
                  <a:gd name="connsiteX9" fmla="*/ 3302371 w 3302371"/>
                  <a:gd name="connsiteY9" fmla="*/ 1408536 h 1786724"/>
                  <a:gd name="connsiteX10" fmla="*/ 2562747 w 3302371"/>
                  <a:gd name="connsiteY10" fmla="*/ 130697 h 178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2371" h="1786724">
                    <a:moveTo>
                      <a:pt x="2562747" y="130697"/>
                    </a:moveTo>
                    <a:lnTo>
                      <a:pt x="1968623" y="295058"/>
                    </a:lnTo>
                    <a:lnTo>
                      <a:pt x="1266047" y="36392"/>
                    </a:lnTo>
                    <a:cubicBezTo>
                      <a:pt x="1164332" y="-1330"/>
                      <a:pt x="1081478" y="-17497"/>
                      <a:pt x="935978" y="26288"/>
                    </a:cubicBezTo>
                    <a:lnTo>
                      <a:pt x="155264" y="302468"/>
                    </a:lnTo>
                    <a:cubicBezTo>
                      <a:pt x="37382" y="355009"/>
                      <a:pt x="-40757" y="505898"/>
                      <a:pt x="22563" y="646009"/>
                    </a:cubicBezTo>
                    <a:cubicBezTo>
                      <a:pt x="72410" y="755807"/>
                      <a:pt x="251590" y="809023"/>
                      <a:pt x="523055" y="809023"/>
                    </a:cubicBezTo>
                    <a:cubicBezTo>
                      <a:pt x="695499" y="809023"/>
                      <a:pt x="904318" y="787467"/>
                      <a:pt x="1141429" y="746377"/>
                    </a:cubicBezTo>
                    <a:lnTo>
                      <a:pt x="2258275" y="1779695"/>
                    </a:lnTo>
                    <a:cubicBezTo>
                      <a:pt x="2572178" y="1814722"/>
                      <a:pt x="3065261" y="1723111"/>
                      <a:pt x="3302371" y="1408536"/>
                    </a:cubicBezTo>
                    <a:cubicBezTo>
                      <a:pt x="3301698" y="1407862"/>
                      <a:pt x="2805247" y="352315"/>
                      <a:pt x="2562747" y="130697"/>
                    </a:cubicBezTo>
                    <a:close/>
                  </a:path>
                </a:pathLst>
              </a:custGeom>
              <a:solidFill>
                <a:schemeClr val="accent4"/>
              </a:solidFill>
              <a:ln w="67252"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D2C2C37E-46A5-4EED-A5D3-A7803572ED8C}"/>
                  </a:ext>
                </a:extLst>
              </p:cNvPr>
              <p:cNvSpPr/>
              <p:nvPr/>
            </p:nvSpPr>
            <p:spPr>
              <a:xfrm>
                <a:off x="3199547" y="3837618"/>
                <a:ext cx="1399013" cy="1532616"/>
              </a:xfrm>
              <a:custGeom>
                <a:avLst/>
                <a:gdLst>
                  <a:gd name="connsiteX0" fmla="*/ 1126237 w 1399013"/>
                  <a:gd name="connsiteY0" fmla="*/ 627155 h 1532616"/>
                  <a:gd name="connsiteX1" fmla="*/ 869592 w 1399013"/>
                  <a:gd name="connsiteY1" fmla="*/ 534871 h 1532616"/>
                  <a:gd name="connsiteX2" fmla="*/ 824460 w 1399013"/>
                  <a:gd name="connsiteY2" fmla="*/ 202781 h 1532616"/>
                  <a:gd name="connsiteX3" fmla="*/ 547606 w 1399013"/>
                  <a:gd name="connsiteY3" fmla="*/ 184593 h 1532616"/>
                  <a:gd name="connsiteX4" fmla="*/ 458689 w 1399013"/>
                  <a:gd name="connsiteY4" fmla="*/ 47177 h 1532616"/>
                  <a:gd name="connsiteX5" fmla="*/ 128620 w 1399013"/>
                  <a:gd name="connsiteY5" fmla="*/ 77490 h 1532616"/>
                  <a:gd name="connsiteX6" fmla="*/ 49808 w 1399013"/>
                  <a:gd name="connsiteY6" fmla="*/ 160344 h 1532616"/>
                  <a:gd name="connsiteX7" fmla="*/ 45766 w 1399013"/>
                  <a:gd name="connsiteY7" fmla="*/ 447975 h 1532616"/>
                  <a:gd name="connsiteX8" fmla="*/ 976022 w 1399013"/>
                  <a:gd name="connsiteY8" fmla="*/ 1503522 h 1532616"/>
                  <a:gd name="connsiteX9" fmla="*/ 1230647 w 1399013"/>
                  <a:gd name="connsiteY9" fmla="*/ 1453001 h 1532616"/>
                  <a:gd name="connsiteX10" fmla="*/ 1352570 w 1399013"/>
                  <a:gd name="connsiteY10" fmla="*/ 1314237 h 1532616"/>
                  <a:gd name="connsiteX11" fmla="*/ 1304744 w 1399013"/>
                  <a:gd name="connsiteY11" fmla="*/ 994946 h 1532616"/>
                  <a:gd name="connsiteX12" fmla="*/ 1096598 w 1399013"/>
                  <a:gd name="connsiteY12" fmla="*/ 949814 h 1532616"/>
                  <a:gd name="connsiteX13" fmla="*/ 1126237 w 1399013"/>
                  <a:gd name="connsiteY13" fmla="*/ 627155 h 153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013" h="1532616">
                    <a:moveTo>
                      <a:pt x="1126237" y="627155"/>
                    </a:moveTo>
                    <a:cubicBezTo>
                      <a:pt x="1068980" y="559121"/>
                      <a:pt x="984779" y="499169"/>
                      <a:pt x="869592" y="534871"/>
                    </a:cubicBezTo>
                    <a:cubicBezTo>
                      <a:pt x="937626" y="445954"/>
                      <a:pt x="948404" y="307864"/>
                      <a:pt x="824460" y="202781"/>
                    </a:cubicBezTo>
                    <a:cubicBezTo>
                      <a:pt x="757099" y="146198"/>
                      <a:pt x="616314" y="129357"/>
                      <a:pt x="547606" y="184593"/>
                    </a:cubicBezTo>
                    <a:cubicBezTo>
                      <a:pt x="534807" y="132726"/>
                      <a:pt x="504495" y="83552"/>
                      <a:pt x="458689" y="47177"/>
                    </a:cubicBezTo>
                    <a:cubicBezTo>
                      <a:pt x="351585" y="-39045"/>
                      <a:pt x="204065" y="6087"/>
                      <a:pt x="128620" y="77490"/>
                    </a:cubicBezTo>
                    <a:lnTo>
                      <a:pt x="49808" y="160344"/>
                    </a:lnTo>
                    <a:cubicBezTo>
                      <a:pt x="-27657" y="259364"/>
                      <a:pt x="-3407" y="323357"/>
                      <a:pt x="45766" y="447975"/>
                    </a:cubicBezTo>
                    <a:cubicBezTo>
                      <a:pt x="204065" y="850794"/>
                      <a:pt x="635849" y="1310869"/>
                      <a:pt x="976022" y="1503522"/>
                    </a:cubicBezTo>
                    <a:cubicBezTo>
                      <a:pt x="1054161" y="1547306"/>
                      <a:pt x="1145772" y="1550001"/>
                      <a:pt x="1230647" y="1453001"/>
                    </a:cubicBezTo>
                    <a:lnTo>
                      <a:pt x="1352570" y="1314237"/>
                    </a:lnTo>
                    <a:cubicBezTo>
                      <a:pt x="1428015" y="1217911"/>
                      <a:pt x="1411174" y="1088578"/>
                      <a:pt x="1304744" y="994946"/>
                    </a:cubicBezTo>
                    <a:cubicBezTo>
                      <a:pt x="1278473" y="972044"/>
                      <a:pt x="1200334" y="920176"/>
                      <a:pt x="1096598" y="949814"/>
                    </a:cubicBezTo>
                    <a:cubicBezTo>
                      <a:pt x="1174737" y="864940"/>
                      <a:pt x="1220543" y="739648"/>
                      <a:pt x="1126237" y="627155"/>
                    </a:cubicBezTo>
                    <a:close/>
                  </a:path>
                </a:pathLst>
              </a:custGeom>
              <a:solidFill>
                <a:schemeClr val="accent4"/>
              </a:solidFill>
              <a:ln w="67252" cap="flat">
                <a:noFill/>
                <a:prstDash val="solid"/>
                <a:miter/>
              </a:ln>
            </p:spPr>
            <p:txBody>
              <a:bodyPr rtlCol="0" anchor="ctr"/>
              <a:lstStyle/>
              <a:p>
                <a:endParaRPr lang="en-US" dirty="0"/>
              </a:p>
            </p:txBody>
          </p:sp>
        </p:grpSp>
        <p:pic>
          <p:nvPicPr>
            <p:cNvPr id="54" name="Graphic 53">
              <a:extLst>
                <a:ext uri="{FF2B5EF4-FFF2-40B4-BE49-F238E27FC236}">
                  <a16:creationId xmlns:a16="http://schemas.microsoft.com/office/drawing/2014/main" id="{8BD6151F-5245-490A-8CAB-ABB2E9287A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38534" y="4121897"/>
              <a:ext cx="679650" cy="635083"/>
            </a:xfrm>
            <a:prstGeom prst="rect">
              <a:avLst/>
            </a:prstGeom>
          </p:spPr>
        </p:pic>
      </p:grpSp>
    </p:spTree>
    <p:custDataLst>
      <p:tags r:id="rId1"/>
    </p:custDataLst>
    <p:extLst>
      <p:ext uri="{BB962C8B-B14F-4D97-AF65-F5344CB8AC3E}">
        <p14:creationId xmlns:p14="http://schemas.microsoft.com/office/powerpoint/2010/main" val="788034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59EB4B-FB69-4EFF-AC45-D40D1A90CFA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4685" t="107" r="20623" b="-107"/>
          <a:stretch/>
        </p:blipFill>
        <p:spPr>
          <a:xfrm>
            <a:off x="247427" y="180767"/>
            <a:ext cx="4358864" cy="6496465"/>
          </a:xfrm>
        </p:spPr>
      </p:pic>
      <p:sp>
        <p:nvSpPr>
          <p:cNvPr id="4" name="Text Placeholder 3">
            <a:extLst>
              <a:ext uri="{FF2B5EF4-FFF2-40B4-BE49-F238E27FC236}">
                <a16:creationId xmlns:a16="http://schemas.microsoft.com/office/drawing/2014/main" id="{9DE2E9C8-D128-4D1D-AC86-DFDF2D3ACBA3}"/>
              </a:ext>
            </a:extLst>
          </p:cNvPr>
          <p:cNvSpPr>
            <a:spLocks noGrp="1"/>
          </p:cNvSpPr>
          <p:nvPr>
            <p:ph type="body" sz="quarter" idx="12"/>
          </p:nvPr>
        </p:nvSpPr>
        <p:spPr>
          <a:solidFill>
            <a:schemeClr val="accent4"/>
          </a:solidFill>
        </p:spPr>
        <p:txBody>
          <a:bodyPr/>
          <a:lstStyle/>
          <a:p>
            <a:endParaRPr lang="en-US" dirty="0"/>
          </a:p>
        </p:txBody>
      </p:sp>
      <p:sp>
        <p:nvSpPr>
          <p:cNvPr id="3" name="Title 2">
            <a:extLst>
              <a:ext uri="{FF2B5EF4-FFF2-40B4-BE49-F238E27FC236}">
                <a16:creationId xmlns:a16="http://schemas.microsoft.com/office/drawing/2014/main" id="{FF8D1E21-B431-4083-820F-B6A9C0D4660B}"/>
              </a:ext>
            </a:extLst>
          </p:cNvPr>
          <p:cNvSpPr>
            <a:spLocks noGrp="1"/>
          </p:cNvSpPr>
          <p:nvPr>
            <p:ph type="title"/>
          </p:nvPr>
        </p:nvSpPr>
        <p:spPr/>
        <p:txBody>
          <a:bodyPr/>
          <a:lstStyle/>
          <a:p>
            <a:r>
              <a:rPr lang="en-CA" dirty="0"/>
              <a:t>Getting Started</a:t>
            </a:r>
            <a:br>
              <a:rPr lang="en-CA" dirty="0"/>
            </a:br>
            <a:r>
              <a:rPr lang="en-CA" dirty="0"/>
              <a:t>in a Crisis</a:t>
            </a:r>
            <a:endParaRPr lang="en-US" dirty="0"/>
          </a:p>
        </p:txBody>
      </p:sp>
    </p:spTree>
    <p:custDataLst>
      <p:tags r:id="rId1"/>
    </p:custDataLst>
    <p:extLst>
      <p:ext uri="{BB962C8B-B14F-4D97-AF65-F5344CB8AC3E}">
        <p14:creationId xmlns:p14="http://schemas.microsoft.com/office/powerpoint/2010/main" val="2755970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amond, Brilliant, Gem, Jewel, Shiny, Noble, Expensive"/>
          <p:cNvPicPr>
            <a:picLocks noGrp="1" noChangeAspect="1" noChangeArrowheads="1"/>
          </p:cNvPicPr>
          <p:nvPr>
            <p:ph type="pic" sz="quarter" idx="10"/>
          </p:nvPr>
        </p:nvPicPr>
        <p:blipFill rotWithShape="1">
          <a:blip r:embed="rId4" cstate="print">
            <a:extLst>
              <a:ext uri="{28A0092B-C50C-407E-A947-70E740481C1C}">
                <a14:useLocalDpi xmlns:a14="http://schemas.microsoft.com/office/drawing/2010/main"/>
              </a:ext>
            </a:extLst>
          </a:blip>
          <a:srcRect l="16466" r="16466"/>
          <a:stretch/>
        </p:blipFill>
        <p:spPr/>
      </p:pic>
      <p:sp>
        <p:nvSpPr>
          <p:cNvPr id="2" name="Text Placeholder 1">
            <a:extLst>
              <a:ext uri="{FF2B5EF4-FFF2-40B4-BE49-F238E27FC236}">
                <a16:creationId xmlns:a16="http://schemas.microsoft.com/office/drawing/2014/main" id="{75271A0B-F36C-43BC-A48E-64CAEABD3369}"/>
              </a:ext>
            </a:extLst>
          </p:cNvPr>
          <p:cNvSpPr>
            <a:spLocks noGrp="1"/>
          </p:cNvSpPr>
          <p:nvPr>
            <p:ph type="body" sz="quarter" idx="12"/>
          </p:nvPr>
        </p:nvSpPr>
        <p:spPr>
          <a:solidFill>
            <a:schemeClr val="accent3"/>
          </a:solidFill>
        </p:spPr>
        <p:txBody>
          <a:bodyPr/>
          <a:lstStyle/>
          <a:p>
            <a:r>
              <a:rPr lang="en-CA" noProof="1"/>
              <a:t>Gems of Clarity</a:t>
            </a:r>
            <a:endParaRPr lang="en-US" dirty="0"/>
          </a:p>
        </p:txBody>
      </p:sp>
      <p:sp>
        <p:nvSpPr>
          <p:cNvPr id="5" name="Text Placeholder 4">
            <a:extLst>
              <a:ext uri="{FF2B5EF4-FFF2-40B4-BE49-F238E27FC236}">
                <a16:creationId xmlns:a16="http://schemas.microsoft.com/office/drawing/2014/main" id="{CB352B93-3251-44FC-8CE9-3275C0286D83}"/>
              </a:ext>
            </a:extLst>
          </p:cNvPr>
          <p:cNvSpPr>
            <a:spLocks noGrp="1"/>
          </p:cNvSpPr>
          <p:nvPr>
            <p:ph type="body" sz="quarter" idx="13"/>
          </p:nvPr>
        </p:nvSpPr>
        <p:spPr>
          <a:xfrm>
            <a:off x="4949647" y="3505709"/>
            <a:ext cx="6308893" cy="1817609"/>
          </a:xfrm>
        </p:spPr>
        <p:txBody>
          <a:bodyPr anchor="ctr"/>
          <a:lstStyle/>
          <a:p>
            <a:r>
              <a:rPr lang="en-US" sz="2800" cap="none" dirty="0"/>
              <a:t>How do we help caregivers understand what we mean by danger and safety, and orient them to tasks ahead?</a:t>
            </a:r>
            <a:endParaRPr lang="en-CA" sz="2800" cap="none" dirty="0"/>
          </a:p>
        </p:txBody>
      </p:sp>
      <p:sp>
        <p:nvSpPr>
          <p:cNvPr id="3" name="Title 2">
            <a:extLst>
              <a:ext uri="{FF2B5EF4-FFF2-40B4-BE49-F238E27FC236}">
                <a16:creationId xmlns:a16="http://schemas.microsoft.com/office/drawing/2014/main" id="{4E61D295-3CA6-4A7B-B5E7-F10D020F837F}"/>
              </a:ext>
            </a:extLst>
          </p:cNvPr>
          <p:cNvSpPr>
            <a:spLocks noGrp="1"/>
          </p:cNvSpPr>
          <p:nvPr>
            <p:ph type="title"/>
          </p:nvPr>
        </p:nvSpPr>
        <p:spPr/>
        <p:txBody>
          <a:bodyPr/>
          <a:lstStyle/>
          <a:p>
            <a:r>
              <a:rPr lang="en-CA" noProof="1"/>
              <a:t>Gems of Clarity</a:t>
            </a:r>
            <a:endParaRPr lang="en-US" dirty="0"/>
          </a:p>
        </p:txBody>
      </p:sp>
    </p:spTree>
    <p:custDataLst>
      <p:tags r:id="rId1"/>
    </p:custDataLst>
    <p:extLst>
      <p:ext uri="{BB962C8B-B14F-4D97-AF65-F5344CB8AC3E}">
        <p14:creationId xmlns:p14="http://schemas.microsoft.com/office/powerpoint/2010/main" val="436229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82605A-7443-44BD-84B1-B21CEF04B0EF}"/>
              </a:ext>
            </a:extLst>
          </p:cNvPr>
          <p:cNvSpPr>
            <a:spLocks noGrp="1"/>
          </p:cNvSpPr>
          <p:nvPr>
            <p:ph type="title"/>
          </p:nvPr>
        </p:nvSpPr>
        <p:spPr>
          <a:xfrm>
            <a:off x="543207" y="365129"/>
            <a:ext cx="10898216" cy="1280160"/>
          </a:xfrm>
        </p:spPr>
        <p:txBody>
          <a:bodyPr/>
          <a:lstStyle/>
          <a:p>
            <a:r>
              <a:rPr lang="en-US" dirty="0">
                <a:latin typeface="Segoe UI"/>
                <a:cs typeface="Segoe UI"/>
              </a:rPr>
              <a:t>harm and worry statements</a:t>
            </a:r>
          </a:p>
        </p:txBody>
      </p:sp>
      <p:sp>
        <p:nvSpPr>
          <p:cNvPr id="5" name="Oval 37">
            <a:extLst>
              <a:ext uri="{FF2B5EF4-FFF2-40B4-BE49-F238E27FC236}">
                <a16:creationId xmlns:a16="http://schemas.microsoft.com/office/drawing/2014/main" id="{54C6B2AF-9A59-4C52-B8C7-85587CFBDCE5}"/>
              </a:ext>
            </a:extLst>
          </p:cNvPr>
          <p:cNvSpPr/>
          <p:nvPr/>
        </p:nvSpPr>
        <p:spPr>
          <a:xfrm>
            <a:off x="2129541" y="1545898"/>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grpSp>
        <p:nvGrpSpPr>
          <p:cNvPr id="7" name="Group 6">
            <a:extLst>
              <a:ext uri="{FF2B5EF4-FFF2-40B4-BE49-F238E27FC236}">
                <a16:creationId xmlns:a16="http://schemas.microsoft.com/office/drawing/2014/main" id="{3FD1DE9D-4088-436A-AD7C-15A590DE634A}"/>
              </a:ext>
            </a:extLst>
          </p:cNvPr>
          <p:cNvGrpSpPr/>
          <p:nvPr/>
        </p:nvGrpSpPr>
        <p:grpSpPr>
          <a:xfrm>
            <a:off x="2131669" y="1734914"/>
            <a:ext cx="2690079" cy="2181050"/>
            <a:chOff x="1378765" y="3098421"/>
            <a:chExt cx="2690079" cy="2181050"/>
          </a:xfrm>
        </p:grpSpPr>
        <p:sp>
          <p:nvSpPr>
            <p:cNvPr id="14" name="Rectangle 40">
              <a:extLst>
                <a:ext uri="{FF2B5EF4-FFF2-40B4-BE49-F238E27FC236}">
                  <a16:creationId xmlns:a16="http://schemas.microsoft.com/office/drawing/2014/main" id="{7F45CDD6-3BA5-4F88-A420-2556C42FAA5D}"/>
                </a:ext>
              </a:extLst>
            </p:cNvPr>
            <p:cNvSpPr/>
            <p:nvPr/>
          </p:nvSpPr>
          <p:spPr>
            <a:xfrm>
              <a:off x="1378765" y="4411541"/>
              <a:ext cx="2690079"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dirty="0"/>
                <a:t>Who </a:t>
              </a:r>
              <a:r>
                <a:rPr lang="en-US" sz="2800" dirty="0"/>
                <a:t>says (or it was reported)</a:t>
              </a:r>
            </a:p>
          </p:txBody>
        </p:sp>
        <p:pic>
          <p:nvPicPr>
            <p:cNvPr id="15" name="Graphic 14">
              <a:extLst>
                <a:ext uri="{FF2B5EF4-FFF2-40B4-BE49-F238E27FC236}">
                  <a16:creationId xmlns:a16="http://schemas.microsoft.com/office/drawing/2014/main" id="{D6DFC346-87CA-454E-BB1D-D8AA0B5BEF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8297" y="3098421"/>
              <a:ext cx="1471013" cy="1097280"/>
            </a:xfrm>
            <a:prstGeom prst="rect">
              <a:avLst/>
            </a:prstGeom>
          </p:spPr>
        </p:pic>
      </p:grpSp>
      <p:grpSp>
        <p:nvGrpSpPr>
          <p:cNvPr id="8" name="Group 7">
            <a:extLst>
              <a:ext uri="{FF2B5EF4-FFF2-40B4-BE49-F238E27FC236}">
                <a16:creationId xmlns:a16="http://schemas.microsoft.com/office/drawing/2014/main" id="{7420A880-F806-414F-9F56-72C6B443086C}"/>
              </a:ext>
            </a:extLst>
          </p:cNvPr>
          <p:cNvGrpSpPr/>
          <p:nvPr/>
        </p:nvGrpSpPr>
        <p:grpSpPr>
          <a:xfrm>
            <a:off x="9175262" y="1824877"/>
            <a:ext cx="1889113" cy="2234910"/>
            <a:chOff x="9140715" y="3098421"/>
            <a:chExt cx="1889113" cy="2234910"/>
          </a:xfrm>
        </p:grpSpPr>
        <p:sp>
          <p:nvSpPr>
            <p:cNvPr id="12" name="Rectangle 36">
              <a:extLst>
                <a:ext uri="{FF2B5EF4-FFF2-40B4-BE49-F238E27FC236}">
                  <a16:creationId xmlns:a16="http://schemas.microsoft.com/office/drawing/2014/main" id="{12C3D195-6DCE-423F-B66C-2E58D5E9BCA4}"/>
                </a:ext>
              </a:extLst>
            </p:cNvPr>
            <p:cNvSpPr/>
            <p:nvPr/>
          </p:nvSpPr>
          <p:spPr>
            <a:xfrm>
              <a:off x="9140715" y="4454629"/>
              <a:ext cx="1889113" cy="878702"/>
            </a:xfrm>
            <a:prstGeom prst="rect">
              <a:avLst/>
            </a:prstGeom>
            <a:noFill/>
          </p:spPr>
          <p:txBody>
            <a:bodyPr wrap="square">
              <a:spAutoFit/>
            </a:bodyPr>
            <a:lstStyle/>
            <a:p>
              <a:pPr lvl="0" algn="ctr" defTabSz="1111250">
                <a:lnSpc>
                  <a:spcPct val="90000"/>
                </a:lnSpc>
                <a:spcBef>
                  <a:spcPct val="0"/>
                </a:spcBef>
                <a:spcAft>
                  <a:spcPct val="35000"/>
                </a:spcAft>
              </a:pPr>
              <a:r>
                <a:rPr lang="en-US" sz="2800" b="1" dirty="0"/>
                <a:t>Impact</a:t>
              </a:r>
              <a:r>
                <a:rPr lang="en-US" sz="2800" dirty="0"/>
                <a:t> on the child</a:t>
              </a:r>
            </a:p>
          </p:txBody>
        </p:sp>
        <p:pic>
          <p:nvPicPr>
            <p:cNvPr id="13" name="Graphic 12">
              <a:extLst>
                <a:ext uri="{FF2B5EF4-FFF2-40B4-BE49-F238E27FC236}">
                  <a16:creationId xmlns:a16="http://schemas.microsoft.com/office/drawing/2014/main" id="{9EA0965F-6BE2-4390-A68D-A2591B674B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7442" y="3098421"/>
              <a:ext cx="1175658" cy="1097280"/>
            </a:xfrm>
            <a:prstGeom prst="rect">
              <a:avLst/>
            </a:prstGeom>
          </p:spPr>
        </p:pic>
      </p:grpSp>
      <p:sp>
        <p:nvSpPr>
          <p:cNvPr id="10" name="Rectangle 38">
            <a:extLst>
              <a:ext uri="{FF2B5EF4-FFF2-40B4-BE49-F238E27FC236}">
                <a16:creationId xmlns:a16="http://schemas.microsoft.com/office/drawing/2014/main" id="{D93751C0-C3C0-48E3-8290-BDE7DC3F73CC}"/>
              </a:ext>
            </a:extLst>
          </p:cNvPr>
          <p:cNvSpPr/>
          <p:nvPr/>
        </p:nvSpPr>
        <p:spPr>
          <a:xfrm>
            <a:off x="5401554" y="3105729"/>
            <a:ext cx="2919795" cy="954107"/>
          </a:xfrm>
          <a:prstGeom prst="rect">
            <a:avLst/>
          </a:prstGeom>
          <a:noFill/>
        </p:spPr>
        <p:txBody>
          <a:bodyPr wrap="square">
            <a:spAutoFit/>
          </a:bodyPr>
          <a:lstStyle/>
          <a:p>
            <a:pPr lvl="0" algn="ctr" defTabSz="1111250">
              <a:spcBef>
                <a:spcPct val="0"/>
              </a:spcBef>
            </a:pPr>
            <a:r>
              <a:rPr lang="en-US" sz="2800" b="1" dirty="0"/>
              <a:t>What </a:t>
            </a:r>
            <a:r>
              <a:rPr lang="en-US" sz="2800" dirty="0"/>
              <a:t>caregiver actions/inaction</a:t>
            </a:r>
          </a:p>
        </p:txBody>
      </p:sp>
      <p:pic>
        <p:nvPicPr>
          <p:cNvPr id="18" name="Graphic 15">
            <a:extLst>
              <a:ext uri="{FF2B5EF4-FFF2-40B4-BE49-F238E27FC236}">
                <a16:creationId xmlns:a16="http://schemas.microsoft.com/office/drawing/2014/main" id="{DE338F23-FACF-4FA0-9D7A-C712EE39BB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38318" y="1795940"/>
            <a:ext cx="1103592" cy="1097280"/>
          </a:xfrm>
          <a:prstGeom prst="rect">
            <a:avLst/>
          </a:prstGeom>
        </p:spPr>
      </p:pic>
      <p:pic>
        <p:nvPicPr>
          <p:cNvPr id="20" name="Picture 19">
            <a:extLst>
              <a:ext uri="{FF2B5EF4-FFF2-40B4-BE49-F238E27FC236}">
                <a16:creationId xmlns:a16="http://schemas.microsoft.com/office/drawing/2014/main" id="{33EA26D8-8F86-48BE-A52F-85BD9AB8B2B3}"/>
              </a:ext>
            </a:extLst>
          </p:cNvPr>
          <p:cNvPicPr>
            <a:picLocks noChangeAspect="1"/>
          </p:cNvPicPr>
          <p:nvPr/>
        </p:nvPicPr>
        <p:blipFill>
          <a:blip r:embed="rId10">
            <a:biLevel thresh="25000"/>
          </a:blip>
          <a:stretch>
            <a:fillRect/>
          </a:stretch>
        </p:blipFill>
        <p:spPr>
          <a:xfrm>
            <a:off x="4722353" y="5014070"/>
            <a:ext cx="984023" cy="984023"/>
          </a:xfrm>
          <a:prstGeom prst="rect">
            <a:avLst/>
          </a:prstGeom>
        </p:spPr>
      </p:pic>
      <p:sp>
        <p:nvSpPr>
          <p:cNvPr id="22" name="Rectangle 40">
            <a:extLst>
              <a:ext uri="{FF2B5EF4-FFF2-40B4-BE49-F238E27FC236}">
                <a16:creationId xmlns:a16="http://schemas.microsoft.com/office/drawing/2014/main" id="{6FF13D7A-2B39-465E-BD6A-C06E57B38C69}"/>
              </a:ext>
            </a:extLst>
          </p:cNvPr>
          <p:cNvSpPr/>
          <p:nvPr/>
        </p:nvSpPr>
        <p:spPr>
          <a:xfrm>
            <a:off x="2889823" y="5744322"/>
            <a:ext cx="1547857" cy="490904"/>
          </a:xfrm>
          <a:prstGeom prst="rect">
            <a:avLst/>
          </a:prstGeom>
          <a:noFill/>
        </p:spPr>
        <p:txBody>
          <a:bodyPr wrap="square" anchor="ctr">
            <a:spAutoFit/>
          </a:bodyPr>
          <a:lstStyle/>
          <a:p>
            <a:pPr lvl="0" algn="ctr" defTabSz="1111250">
              <a:lnSpc>
                <a:spcPct val="90000"/>
              </a:lnSpc>
              <a:spcBef>
                <a:spcPct val="0"/>
              </a:spcBef>
              <a:spcAft>
                <a:spcPct val="35000"/>
              </a:spcAft>
            </a:pPr>
            <a:r>
              <a:rPr lang="en-US" sz="2800" b="1" dirty="0"/>
              <a:t>Child</a:t>
            </a:r>
            <a:endParaRPr lang="en-US" sz="2800" dirty="0"/>
          </a:p>
        </p:txBody>
      </p:sp>
      <p:sp>
        <p:nvSpPr>
          <p:cNvPr id="23" name="Oval 37">
            <a:extLst>
              <a:ext uri="{FF2B5EF4-FFF2-40B4-BE49-F238E27FC236}">
                <a16:creationId xmlns:a16="http://schemas.microsoft.com/office/drawing/2014/main" id="{23D0BC0A-7A7B-4CA1-BB1C-35619E15EC1F}"/>
              </a:ext>
            </a:extLst>
          </p:cNvPr>
          <p:cNvSpPr/>
          <p:nvPr/>
        </p:nvSpPr>
        <p:spPr>
          <a:xfrm>
            <a:off x="2015793" y="4406688"/>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sp>
        <p:nvSpPr>
          <p:cNvPr id="24" name="Rectangle 38">
            <a:extLst>
              <a:ext uri="{FF2B5EF4-FFF2-40B4-BE49-F238E27FC236}">
                <a16:creationId xmlns:a16="http://schemas.microsoft.com/office/drawing/2014/main" id="{781E5B78-9D7E-42BF-BC53-BBB4B3BA34E0}"/>
              </a:ext>
            </a:extLst>
          </p:cNvPr>
          <p:cNvSpPr/>
          <p:nvPr/>
        </p:nvSpPr>
        <p:spPr>
          <a:xfrm>
            <a:off x="5259275" y="5762929"/>
            <a:ext cx="3278439" cy="523220"/>
          </a:xfrm>
          <a:prstGeom prst="rect">
            <a:avLst/>
          </a:prstGeom>
          <a:noFill/>
        </p:spPr>
        <p:txBody>
          <a:bodyPr wrap="square" anchor="ctr">
            <a:spAutoFit/>
          </a:bodyPr>
          <a:lstStyle/>
          <a:p>
            <a:pPr lvl="0" algn="ctr" defTabSz="1111250">
              <a:spcBef>
                <a:spcPct val="0"/>
              </a:spcBef>
            </a:pPr>
            <a:r>
              <a:rPr lang="en-US" sz="2800" b="1" dirty="0"/>
              <a:t>Impacted how?</a:t>
            </a:r>
            <a:endParaRPr lang="en-US" sz="2800" dirty="0"/>
          </a:p>
        </p:txBody>
      </p:sp>
      <p:sp>
        <p:nvSpPr>
          <p:cNvPr id="25" name="Rectangle 36">
            <a:extLst>
              <a:ext uri="{FF2B5EF4-FFF2-40B4-BE49-F238E27FC236}">
                <a16:creationId xmlns:a16="http://schemas.microsoft.com/office/drawing/2014/main" id="{54153556-A0E6-446A-8BF2-3A0489C15C56}"/>
              </a:ext>
            </a:extLst>
          </p:cNvPr>
          <p:cNvSpPr/>
          <p:nvPr/>
        </p:nvSpPr>
        <p:spPr>
          <a:xfrm>
            <a:off x="9236810" y="5476797"/>
            <a:ext cx="1889113" cy="1266501"/>
          </a:xfrm>
          <a:prstGeom prst="rect">
            <a:avLst/>
          </a:prstGeom>
          <a:noFill/>
        </p:spPr>
        <p:txBody>
          <a:bodyPr wrap="square" anchor="ctr">
            <a:spAutoFit/>
          </a:bodyPr>
          <a:lstStyle/>
          <a:p>
            <a:pPr lvl="0" algn="ctr" defTabSz="1111250">
              <a:lnSpc>
                <a:spcPct val="90000"/>
              </a:lnSpc>
              <a:spcBef>
                <a:spcPct val="0"/>
              </a:spcBef>
              <a:spcAft>
                <a:spcPct val="35000"/>
              </a:spcAft>
            </a:pPr>
            <a:r>
              <a:rPr lang="en-US" sz="2800" b="1" dirty="0"/>
              <a:t>Caregiver action/ inaction</a:t>
            </a:r>
          </a:p>
        </p:txBody>
      </p:sp>
      <p:pic>
        <p:nvPicPr>
          <p:cNvPr id="26" name="Graphic 25">
            <a:extLst>
              <a:ext uri="{FF2B5EF4-FFF2-40B4-BE49-F238E27FC236}">
                <a16:creationId xmlns:a16="http://schemas.microsoft.com/office/drawing/2014/main" id="{E7A618EB-B417-47E4-B3B5-0BAC51526C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0666" y="4373649"/>
            <a:ext cx="1175658" cy="1097280"/>
          </a:xfrm>
          <a:prstGeom prst="rect">
            <a:avLst/>
          </a:prstGeom>
        </p:spPr>
      </p:pic>
      <p:sp>
        <p:nvSpPr>
          <p:cNvPr id="27" name="Rectangle 40">
            <a:extLst>
              <a:ext uri="{FF2B5EF4-FFF2-40B4-BE49-F238E27FC236}">
                <a16:creationId xmlns:a16="http://schemas.microsoft.com/office/drawing/2014/main" id="{5E8F2E04-BEED-4201-9D7E-FA344EEB2E33}"/>
              </a:ext>
            </a:extLst>
          </p:cNvPr>
          <p:cNvSpPr/>
          <p:nvPr/>
        </p:nvSpPr>
        <p:spPr>
          <a:xfrm>
            <a:off x="3946869" y="4712996"/>
            <a:ext cx="2690079" cy="490904"/>
          </a:xfrm>
          <a:prstGeom prst="rect">
            <a:avLst/>
          </a:prstGeom>
          <a:noFill/>
        </p:spPr>
        <p:txBody>
          <a:bodyPr wrap="square">
            <a:spAutoFit/>
          </a:bodyPr>
          <a:lstStyle/>
          <a:p>
            <a:pPr lvl="0" algn="ctr" defTabSz="1111250">
              <a:lnSpc>
                <a:spcPct val="90000"/>
              </a:lnSpc>
              <a:spcBef>
                <a:spcPct val="0"/>
              </a:spcBef>
              <a:spcAft>
                <a:spcPct val="35000"/>
              </a:spcAft>
            </a:pPr>
            <a:r>
              <a:rPr lang="en-US" sz="2800" dirty="0"/>
              <a:t>may be</a:t>
            </a:r>
          </a:p>
        </p:txBody>
      </p:sp>
      <p:sp>
        <p:nvSpPr>
          <p:cNvPr id="28" name="Rectangle 40">
            <a:extLst>
              <a:ext uri="{FF2B5EF4-FFF2-40B4-BE49-F238E27FC236}">
                <a16:creationId xmlns:a16="http://schemas.microsoft.com/office/drawing/2014/main" id="{2483BCD8-276D-413C-B4C7-6BC10CF2E953}"/>
              </a:ext>
            </a:extLst>
          </p:cNvPr>
          <p:cNvSpPr/>
          <p:nvPr/>
        </p:nvSpPr>
        <p:spPr>
          <a:xfrm>
            <a:off x="7095041" y="4724772"/>
            <a:ext cx="2690079" cy="490904"/>
          </a:xfrm>
          <a:prstGeom prst="rect">
            <a:avLst/>
          </a:prstGeom>
          <a:noFill/>
        </p:spPr>
        <p:txBody>
          <a:bodyPr wrap="square">
            <a:spAutoFit/>
          </a:bodyPr>
          <a:lstStyle/>
          <a:p>
            <a:pPr lvl="0" algn="ctr" defTabSz="1111250">
              <a:lnSpc>
                <a:spcPct val="90000"/>
              </a:lnSpc>
              <a:spcBef>
                <a:spcPct val="0"/>
              </a:spcBef>
              <a:spcAft>
                <a:spcPct val="35000"/>
              </a:spcAft>
            </a:pPr>
            <a:r>
              <a:rPr lang="en-US" sz="2800" dirty="0"/>
              <a:t>if/when</a:t>
            </a:r>
          </a:p>
        </p:txBody>
      </p:sp>
      <p:grpSp>
        <p:nvGrpSpPr>
          <p:cNvPr id="29" name="Graphic 15" descr="Man with kid">
            <a:extLst>
              <a:ext uri="{FF2B5EF4-FFF2-40B4-BE49-F238E27FC236}">
                <a16:creationId xmlns:a16="http://schemas.microsoft.com/office/drawing/2014/main" id="{FFC42761-967E-4011-AA29-8E2B8B0D1132}"/>
              </a:ext>
            </a:extLst>
          </p:cNvPr>
          <p:cNvGrpSpPr/>
          <p:nvPr/>
        </p:nvGrpSpPr>
        <p:grpSpPr>
          <a:xfrm>
            <a:off x="3252098" y="4218888"/>
            <a:ext cx="869922" cy="1280162"/>
            <a:chOff x="1688345" y="3159578"/>
            <a:chExt cx="869922" cy="1239448"/>
          </a:xfrm>
          <a:solidFill>
            <a:srgbClr val="F6943D"/>
          </a:solidFill>
        </p:grpSpPr>
        <p:sp>
          <p:nvSpPr>
            <p:cNvPr id="30" name="Freeform: Shape 29">
              <a:extLst>
                <a:ext uri="{FF2B5EF4-FFF2-40B4-BE49-F238E27FC236}">
                  <a16:creationId xmlns:a16="http://schemas.microsoft.com/office/drawing/2014/main" id="{ABEB1842-8298-45D2-9D41-A717FF9599F0}"/>
                </a:ext>
              </a:extLst>
            </p:cNvPr>
            <p:cNvSpPr/>
            <p:nvPr/>
          </p:nvSpPr>
          <p:spPr>
            <a:xfrm>
              <a:off x="1861138" y="3159578"/>
              <a:ext cx="216903" cy="216903"/>
            </a:xfrm>
            <a:custGeom>
              <a:avLst/>
              <a:gdLst>
                <a:gd name="connsiteX0" fmla="*/ 216903 w 216903"/>
                <a:gd name="connsiteY0" fmla="*/ 108452 h 216903"/>
                <a:gd name="connsiteX1" fmla="*/ 108452 w 216903"/>
                <a:gd name="connsiteY1" fmla="*/ 216903 h 216903"/>
                <a:gd name="connsiteX2" fmla="*/ 0 w 216903"/>
                <a:gd name="connsiteY2" fmla="*/ 108452 h 216903"/>
                <a:gd name="connsiteX3" fmla="*/ 108452 w 216903"/>
                <a:gd name="connsiteY3" fmla="*/ 0 h 216903"/>
                <a:gd name="connsiteX4" fmla="*/ 216903 w 216903"/>
                <a:gd name="connsiteY4" fmla="*/ 108452 h 21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3" h="216903">
                  <a:moveTo>
                    <a:pt x="216903" y="108452"/>
                  </a:moveTo>
                  <a:cubicBezTo>
                    <a:pt x="216903" y="168348"/>
                    <a:pt x="168348" y="216903"/>
                    <a:pt x="108452" y="216903"/>
                  </a:cubicBezTo>
                  <a:cubicBezTo>
                    <a:pt x="48555" y="216903"/>
                    <a:pt x="0" y="168348"/>
                    <a:pt x="0" y="108452"/>
                  </a:cubicBezTo>
                  <a:cubicBezTo>
                    <a:pt x="0" y="48555"/>
                    <a:pt x="48555" y="0"/>
                    <a:pt x="108452" y="0"/>
                  </a:cubicBezTo>
                  <a:cubicBezTo>
                    <a:pt x="168348" y="0"/>
                    <a:pt x="216903" y="48555"/>
                    <a:pt x="216903" y="108452"/>
                  </a:cubicBezTo>
                  <a:close/>
                </a:path>
              </a:pathLst>
            </a:custGeom>
            <a:solidFill>
              <a:schemeClr val="tx1">
                <a:lumMod val="40000"/>
                <a:lumOff val="60000"/>
              </a:schemeClr>
            </a:solidFill>
            <a:ln w="1547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A1B8D54E-0957-4BE9-B8AF-B5581AAC7B3A}"/>
                </a:ext>
              </a:extLst>
            </p:cNvPr>
            <p:cNvSpPr/>
            <p:nvPr/>
          </p:nvSpPr>
          <p:spPr>
            <a:xfrm>
              <a:off x="1688345" y="3407468"/>
              <a:ext cx="559849" cy="991558"/>
            </a:xfrm>
            <a:custGeom>
              <a:avLst/>
              <a:gdLst>
                <a:gd name="connsiteX0" fmla="*/ 558571 w 559849"/>
                <a:gd name="connsiteY0" fmla="*/ 455497 h 991558"/>
                <a:gd name="connsiteX1" fmla="*/ 485753 w 559849"/>
                <a:gd name="connsiteY1" fmla="*/ 89860 h 991558"/>
                <a:gd name="connsiteX2" fmla="*/ 375752 w 559849"/>
                <a:gd name="connsiteY2" fmla="*/ 17042 h 991558"/>
                <a:gd name="connsiteX3" fmla="*/ 279695 w 559849"/>
                <a:gd name="connsiteY3" fmla="*/ 0 h 991558"/>
                <a:gd name="connsiteX4" fmla="*/ 183638 w 559849"/>
                <a:gd name="connsiteY4" fmla="*/ 17042 h 991558"/>
                <a:gd name="connsiteX5" fmla="*/ 73637 w 559849"/>
                <a:gd name="connsiteY5" fmla="*/ 89860 h 991558"/>
                <a:gd name="connsiteX6" fmla="*/ 819 w 559849"/>
                <a:gd name="connsiteY6" fmla="*/ 455497 h 991558"/>
                <a:gd name="connsiteX7" fmla="*/ 38003 w 559849"/>
                <a:gd name="connsiteY7" fmla="*/ 509723 h 991558"/>
                <a:gd name="connsiteX8" fmla="*/ 47299 w 559849"/>
                <a:gd name="connsiteY8" fmla="*/ 511272 h 991558"/>
                <a:gd name="connsiteX9" fmla="*/ 92229 w 559849"/>
                <a:gd name="connsiteY9" fmla="*/ 474089 h 991558"/>
                <a:gd name="connsiteX10" fmla="*/ 157300 w 559849"/>
                <a:gd name="connsiteY10" fmla="*/ 159579 h 991558"/>
                <a:gd name="connsiteX11" fmla="*/ 157300 w 559849"/>
                <a:gd name="connsiteY11" fmla="*/ 991559 h 991558"/>
                <a:gd name="connsiteX12" fmla="*/ 250258 w 559849"/>
                <a:gd name="connsiteY12" fmla="*/ 991559 h 991558"/>
                <a:gd name="connsiteX13" fmla="*/ 250258 w 559849"/>
                <a:gd name="connsiteY13" fmla="*/ 511272 h 991558"/>
                <a:gd name="connsiteX14" fmla="*/ 312231 w 559849"/>
                <a:gd name="connsiteY14" fmla="*/ 511272 h 991558"/>
                <a:gd name="connsiteX15" fmla="*/ 312231 w 559849"/>
                <a:gd name="connsiteY15" fmla="*/ 991559 h 991558"/>
                <a:gd name="connsiteX16" fmla="*/ 405189 w 559849"/>
                <a:gd name="connsiteY16" fmla="*/ 991559 h 991558"/>
                <a:gd name="connsiteX17" fmla="*/ 405189 w 559849"/>
                <a:gd name="connsiteY17" fmla="*/ 159579 h 991558"/>
                <a:gd name="connsiteX18" fmla="*/ 468711 w 559849"/>
                <a:gd name="connsiteY18" fmla="*/ 474089 h 991558"/>
                <a:gd name="connsiteX19" fmla="*/ 513641 w 559849"/>
                <a:gd name="connsiteY19" fmla="*/ 511272 h 991558"/>
                <a:gd name="connsiteX20" fmla="*/ 522937 w 559849"/>
                <a:gd name="connsiteY20" fmla="*/ 509723 h 991558"/>
                <a:gd name="connsiteX21" fmla="*/ 558571 w 559849"/>
                <a:gd name="connsiteY21" fmla="*/ 455497 h 99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849" h="991558">
                  <a:moveTo>
                    <a:pt x="558571" y="455497"/>
                  </a:moveTo>
                  <a:lnTo>
                    <a:pt x="485753" y="89860"/>
                  </a:lnTo>
                  <a:cubicBezTo>
                    <a:pt x="456317" y="57324"/>
                    <a:pt x="419133" y="32536"/>
                    <a:pt x="375752" y="17042"/>
                  </a:cubicBezTo>
                  <a:cubicBezTo>
                    <a:pt x="346316" y="6197"/>
                    <a:pt x="313780" y="0"/>
                    <a:pt x="279695" y="0"/>
                  </a:cubicBezTo>
                  <a:cubicBezTo>
                    <a:pt x="245610" y="0"/>
                    <a:pt x="214624" y="6197"/>
                    <a:pt x="183638" y="17042"/>
                  </a:cubicBezTo>
                  <a:cubicBezTo>
                    <a:pt x="141807" y="32536"/>
                    <a:pt x="104623" y="57324"/>
                    <a:pt x="73637" y="89860"/>
                  </a:cubicBezTo>
                  <a:lnTo>
                    <a:pt x="819" y="455497"/>
                  </a:lnTo>
                  <a:cubicBezTo>
                    <a:pt x="-3829" y="480286"/>
                    <a:pt x="11665" y="505075"/>
                    <a:pt x="38003" y="509723"/>
                  </a:cubicBezTo>
                  <a:cubicBezTo>
                    <a:pt x="41101" y="509723"/>
                    <a:pt x="44200" y="511272"/>
                    <a:pt x="47299" y="511272"/>
                  </a:cubicBezTo>
                  <a:cubicBezTo>
                    <a:pt x="68989" y="511272"/>
                    <a:pt x="89130" y="495779"/>
                    <a:pt x="92229" y="474089"/>
                  </a:cubicBezTo>
                  <a:lnTo>
                    <a:pt x="157300" y="159579"/>
                  </a:lnTo>
                  <a:lnTo>
                    <a:pt x="157300" y="991559"/>
                  </a:lnTo>
                  <a:lnTo>
                    <a:pt x="250258" y="991559"/>
                  </a:lnTo>
                  <a:lnTo>
                    <a:pt x="250258" y="511272"/>
                  </a:lnTo>
                  <a:lnTo>
                    <a:pt x="312231" y="511272"/>
                  </a:lnTo>
                  <a:lnTo>
                    <a:pt x="312231" y="991559"/>
                  </a:lnTo>
                  <a:lnTo>
                    <a:pt x="405189" y="991559"/>
                  </a:lnTo>
                  <a:lnTo>
                    <a:pt x="405189" y="159579"/>
                  </a:lnTo>
                  <a:lnTo>
                    <a:pt x="468711" y="474089"/>
                  </a:lnTo>
                  <a:cubicBezTo>
                    <a:pt x="471810" y="495779"/>
                    <a:pt x="491951" y="511272"/>
                    <a:pt x="513641" y="511272"/>
                  </a:cubicBezTo>
                  <a:cubicBezTo>
                    <a:pt x="516740" y="511272"/>
                    <a:pt x="519838" y="511272"/>
                    <a:pt x="522937" y="509723"/>
                  </a:cubicBezTo>
                  <a:cubicBezTo>
                    <a:pt x="547726" y="505075"/>
                    <a:pt x="564768" y="480286"/>
                    <a:pt x="558571" y="455497"/>
                  </a:cubicBezTo>
                  <a:close/>
                </a:path>
              </a:pathLst>
            </a:custGeom>
            <a:solidFill>
              <a:schemeClr val="tx1">
                <a:lumMod val="40000"/>
                <a:lumOff val="60000"/>
              </a:schemeClr>
            </a:solidFill>
            <a:ln w="15478"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5866D6F2-5FB5-4B05-9E4F-9DB2321AD06B}"/>
                </a:ext>
              </a:extLst>
            </p:cNvPr>
            <p:cNvSpPr/>
            <p:nvPr/>
          </p:nvSpPr>
          <p:spPr>
            <a:xfrm>
              <a:off x="2310438" y="3825782"/>
              <a:ext cx="154931" cy="154931"/>
            </a:xfrm>
            <a:custGeom>
              <a:avLst/>
              <a:gdLst>
                <a:gd name="connsiteX0" fmla="*/ 154931 w 154931"/>
                <a:gd name="connsiteY0" fmla="*/ 77466 h 154931"/>
                <a:gd name="connsiteX1" fmla="*/ 77466 w 154931"/>
                <a:gd name="connsiteY1" fmla="*/ 154931 h 154931"/>
                <a:gd name="connsiteX2" fmla="*/ 0 w 154931"/>
                <a:gd name="connsiteY2" fmla="*/ 77466 h 154931"/>
                <a:gd name="connsiteX3" fmla="*/ 77466 w 154931"/>
                <a:gd name="connsiteY3" fmla="*/ 0 h 154931"/>
                <a:gd name="connsiteX4" fmla="*/ 154931 w 154931"/>
                <a:gd name="connsiteY4" fmla="*/ 77466 h 15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1" h="154931">
                  <a:moveTo>
                    <a:pt x="154931" y="77466"/>
                  </a:moveTo>
                  <a:cubicBezTo>
                    <a:pt x="154931" y="120249"/>
                    <a:pt x="120248" y="154931"/>
                    <a:pt x="77466" y="154931"/>
                  </a:cubicBezTo>
                  <a:cubicBezTo>
                    <a:pt x="34682" y="154931"/>
                    <a:pt x="0" y="120249"/>
                    <a:pt x="0" y="77466"/>
                  </a:cubicBezTo>
                  <a:cubicBezTo>
                    <a:pt x="0" y="34682"/>
                    <a:pt x="34682" y="0"/>
                    <a:pt x="77466" y="0"/>
                  </a:cubicBezTo>
                  <a:cubicBezTo>
                    <a:pt x="120248" y="0"/>
                    <a:pt x="154931" y="34682"/>
                    <a:pt x="154931" y="77466"/>
                  </a:cubicBezTo>
                  <a:close/>
                </a:path>
              </a:pathLst>
            </a:custGeom>
            <a:solidFill>
              <a:srgbClr val="F6943D"/>
            </a:solidFill>
            <a:ln w="15478"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5070B7C-1170-45E0-8A4F-BB54842DEB66}"/>
                </a:ext>
              </a:extLst>
            </p:cNvPr>
            <p:cNvSpPr/>
            <p:nvPr/>
          </p:nvSpPr>
          <p:spPr>
            <a:xfrm>
              <a:off x="2170878" y="3841153"/>
              <a:ext cx="387389" cy="557873"/>
            </a:xfrm>
            <a:custGeom>
              <a:avLst/>
              <a:gdLst>
                <a:gd name="connsiteX0" fmla="*/ 384351 w 387389"/>
                <a:gd name="connsiteY0" fmla="*/ 344069 h 557873"/>
                <a:gd name="connsiteX1" fmla="*/ 330125 w 387389"/>
                <a:gd name="connsiteY1" fmla="*/ 213927 h 557873"/>
                <a:gd name="connsiteX2" fmla="*/ 249561 w 387389"/>
                <a:gd name="connsiteY2" fmla="*/ 158151 h 557873"/>
                <a:gd name="connsiteX3" fmla="*/ 217025 w 387389"/>
                <a:gd name="connsiteY3" fmla="*/ 155053 h 557873"/>
                <a:gd name="connsiteX4" fmla="*/ 139560 w 387389"/>
                <a:gd name="connsiteY4" fmla="*/ 155053 h 557873"/>
                <a:gd name="connsiteX5" fmla="*/ 57446 w 387389"/>
                <a:gd name="connsiteY5" fmla="*/ 15615 h 557873"/>
                <a:gd name="connsiteX6" fmla="*/ 15615 w 387389"/>
                <a:gd name="connsiteY6" fmla="*/ 4770 h 557873"/>
                <a:gd name="connsiteX7" fmla="*/ 4770 w 387389"/>
                <a:gd name="connsiteY7" fmla="*/ 46601 h 557873"/>
                <a:gd name="connsiteX8" fmla="*/ 139560 w 387389"/>
                <a:gd name="connsiteY8" fmla="*/ 275899 h 557873"/>
                <a:gd name="connsiteX9" fmla="*/ 139560 w 387389"/>
                <a:gd name="connsiteY9" fmla="*/ 557873 h 557873"/>
                <a:gd name="connsiteX10" fmla="*/ 201532 w 387389"/>
                <a:gd name="connsiteY10" fmla="*/ 557873 h 557873"/>
                <a:gd name="connsiteX11" fmla="*/ 201532 w 387389"/>
                <a:gd name="connsiteY11" fmla="*/ 371956 h 557873"/>
                <a:gd name="connsiteX12" fmla="*/ 232518 w 387389"/>
                <a:gd name="connsiteY12" fmla="*/ 371956 h 557873"/>
                <a:gd name="connsiteX13" fmla="*/ 232518 w 387389"/>
                <a:gd name="connsiteY13" fmla="*/ 557873 h 557873"/>
                <a:gd name="connsiteX14" fmla="*/ 294491 w 387389"/>
                <a:gd name="connsiteY14" fmla="*/ 557873 h 557873"/>
                <a:gd name="connsiteX15" fmla="*/ 294491 w 387389"/>
                <a:gd name="connsiteY15" fmla="*/ 288293 h 557873"/>
                <a:gd name="connsiteX16" fmla="*/ 328576 w 387389"/>
                <a:gd name="connsiteY16" fmla="*/ 368858 h 557873"/>
                <a:gd name="connsiteX17" fmla="*/ 356463 w 387389"/>
                <a:gd name="connsiteY17" fmla="*/ 387449 h 557873"/>
                <a:gd name="connsiteX18" fmla="*/ 368858 w 387389"/>
                <a:gd name="connsiteY18" fmla="*/ 384351 h 557873"/>
                <a:gd name="connsiteX19" fmla="*/ 384351 w 387389"/>
                <a:gd name="connsiteY19" fmla="*/ 344069 h 5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389" h="557873">
                  <a:moveTo>
                    <a:pt x="384351" y="344069"/>
                  </a:moveTo>
                  <a:lnTo>
                    <a:pt x="330125" y="213927"/>
                  </a:lnTo>
                  <a:cubicBezTo>
                    <a:pt x="311533" y="187588"/>
                    <a:pt x="282096" y="167447"/>
                    <a:pt x="249561" y="158151"/>
                  </a:cubicBezTo>
                  <a:cubicBezTo>
                    <a:pt x="240265" y="156602"/>
                    <a:pt x="227870" y="155053"/>
                    <a:pt x="217025" y="155053"/>
                  </a:cubicBezTo>
                  <a:lnTo>
                    <a:pt x="139560" y="155053"/>
                  </a:lnTo>
                  <a:lnTo>
                    <a:pt x="57446" y="15615"/>
                  </a:lnTo>
                  <a:cubicBezTo>
                    <a:pt x="48150" y="122"/>
                    <a:pt x="29559" y="-4526"/>
                    <a:pt x="15615" y="4770"/>
                  </a:cubicBezTo>
                  <a:cubicBezTo>
                    <a:pt x="122" y="14065"/>
                    <a:pt x="-4526" y="32657"/>
                    <a:pt x="4770" y="46601"/>
                  </a:cubicBezTo>
                  <a:lnTo>
                    <a:pt x="139560" y="275899"/>
                  </a:lnTo>
                  <a:lnTo>
                    <a:pt x="139560" y="557873"/>
                  </a:lnTo>
                  <a:lnTo>
                    <a:pt x="201532" y="557873"/>
                  </a:lnTo>
                  <a:lnTo>
                    <a:pt x="201532" y="371956"/>
                  </a:lnTo>
                  <a:lnTo>
                    <a:pt x="232518" y="371956"/>
                  </a:lnTo>
                  <a:lnTo>
                    <a:pt x="232518" y="557873"/>
                  </a:lnTo>
                  <a:lnTo>
                    <a:pt x="294491" y="557873"/>
                  </a:lnTo>
                  <a:lnTo>
                    <a:pt x="294491" y="288293"/>
                  </a:lnTo>
                  <a:lnTo>
                    <a:pt x="328576" y="368858"/>
                  </a:lnTo>
                  <a:cubicBezTo>
                    <a:pt x="333223" y="381252"/>
                    <a:pt x="345618" y="387449"/>
                    <a:pt x="356463" y="387449"/>
                  </a:cubicBezTo>
                  <a:cubicBezTo>
                    <a:pt x="361111" y="387449"/>
                    <a:pt x="364210" y="387449"/>
                    <a:pt x="368858" y="384351"/>
                  </a:cubicBezTo>
                  <a:cubicBezTo>
                    <a:pt x="384351" y="378153"/>
                    <a:pt x="392097" y="359562"/>
                    <a:pt x="384351" y="344069"/>
                  </a:cubicBezTo>
                  <a:close/>
                </a:path>
              </a:pathLst>
            </a:custGeom>
            <a:solidFill>
              <a:srgbClr val="F6943D"/>
            </a:solidFill>
            <a:ln w="15478" cap="flat">
              <a:noFill/>
              <a:prstDash val="solid"/>
              <a:miter/>
            </a:ln>
          </p:spPr>
          <p:txBody>
            <a:bodyPr rtlCol="0" anchor="ctr"/>
            <a:lstStyle/>
            <a:p>
              <a:endParaRPr lang="en-US" dirty="0"/>
            </a:p>
          </p:txBody>
        </p:sp>
      </p:grpSp>
      <p:pic>
        <p:nvPicPr>
          <p:cNvPr id="34" name="Graphic 18">
            <a:extLst>
              <a:ext uri="{FF2B5EF4-FFF2-40B4-BE49-F238E27FC236}">
                <a16:creationId xmlns:a16="http://schemas.microsoft.com/office/drawing/2014/main" id="{96604DE7-8E72-40AB-A88B-70F5473854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43983" y="4138732"/>
            <a:ext cx="951669" cy="1126977"/>
          </a:xfrm>
          <a:prstGeom prst="rect">
            <a:avLst/>
          </a:prstGeom>
        </p:spPr>
      </p:pic>
      <p:sp>
        <p:nvSpPr>
          <p:cNvPr id="3" name="Rectangle 40">
            <a:extLst>
              <a:ext uri="{FF2B5EF4-FFF2-40B4-BE49-F238E27FC236}">
                <a16:creationId xmlns:a16="http://schemas.microsoft.com/office/drawing/2014/main" id="{C1A8DE98-A50B-F335-9685-855D6476B09D}"/>
              </a:ext>
            </a:extLst>
          </p:cNvPr>
          <p:cNvSpPr/>
          <p:nvPr/>
        </p:nvSpPr>
        <p:spPr>
          <a:xfrm>
            <a:off x="219917" y="2583117"/>
            <a:ext cx="1339700" cy="480131"/>
          </a:xfrm>
          <a:prstGeom prst="rect">
            <a:avLst/>
          </a:prstGeom>
          <a:noFill/>
        </p:spPr>
        <p:txBody>
          <a:bodyPr wrap="square" lIns="91440" tIns="45720" rIns="91440" bIns="45720" anchor="t">
            <a:spAutoFit/>
          </a:bodyPr>
          <a:lstStyle/>
          <a:p>
            <a:pPr lvl="0" algn="ctr" defTabSz="1111250">
              <a:lnSpc>
                <a:spcPct val="90000"/>
              </a:lnSpc>
              <a:spcBef>
                <a:spcPct val="0"/>
              </a:spcBef>
              <a:spcAft>
                <a:spcPct val="35000"/>
              </a:spcAft>
            </a:pPr>
            <a:r>
              <a:rPr lang="en-US" sz="2800" b="1" dirty="0">
                <a:solidFill>
                  <a:schemeClr val="accent6"/>
                </a:solidFill>
              </a:rPr>
              <a:t>HARM</a:t>
            </a:r>
            <a:endParaRPr lang="en-US" sz="2800" dirty="0">
              <a:solidFill>
                <a:schemeClr val="accent6"/>
              </a:solidFill>
              <a:cs typeface="Segoe UI"/>
            </a:endParaRPr>
          </a:p>
        </p:txBody>
      </p:sp>
      <p:sp>
        <p:nvSpPr>
          <p:cNvPr id="6" name="Rectangle 40">
            <a:extLst>
              <a:ext uri="{FF2B5EF4-FFF2-40B4-BE49-F238E27FC236}">
                <a16:creationId xmlns:a16="http://schemas.microsoft.com/office/drawing/2014/main" id="{BBFA4F2B-CB43-E568-7CF3-2546A00D6B88}"/>
              </a:ext>
            </a:extLst>
          </p:cNvPr>
          <p:cNvSpPr/>
          <p:nvPr/>
        </p:nvSpPr>
        <p:spPr>
          <a:xfrm>
            <a:off x="219916" y="4859471"/>
            <a:ext cx="1513320" cy="480131"/>
          </a:xfrm>
          <a:prstGeom prst="rect">
            <a:avLst/>
          </a:prstGeom>
          <a:noFill/>
        </p:spPr>
        <p:txBody>
          <a:bodyPr wrap="square" lIns="91440" tIns="45720" rIns="91440" bIns="45720" anchor="t">
            <a:spAutoFit/>
          </a:bodyPr>
          <a:lstStyle/>
          <a:p>
            <a:pPr lvl="0" algn="ctr" defTabSz="1111250">
              <a:lnSpc>
                <a:spcPct val="90000"/>
              </a:lnSpc>
              <a:spcBef>
                <a:spcPct val="0"/>
              </a:spcBef>
              <a:spcAft>
                <a:spcPct val="35000"/>
              </a:spcAft>
            </a:pPr>
            <a:r>
              <a:rPr lang="en-US" sz="2800" b="1" dirty="0">
                <a:solidFill>
                  <a:schemeClr val="accent6"/>
                </a:solidFill>
                <a:cs typeface="Segoe UI"/>
              </a:rPr>
              <a:t>WORRY</a:t>
            </a:r>
          </a:p>
        </p:txBody>
      </p:sp>
    </p:spTree>
    <p:custDataLst>
      <p:tags r:id="rId1"/>
    </p:custDataLst>
    <p:extLst>
      <p:ext uri="{BB962C8B-B14F-4D97-AF65-F5344CB8AC3E}">
        <p14:creationId xmlns:p14="http://schemas.microsoft.com/office/powerpoint/2010/main" val="415711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ontent Placeholder 2"/>
          <p:cNvSpPr>
            <a:spLocks noGrp="1"/>
          </p:cNvSpPr>
          <p:nvPr>
            <p:ph type="body" sz="quarter" idx="11"/>
          </p:nvPr>
        </p:nvSpPr>
        <p:spPr/>
        <p:txBody>
          <a:bodyPr>
            <a:noAutofit/>
          </a:bodyPr>
          <a:lstStyle/>
          <a:p>
            <a:r>
              <a:rPr lang="en-US" altLang="ja-JP" sz="2800" dirty="0">
                <a:latin typeface="+mn-lt"/>
                <a:cs typeface="Verdana" panose="020B0604030504040204" pitchFamily="34" charset="0"/>
              </a:rPr>
              <a:t>Adam may be physically hurt (bruised or left with more serious injuries), if dad, Matt, hits Adam again.</a:t>
            </a:r>
            <a:endParaRPr lang="en-CA" sz="2800" dirty="0">
              <a:latin typeface="+mn-lt"/>
            </a:endParaRPr>
          </a:p>
        </p:txBody>
      </p:sp>
      <p:sp>
        <p:nvSpPr>
          <p:cNvPr id="3" name="Title 2">
            <a:extLst>
              <a:ext uri="{FF2B5EF4-FFF2-40B4-BE49-F238E27FC236}">
                <a16:creationId xmlns:a16="http://schemas.microsoft.com/office/drawing/2014/main" id="{DB0A475E-8C16-41A8-B5E5-D033859739B9}"/>
              </a:ext>
            </a:extLst>
          </p:cNvPr>
          <p:cNvSpPr>
            <a:spLocks noGrp="1"/>
          </p:cNvSpPr>
          <p:nvPr>
            <p:ph type="title"/>
          </p:nvPr>
        </p:nvSpPr>
        <p:spPr/>
        <p:txBody>
          <a:bodyPr/>
          <a:lstStyle/>
          <a:p>
            <a:r>
              <a:rPr lang="en-US" dirty="0"/>
              <a:t>Example of a Worry Statement</a:t>
            </a:r>
          </a:p>
        </p:txBody>
      </p:sp>
      <p:grpSp>
        <p:nvGrpSpPr>
          <p:cNvPr id="4" name="Group 3">
            <a:extLst>
              <a:ext uri="{FF2B5EF4-FFF2-40B4-BE49-F238E27FC236}">
                <a16:creationId xmlns:a16="http://schemas.microsoft.com/office/drawing/2014/main" id="{9AFF8718-3193-400D-8D1A-39B574B2A304}"/>
              </a:ext>
            </a:extLst>
          </p:cNvPr>
          <p:cNvGrpSpPr/>
          <p:nvPr/>
        </p:nvGrpSpPr>
        <p:grpSpPr>
          <a:xfrm>
            <a:off x="639699" y="3250797"/>
            <a:ext cx="11336948" cy="2372021"/>
            <a:chOff x="639699" y="3250797"/>
            <a:chExt cx="11336948" cy="2372021"/>
          </a:xfrm>
        </p:grpSpPr>
        <p:grpSp>
          <p:nvGrpSpPr>
            <p:cNvPr id="17" name="Group 16">
              <a:extLst>
                <a:ext uri="{FF2B5EF4-FFF2-40B4-BE49-F238E27FC236}">
                  <a16:creationId xmlns:a16="http://schemas.microsoft.com/office/drawing/2014/main" id="{AC3C8D00-CAA9-428B-8C62-D7C0E27D9FE5}"/>
                </a:ext>
              </a:extLst>
            </p:cNvPr>
            <p:cNvGrpSpPr/>
            <p:nvPr/>
          </p:nvGrpSpPr>
          <p:grpSpPr>
            <a:xfrm>
              <a:off x="639699" y="3250797"/>
              <a:ext cx="11336948" cy="2372021"/>
              <a:chOff x="1508763" y="3159578"/>
              <a:chExt cx="9958232" cy="2372021"/>
            </a:xfrm>
          </p:grpSpPr>
          <p:pic>
            <p:nvPicPr>
              <p:cNvPr id="18" name="Picture 17">
                <a:extLst>
                  <a:ext uri="{FF2B5EF4-FFF2-40B4-BE49-F238E27FC236}">
                    <a16:creationId xmlns:a16="http://schemas.microsoft.com/office/drawing/2014/main" id="{E729F92F-64DD-472E-BD5E-54E5D9D4DDCE}"/>
                  </a:ext>
                </a:extLst>
              </p:cNvPr>
              <p:cNvPicPr>
                <a:picLocks noChangeAspect="1"/>
              </p:cNvPicPr>
              <p:nvPr/>
            </p:nvPicPr>
            <p:blipFill>
              <a:blip r:embed="rId4">
                <a:biLevel thresh="25000"/>
              </a:blip>
              <a:stretch>
                <a:fillRect/>
              </a:stretch>
            </p:blipFill>
            <p:spPr>
              <a:xfrm>
                <a:off x="4995685" y="3801664"/>
                <a:ext cx="984023" cy="984023"/>
              </a:xfrm>
              <a:prstGeom prst="rect">
                <a:avLst/>
              </a:prstGeom>
            </p:spPr>
          </p:pic>
          <p:pic>
            <p:nvPicPr>
              <p:cNvPr id="19" name="Picture 18">
                <a:extLst>
                  <a:ext uri="{FF2B5EF4-FFF2-40B4-BE49-F238E27FC236}">
                    <a16:creationId xmlns:a16="http://schemas.microsoft.com/office/drawing/2014/main" id="{F5B863C4-2548-49E7-B6C8-E26AB06915C4}"/>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2298459" y="3894845"/>
                <a:ext cx="663708" cy="886460"/>
              </a:xfrm>
              <a:prstGeom prst="rect">
                <a:avLst/>
              </a:prstGeom>
            </p:spPr>
          </p:pic>
          <p:sp>
            <p:nvSpPr>
              <p:cNvPr id="20" name="Rectangle 40">
                <a:extLst>
                  <a:ext uri="{FF2B5EF4-FFF2-40B4-BE49-F238E27FC236}">
                    <a16:creationId xmlns:a16="http://schemas.microsoft.com/office/drawing/2014/main" id="{8DC0B0D9-11C5-4BB5-82E4-F9D102429418}"/>
                  </a:ext>
                </a:extLst>
              </p:cNvPr>
              <p:cNvSpPr/>
              <p:nvPr/>
            </p:nvSpPr>
            <p:spPr>
              <a:xfrm>
                <a:off x="1508763" y="4697651"/>
                <a:ext cx="1079136"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b="1" dirty="0">
                    <a:latin typeface="Segoe UI" panose="020B0502040204020203" pitchFamily="34" charset="0"/>
                  </a:rPr>
                  <a:t>Child</a:t>
                </a:r>
                <a:endParaRPr lang="en-US" sz="2800" dirty="0">
                  <a:latin typeface="Segoe UI" panose="020B0502040204020203" pitchFamily="34" charset="0"/>
                </a:endParaRPr>
              </a:p>
            </p:txBody>
          </p:sp>
          <p:sp>
            <p:nvSpPr>
              <p:cNvPr id="21" name="Rectangle 38">
                <a:extLst>
                  <a:ext uri="{FF2B5EF4-FFF2-40B4-BE49-F238E27FC236}">
                    <a16:creationId xmlns:a16="http://schemas.microsoft.com/office/drawing/2014/main" id="{D0DF4C94-F9B1-4DAF-9C3B-747067195FF5}"/>
                  </a:ext>
                </a:extLst>
              </p:cNvPr>
              <p:cNvSpPr/>
              <p:nvPr/>
            </p:nvSpPr>
            <p:spPr>
              <a:xfrm>
                <a:off x="4388045" y="4662846"/>
                <a:ext cx="3278439" cy="523220"/>
              </a:xfrm>
              <a:prstGeom prst="rect">
                <a:avLst/>
              </a:prstGeom>
              <a:noFill/>
            </p:spPr>
            <p:txBody>
              <a:bodyPr wrap="square">
                <a:spAutoFit/>
              </a:bodyPr>
              <a:lstStyle/>
              <a:p>
                <a:pPr lvl="0" algn="ctr" defTabSz="1111250">
                  <a:spcBef>
                    <a:spcPct val="0"/>
                  </a:spcBef>
                </a:pPr>
                <a:r>
                  <a:rPr lang="en-US" sz="2800" b="1" dirty="0">
                    <a:latin typeface="Segoe UI" panose="020B0502040204020203" pitchFamily="34" charset="0"/>
                  </a:rPr>
                  <a:t>Impacted how?</a:t>
                </a:r>
                <a:endParaRPr lang="en-US" sz="2800" dirty="0">
                  <a:latin typeface="Segoe UI" panose="020B0502040204020203" pitchFamily="34" charset="0"/>
                </a:endParaRPr>
              </a:p>
            </p:txBody>
          </p:sp>
          <p:sp>
            <p:nvSpPr>
              <p:cNvPr id="22" name="Rectangle 36">
                <a:extLst>
                  <a:ext uri="{FF2B5EF4-FFF2-40B4-BE49-F238E27FC236}">
                    <a16:creationId xmlns:a16="http://schemas.microsoft.com/office/drawing/2014/main" id="{D8842B31-CA81-48F9-BCF6-38E471176AA8}"/>
                  </a:ext>
                </a:extLst>
              </p:cNvPr>
              <p:cNvSpPr/>
              <p:nvPr/>
            </p:nvSpPr>
            <p:spPr>
              <a:xfrm>
                <a:off x="8776916" y="4663669"/>
                <a:ext cx="2690079" cy="867930"/>
              </a:xfrm>
              <a:prstGeom prst="rect">
                <a:avLst/>
              </a:prstGeom>
              <a:noFill/>
            </p:spPr>
            <p:txBody>
              <a:bodyPr wrap="square">
                <a:spAutoFit/>
              </a:bodyPr>
              <a:lstStyle/>
              <a:p>
                <a:pPr lvl="0" algn="ctr" defTabSz="1111250">
                  <a:lnSpc>
                    <a:spcPct val="90000"/>
                  </a:lnSpc>
                  <a:spcBef>
                    <a:spcPct val="0"/>
                  </a:spcBef>
                  <a:spcAft>
                    <a:spcPct val="35000"/>
                  </a:spcAft>
                </a:pPr>
                <a:r>
                  <a:rPr lang="en-US" sz="2800" b="1" dirty="0">
                    <a:latin typeface="Segoe UI" panose="020B0502040204020203" pitchFamily="34" charset="0"/>
                  </a:rPr>
                  <a:t>Caregiver action/inaction</a:t>
                </a:r>
                <a:endParaRPr lang="en-US" sz="2800" dirty="0">
                  <a:latin typeface="Segoe UI" panose="020B0502040204020203" pitchFamily="34" charset="0"/>
                </a:endParaRPr>
              </a:p>
            </p:txBody>
          </p:sp>
          <p:sp>
            <p:nvSpPr>
              <p:cNvPr id="24" name="Rectangle 40">
                <a:extLst>
                  <a:ext uri="{FF2B5EF4-FFF2-40B4-BE49-F238E27FC236}">
                    <a16:creationId xmlns:a16="http://schemas.microsoft.com/office/drawing/2014/main" id="{36FADFB1-4B8B-4071-AE12-A350BFBE52D9}"/>
                  </a:ext>
                </a:extLst>
              </p:cNvPr>
              <p:cNvSpPr/>
              <p:nvPr/>
            </p:nvSpPr>
            <p:spPr>
              <a:xfrm>
                <a:off x="2694316" y="3795219"/>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dirty="0">
                    <a:latin typeface="Segoe UI" panose="020B0502040204020203" pitchFamily="34" charset="0"/>
                  </a:rPr>
                  <a:t>may be</a:t>
                </a:r>
              </a:p>
            </p:txBody>
          </p:sp>
          <p:sp>
            <p:nvSpPr>
              <p:cNvPr id="25" name="Rectangle 40">
                <a:extLst>
                  <a:ext uri="{FF2B5EF4-FFF2-40B4-BE49-F238E27FC236}">
                    <a16:creationId xmlns:a16="http://schemas.microsoft.com/office/drawing/2014/main" id="{920F6861-3EF5-4BBF-B3C6-F3029DE96F8E}"/>
                  </a:ext>
                </a:extLst>
              </p:cNvPr>
              <p:cNvSpPr/>
              <p:nvPr/>
            </p:nvSpPr>
            <p:spPr>
              <a:xfrm>
                <a:off x="6814027" y="3765027"/>
                <a:ext cx="2690079" cy="480131"/>
              </a:xfrm>
              <a:prstGeom prst="rect">
                <a:avLst/>
              </a:prstGeom>
              <a:noFill/>
            </p:spPr>
            <p:txBody>
              <a:bodyPr wrap="square">
                <a:spAutoFit/>
              </a:bodyPr>
              <a:lstStyle/>
              <a:p>
                <a:pPr lvl="0" algn="ctr" defTabSz="1111250">
                  <a:lnSpc>
                    <a:spcPct val="90000"/>
                  </a:lnSpc>
                  <a:spcBef>
                    <a:spcPct val="0"/>
                  </a:spcBef>
                  <a:spcAft>
                    <a:spcPct val="35000"/>
                  </a:spcAft>
                </a:pPr>
                <a:r>
                  <a:rPr lang="en-US" sz="2800" dirty="0">
                    <a:latin typeface="Segoe UI" panose="020B0502040204020203" pitchFamily="34" charset="0"/>
                  </a:rPr>
                  <a:t>if/when</a:t>
                </a:r>
              </a:p>
            </p:txBody>
          </p:sp>
          <p:grpSp>
            <p:nvGrpSpPr>
              <p:cNvPr id="27" name="Graphic 15" descr="Man with kid">
                <a:extLst>
                  <a:ext uri="{FF2B5EF4-FFF2-40B4-BE49-F238E27FC236}">
                    <a16:creationId xmlns:a16="http://schemas.microsoft.com/office/drawing/2014/main" id="{7F14C854-B143-4EF5-B076-F46EE4C928A3}"/>
                  </a:ext>
                </a:extLst>
              </p:cNvPr>
              <p:cNvGrpSpPr/>
              <p:nvPr/>
            </p:nvGrpSpPr>
            <p:grpSpPr>
              <a:xfrm>
                <a:off x="1688345" y="3159578"/>
                <a:ext cx="869922" cy="1239448"/>
                <a:chOff x="1688345" y="3159578"/>
                <a:chExt cx="869922" cy="1239448"/>
              </a:xfrm>
              <a:solidFill>
                <a:srgbClr val="F6943D"/>
              </a:solidFill>
            </p:grpSpPr>
            <p:sp>
              <p:nvSpPr>
                <p:cNvPr id="28" name="Freeform: Shape 27">
                  <a:extLst>
                    <a:ext uri="{FF2B5EF4-FFF2-40B4-BE49-F238E27FC236}">
                      <a16:creationId xmlns:a16="http://schemas.microsoft.com/office/drawing/2014/main" id="{99F37B10-F739-4614-A9FF-74A56B2BE89A}"/>
                    </a:ext>
                  </a:extLst>
                </p:cNvPr>
                <p:cNvSpPr/>
                <p:nvPr/>
              </p:nvSpPr>
              <p:spPr>
                <a:xfrm>
                  <a:off x="1861138" y="3159578"/>
                  <a:ext cx="216903" cy="216903"/>
                </a:xfrm>
                <a:custGeom>
                  <a:avLst/>
                  <a:gdLst>
                    <a:gd name="connsiteX0" fmla="*/ 216903 w 216903"/>
                    <a:gd name="connsiteY0" fmla="*/ 108452 h 216903"/>
                    <a:gd name="connsiteX1" fmla="*/ 108452 w 216903"/>
                    <a:gd name="connsiteY1" fmla="*/ 216903 h 216903"/>
                    <a:gd name="connsiteX2" fmla="*/ 0 w 216903"/>
                    <a:gd name="connsiteY2" fmla="*/ 108452 h 216903"/>
                    <a:gd name="connsiteX3" fmla="*/ 108452 w 216903"/>
                    <a:gd name="connsiteY3" fmla="*/ 0 h 216903"/>
                    <a:gd name="connsiteX4" fmla="*/ 216903 w 216903"/>
                    <a:gd name="connsiteY4" fmla="*/ 108452 h 21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3" h="216903">
                      <a:moveTo>
                        <a:pt x="216903" y="108452"/>
                      </a:moveTo>
                      <a:cubicBezTo>
                        <a:pt x="216903" y="168348"/>
                        <a:pt x="168348" y="216903"/>
                        <a:pt x="108452" y="216903"/>
                      </a:cubicBezTo>
                      <a:cubicBezTo>
                        <a:pt x="48555" y="216903"/>
                        <a:pt x="0" y="168348"/>
                        <a:pt x="0" y="108452"/>
                      </a:cubicBezTo>
                      <a:cubicBezTo>
                        <a:pt x="0" y="48555"/>
                        <a:pt x="48555" y="0"/>
                        <a:pt x="108452" y="0"/>
                      </a:cubicBezTo>
                      <a:cubicBezTo>
                        <a:pt x="168348" y="0"/>
                        <a:pt x="216903" y="48555"/>
                        <a:pt x="216903" y="108452"/>
                      </a:cubicBezTo>
                      <a:close/>
                    </a:path>
                  </a:pathLst>
                </a:custGeom>
                <a:solidFill>
                  <a:schemeClr val="tx1">
                    <a:lumMod val="40000"/>
                    <a:lumOff val="60000"/>
                  </a:schemeClr>
                </a:solidFill>
                <a:ln w="1547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DE2288F0-CFC6-4071-BA2F-9D092D28F57A}"/>
                    </a:ext>
                  </a:extLst>
                </p:cNvPr>
                <p:cNvSpPr/>
                <p:nvPr/>
              </p:nvSpPr>
              <p:spPr>
                <a:xfrm>
                  <a:off x="1688345" y="3407468"/>
                  <a:ext cx="559849" cy="991558"/>
                </a:xfrm>
                <a:custGeom>
                  <a:avLst/>
                  <a:gdLst>
                    <a:gd name="connsiteX0" fmla="*/ 558571 w 559849"/>
                    <a:gd name="connsiteY0" fmla="*/ 455497 h 991558"/>
                    <a:gd name="connsiteX1" fmla="*/ 485753 w 559849"/>
                    <a:gd name="connsiteY1" fmla="*/ 89860 h 991558"/>
                    <a:gd name="connsiteX2" fmla="*/ 375752 w 559849"/>
                    <a:gd name="connsiteY2" fmla="*/ 17042 h 991558"/>
                    <a:gd name="connsiteX3" fmla="*/ 279695 w 559849"/>
                    <a:gd name="connsiteY3" fmla="*/ 0 h 991558"/>
                    <a:gd name="connsiteX4" fmla="*/ 183638 w 559849"/>
                    <a:gd name="connsiteY4" fmla="*/ 17042 h 991558"/>
                    <a:gd name="connsiteX5" fmla="*/ 73637 w 559849"/>
                    <a:gd name="connsiteY5" fmla="*/ 89860 h 991558"/>
                    <a:gd name="connsiteX6" fmla="*/ 819 w 559849"/>
                    <a:gd name="connsiteY6" fmla="*/ 455497 h 991558"/>
                    <a:gd name="connsiteX7" fmla="*/ 38003 w 559849"/>
                    <a:gd name="connsiteY7" fmla="*/ 509723 h 991558"/>
                    <a:gd name="connsiteX8" fmla="*/ 47299 w 559849"/>
                    <a:gd name="connsiteY8" fmla="*/ 511272 h 991558"/>
                    <a:gd name="connsiteX9" fmla="*/ 92229 w 559849"/>
                    <a:gd name="connsiteY9" fmla="*/ 474089 h 991558"/>
                    <a:gd name="connsiteX10" fmla="*/ 157300 w 559849"/>
                    <a:gd name="connsiteY10" fmla="*/ 159579 h 991558"/>
                    <a:gd name="connsiteX11" fmla="*/ 157300 w 559849"/>
                    <a:gd name="connsiteY11" fmla="*/ 991559 h 991558"/>
                    <a:gd name="connsiteX12" fmla="*/ 250258 w 559849"/>
                    <a:gd name="connsiteY12" fmla="*/ 991559 h 991558"/>
                    <a:gd name="connsiteX13" fmla="*/ 250258 w 559849"/>
                    <a:gd name="connsiteY13" fmla="*/ 511272 h 991558"/>
                    <a:gd name="connsiteX14" fmla="*/ 312231 w 559849"/>
                    <a:gd name="connsiteY14" fmla="*/ 511272 h 991558"/>
                    <a:gd name="connsiteX15" fmla="*/ 312231 w 559849"/>
                    <a:gd name="connsiteY15" fmla="*/ 991559 h 991558"/>
                    <a:gd name="connsiteX16" fmla="*/ 405189 w 559849"/>
                    <a:gd name="connsiteY16" fmla="*/ 991559 h 991558"/>
                    <a:gd name="connsiteX17" fmla="*/ 405189 w 559849"/>
                    <a:gd name="connsiteY17" fmla="*/ 159579 h 991558"/>
                    <a:gd name="connsiteX18" fmla="*/ 468711 w 559849"/>
                    <a:gd name="connsiteY18" fmla="*/ 474089 h 991558"/>
                    <a:gd name="connsiteX19" fmla="*/ 513641 w 559849"/>
                    <a:gd name="connsiteY19" fmla="*/ 511272 h 991558"/>
                    <a:gd name="connsiteX20" fmla="*/ 522937 w 559849"/>
                    <a:gd name="connsiteY20" fmla="*/ 509723 h 991558"/>
                    <a:gd name="connsiteX21" fmla="*/ 558571 w 559849"/>
                    <a:gd name="connsiteY21" fmla="*/ 455497 h 99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849" h="991558">
                      <a:moveTo>
                        <a:pt x="558571" y="455497"/>
                      </a:moveTo>
                      <a:lnTo>
                        <a:pt x="485753" y="89860"/>
                      </a:lnTo>
                      <a:cubicBezTo>
                        <a:pt x="456317" y="57324"/>
                        <a:pt x="419133" y="32536"/>
                        <a:pt x="375752" y="17042"/>
                      </a:cubicBezTo>
                      <a:cubicBezTo>
                        <a:pt x="346316" y="6197"/>
                        <a:pt x="313780" y="0"/>
                        <a:pt x="279695" y="0"/>
                      </a:cubicBezTo>
                      <a:cubicBezTo>
                        <a:pt x="245610" y="0"/>
                        <a:pt x="214624" y="6197"/>
                        <a:pt x="183638" y="17042"/>
                      </a:cubicBezTo>
                      <a:cubicBezTo>
                        <a:pt x="141807" y="32536"/>
                        <a:pt x="104623" y="57324"/>
                        <a:pt x="73637" y="89860"/>
                      </a:cubicBezTo>
                      <a:lnTo>
                        <a:pt x="819" y="455497"/>
                      </a:lnTo>
                      <a:cubicBezTo>
                        <a:pt x="-3829" y="480286"/>
                        <a:pt x="11665" y="505075"/>
                        <a:pt x="38003" y="509723"/>
                      </a:cubicBezTo>
                      <a:cubicBezTo>
                        <a:pt x="41101" y="509723"/>
                        <a:pt x="44200" y="511272"/>
                        <a:pt x="47299" y="511272"/>
                      </a:cubicBezTo>
                      <a:cubicBezTo>
                        <a:pt x="68989" y="511272"/>
                        <a:pt x="89130" y="495779"/>
                        <a:pt x="92229" y="474089"/>
                      </a:cubicBezTo>
                      <a:lnTo>
                        <a:pt x="157300" y="159579"/>
                      </a:lnTo>
                      <a:lnTo>
                        <a:pt x="157300" y="991559"/>
                      </a:lnTo>
                      <a:lnTo>
                        <a:pt x="250258" y="991559"/>
                      </a:lnTo>
                      <a:lnTo>
                        <a:pt x="250258" y="511272"/>
                      </a:lnTo>
                      <a:lnTo>
                        <a:pt x="312231" y="511272"/>
                      </a:lnTo>
                      <a:lnTo>
                        <a:pt x="312231" y="991559"/>
                      </a:lnTo>
                      <a:lnTo>
                        <a:pt x="405189" y="991559"/>
                      </a:lnTo>
                      <a:lnTo>
                        <a:pt x="405189" y="159579"/>
                      </a:lnTo>
                      <a:lnTo>
                        <a:pt x="468711" y="474089"/>
                      </a:lnTo>
                      <a:cubicBezTo>
                        <a:pt x="471810" y="495779"/>
                        <a:pt x="491951" y="511272"/>
                        <a:pt x="513641" y="511272"/>
                      </a:cubicBezTo>
                      <a:cubicBezTo>
                        <a:pt x="516740" y="511272"/>
                        <a:pt x="519838" y="511272"/>
                        <a:pt x="522937" y="509723"/>
                      </a:cubicBezTo>
                      <a:cubicBezTo>
                        <a:pt x="547726" y="505075"/>
                        <a:pt x="564768" y="480286"/>
                        <a:pt x="558571" y="455497"/>
                      </a:cubicBezTo>
                      <a:close/>
                    </a:path>
                  </a:pathLst>
                </a:custGeom>
                <a:solidFill>
                  <a:schemeClr val="tx1">
                    <a:lumMod val="40000"/>
                    <a:lumOff val="60000"/>
                  </a:schemeClr>
                </a:solidFill>
                <a:ln w="1547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2695D4EC-9330-4F17-A625-EBF0F6B036CB}"/>
                    </a:ext>
                  </a:extLst>
                </p:cNvPr>
                <p:cNvSpPr/>
                <p:nvPr/>
              </p:nvSpPr>
              <p:spPr>
                <a:xfrm>
                  <a:off x="2310438" y="3825782"/>
                  <a:ext cx="154931" cy="154931"/>
                </a:xfrm>
                <a:custGeom>
                  <a:avLst/>
                  <a:gdLst>
                    <a:gd name="connsiteX0" fmla="*/ 154931 w 154931"/>
                    <a:gd name="connsiteY0" fmla="*/ 77466 h 154931"/>
                    <a:gd name="connsiteX1" fmla="*/ 77466 w 154931"/>
                    <a:gd name="connsiteY1" fmla="*/ 154931 h 154931"/>
                    <a:gd name="connsiteX2" fmla="*/ 0 w 154931"/>
                    <a:gd name="connsiteY2" fmla="*/ 77466 h 154931"/>
                    <a:gd name="connsiteX3" fmla="*/ 77466 w 154931"/>
                    <a:gd name="connsiteY3" fmla="*/ 0 h 154931"/>
                    <a:gd name="connsiteX4" fmla="*/ 154931 w 154931"/>
                    <a:gd name="connsiteY4" fmla="*/ 77466 h 15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1" h="154931">
                      <a:moveTo>
                        <a:pt x="154931" y="77466"/>
                      </a:moveTo>
                      <a:cubicBezTo>
                        <a:pt x="154931" y="120249"/>
                        <a:pt x="120248" y="154931"/>
                        <a:pt x="77466" y="154931"/>
                      </a:cubicBezTo>
                      <a:cubicBezTo>
                        <a:pt x="34682" y="154931"/>
                        <a:pt x="0" y="120249"/>
                        <a:pt x="0" y="77466"/>
                      </a:cubicBezTo>
                      <a:cubicBezTo>
                        <a:pt x="0" y="34682"/>
                        <a:pt x="34682" y="0"/>
                        <a:pt x="77466" y="0"/>
                      </a:cubicBezTo>
                      <a:cubicBezTo>
                        <a:pt x="120248" y="0"/>
                        <a:pt x="154931" y="34682"/>
                        <a:pt x="154931" y="77466"/>
                      </a:cubicBezTo>
                      <a:close/>
                    </a:path>
                  </a:pathLst>
                </a:custGeom>
                <a:solidFill>
                  <a:srgbClr val="F6943D"/>
                </a:solidFill>
                <a:ln w="15478"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3E26EC0-B68A-43DA-9AF6-A536EF3E50C9}"/>
                    </a:ext>
                  </a:extLst>
                </p:cNvPr>
                <p:cNvSpPr/>
                <p:nvPr/>
              </p:nvSpPr>
              <p:spPr>
                <a:xfrm>
                  <a:off x="2170878" y="3841153"/>
                  <a:ext cx="387389" cy="557873"/>
                </a:xfrm>
                <a:custGeom>
                  <a:avLst/>
                  <a:gdLst>
                    <a:gd name="connsiteX0" fmla="*/ 384351 w 387389"/>
                    <a:gd name="connsiteY0" fmla="*/ 344069 h 557873"/>
                    <a:gd name="connsiteX1" fmla="*/ 330125 w 387389"/>
                    <a:gd name="connsiteY1" fmla="*/ 213927 h 557873"/>
                    <a:gd name="connsiteX2" fmla="*/ 249561 w 387389"/>
                    <a:gd name="connsiteY2" fmla="*/ 158151 h 557873"/>
                    <a:gd name="connsiteX3" fmla="*/ 217025 w 387389"/>
                    <a:gd name="connsiteY3" fmla="*/ 155053 h 557873"/>
                    <a:gd name="connsiteX4" fmla="*/ 139560 w 387389"/>
                    <a:gd name="connsiteY4" fmla="*/ 155053 h 557873"/>
                    <a:gd name="connsiteX5" fmla="*/ 57446 w 387389"/>
                    <a:gd name="connsiteY5" fmla="*/ 15615 h 557873"/>
                    <a:gd name="connsiteX6" fmla="*/ 15615 w 387389"/>
                    <a:gd name="connsiteY6" fmla="*/ 4770 h 557873"/>
                    <a:gd name="connsiteX7" fmla="*/ 4770 w 387389"/>
                    <a:gd name="connsiteY7" fmla="*/ 46601 h 557873"/>
                    <a:gd name="connsiteX8" fmla="*/ 139560 w 387389"/>
                    <a:gd name="connsiteY8" fmla="*/ 275899 h 557873"/>
                    <a:gd name="connsiteX9" fmla="*/ 139560 w 387389"/>
                    <a:gd name="connsiteY9" fmla="*/ 557873 h 557873"/>
                    <a:gd name="connsiteX10" fmla="*/ 201532 w 387389"/>
                    <a:gd name="connsiteY10" fmla="*/ 557873 h 557873"/>
                    <a:gd name="connsiteX11" fmla="*/ 201532 w 387389"/>
                    <a:gd name="connsiteY11" fmla="*/ 371956 h 557873"/>
                    <a:gd name="connsiteX12" fmla="*/ 232518 w 387389"/>
                    <a:gd name="connsiteY12" fmla="*/ 371956 h 557873"/>
                    <a:gd name="connsiteX13" fmla="*/ 232518 w 387389"/>
                    <a:gd name="connsiteY13" fmla="*/ 557873 h 557873"/>
                    <a:gd name="connsiteX14" fmla="*/ 294491 w 387389"/>
                    <a:gd name="connsiteY14" fmla="*/ 557873 h 557873"/>
                    <a:gd name="connsiteX15" fmla="*/ 294491 w 387389"/>
                    <a:gd name="connsiteY15" fmla="*/ 288293 h 557873"/>
                    <a:gd name="connsiteX16" fmla="*/ 328576 w 387389"/>
                    <a:gd name="connsiteY16" fmla="*/ 368858 h 557873"/>
                    <a:gd name="connsiteX17" fmla="*/ 356463 w 387389"/>
                    <a:gd name="connsiteY17" fmla="*/ 387449 h 557873"/>
                    <a:gd name="connsiteX18" fmla="*/ 368858 w 387389"/>
                    <a:gd name="connsiteY18" fmla="*/ 384351 h 557873"/>
                    <a:gd name="connsiteX19" fmla="*/ 384351 w 387389"/>
                    <a:gd name="connsiteY19" fmla="*/ 344069 h 5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389" h="557873">
                      <a:moveTo>
                        <a:pt x="384351" y="344069"/>
                      </a:moveTo>
                      <a:lnTo>
                        <a:pt x="330125" y="213927"/>
                      </a:lnTo>
                      <a:cubicBezTo>
                        <a:pt x="311533" y="187588"/>
                        <a:pt x="282096" y="167447"/>
                        <a:pt x="249561" y="158151"/>
                      </a:cubicBezTo>
                      <a:cubicBezTo>
                        <a:pt x="240265" y="156602"/>
                        <a:pt x="227870" y="155053"/>
                        <a:pt x="217025" y="155053"/>
                      </a:cubicBezTo>
                      <a:lnTo>
                        <a:pt x="139560" y="155053"/>
                      </a:lnTo>
                      <a:lnTo>
                        <a:pt x="57446" y="15615"/>
                      </a:lnTo>
                      <a:cubicBezTo>
                        <a:pt x="48150" y="122"/>
                        <a:pt x="29559" y="-4526"/>
                        <a:pt x="15615" y="4770"/>
                      </a:cubicBezTo>
                      <a:cubicBezTo>
                        <a:pt x="122" y="14065"/>
                        <a:pt x="-4526" y="32657"/>
                        <a:pt x="4770" y="46601"/>
                      </a:cubicBezTo>
                      <a:lnTo>
                        <a:pt x="139560" y="275899"/>
                      </a:lnTo>
                      <a:lnTo>
                        <a:pt x="139560" y="557873"/>
                      </a:lnTo>
                      <a:lnTo>
                        <a:pt x="201532" y="557873"/>
                      </a:lnTo>
                      <a:lnTo>
                        <a:pt x="201532" y="371956"/>
                      </a:lnTo>
                      <a:lnTo>
                        <a:pt x="232518" y="371956"/>
                      </a:lnTo>
                      <a:lnTo>
                        <a:pt x="232518" y="557873"/>
                      </a:lnTo>
                      <a:lnTo>
                        <a:pt x="294491" y="557873"/>
                      </a:lnTo>
                      <a:lnTo>
                        <a:pt x="294491" y="288293"/>
                      </a:lnTo>
                      <a:lnTo>
                        <a:pt x="328576" y="368858"/>
                      </a:lnTo>
                      <a:cubicBezTo>
                        <a:pt x="333223" y="381252"/>
                        <a:pt x="345618" y="387449"/>
                        <a:pt x="356463" y="387449"/>
                      </a:cubicBezTo>
                      <a:cubicBezTo>
                        <a:pt x="361111" y="387449"/>
                        <a:pt x="364210" y="387449"/>
                        <a:pt x="368858" y="384351"/>
                      </a:cubicBezTo>
                      <a:cubicBezTo>
                        <a:pt x="384351" y="378153"/>
                        <a:pt x="392097" y="359562"/>
                        <a:pt x="384351" y="344069"/>
                      </a:cubicBezTo>
                      <a:close/>
                    </a:path>
                  </a:pathLst>
                </a:custGeom>
                <a:solidFill>
                  <a:srgbClr val="F6943D"/>
                </a:solidFill>
                <a:ln w="15478" cap="flat">
                  <a:noFill/>
                  <a:prstDash val="solid"/>
                  <a:miter/>
                </a:ln>
              </p:spPr>
              <p:txBody>
                <a:bodyPr rtlCol="0" anchor="ctr"/>
                <a:lstStyle/>
                <a:p>
                  <a:endParaRPr lang="en-US" dirty="0"/>
                </a:p>
              </p:txBody>
            </p:sp>
          </p:grpSp>
        </p:grpSp>
        <p:pic>
          <p:nvPicPr>
            <p:cNvPr id="32" name="Graphic 18">
              <a:extLst>
                <a:ext uri="{FF2B5EF4-FFF2-40B4-BE49-F238E27FC236}">
                  <a16:creationId xmlns:a16="http://schemas.microsoft.com/office/drawing/2014/main" id="{1AE239F6-D8AB-4C8A-9247-A44E27CDF4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69556" y="3322949"/>
              <a:ext cx="951669" cy="1126977"/>
            </a:xfrm>
            <a:prstGeom prst="rect">
              <a:avLst/>
            </a:prstGeom>
          </p:spPr>
        </p:pic>
        <p:pic>
          <p:nvPicPr>
            <p:cNvPr id="33" name="Graphic 32">
              <a:extLst>
                <a:ext uri="{FF2B5EF4-FFF2-40B4-BE49-F238E27FC236}">
                  <a16:creationId xmlns:a16="http://schemas.microsoft.com/office/drawing/2014/main" id="{BF2F5EF4-2370-4B10-A00B-80520C8D88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95960" y="3312836"/>
              <a:ext cx="1175658" cy="1097280"/>
            </a:xfrm>
            <a:prstGeom prst="rect">
              <a:avLst/>
            </a:prstGeom>
          </p:spPr>
        </p:pic>
      </p:grpSp>
    </p:spTree>
    <p:custDataLst>
      <p:tags r:id="rId1"/>
    </p:custDataLst>
    <p:extLst>
      <p:ext uri="{BB962C8B-B14F-4D97-AF65-F5344CB8AC3E}">
        <p14:creationId xmlns:p14="http://schemas.microsoft.com/office/powerpoint/2010/main" val="1679045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71EF-5BBB-7A5F-19C1-FB727E8770F6}"/>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FB15A8DA-7C4F-9495-8BB4-02327B2F43D0}"/>
              </a:ext>
            </a:extLst>
          </p:cNvPr>
          <p:cNvSpPr>
            <a:spLocks noGrp="1"/>
          </p:cNvSpPr>
          <p:nvPr>
            <p:ph type="body" sz="quarter" idx="18"/>
          </p:nvPr>
        </p:nvSpPr>
        <p:spPr/>
        <p:txBody>
          <a:bodyPr/>
          <a:lstStyle/>
          <a:p>
            <a:r>
              <a:rPr lang="en-US" dirty="0">
                <a:latin typeface="+mn-lt"/>
              </a:rPr>
              <a:t>Assessing child safety</a:t>
            </a:r>
            <a:br>
              <a:rPr lang="en-US" dirty="0">
                <a:latin typeface="+mn-lt"/>
              </a:rPr>
            </a:br>
            <a:r>
              <a:rPr lang="en-US" dirty="0">
                <a:latin typeface="+mn-lt"/>
              </a:rPr>
              <a:t>and the SDM safety assessment</a:t>
            </a:r>
          </a:p>
        </p:txBody>
      </p:sp>
      <p:sp>
        <p:nvSpPr>
          <p:cNvPr id="4" name="Text Placeholder 3">
            <a:extLst>
              <a:ext uri="{FF2B5EF4-FFF2-40B4-BE49-F238E27FC236}">
                <a16:creationId xmlns:a16="http://schemas.microsoft.com/office/drawing/2014/main" id="{F2437CF7-BFAB-CE61-089C-A01DF0211ABD}"/>
              </a:ext>
            </a:extLst>
          </p:cNvPr>
          <p:cNvSpPr>
            <a:spLocks noGrp="1"/>
          </p:cNvSpPr>
          <p:nvPr>
            <p:ph type="body" sz="quarter" idx="16"/>
          </p:nvPr>
        </p:nvSpPr>
        <p:spPr/>
        <p:txBody>
          <a:bodyPr/>
          <a:lstStyle/>
          <a:p>
            <a:r>
              <a:rPr lang="en-US" dirty="0">
                <a:latin typeface="+mn-lt"/>
              </a:rPr>
              <a:t>Essential elements</a:t>
            </a:r>
            <a:br>
              <a:rPr lang="en-US" dirty="0">
                <a:latin typeface="+mn-lt"/>
              </a:rPr>
            </a:br>
            <a:r>
              <a:rPr lang="en-US" dirty="0">
                <a:latin typeface="+mn-lt"/>
              </a:rPr>
              <a:t>of a safety plan</a:t>
            </a:r>
          </a:p>
        </p:txBody>
      </p:sp>
      <p:sp>
        <p:nvSpPr>
          <p:cNvPr id="5" name="Text Placeholder 4">
            <a:extLst>
              <a:ext uri="{FF2B5EF4-FFF2-40B4-BE49-F238E27FC236}">
                <a16:creationId xmlns:a16="http://schemas.microsoft.com/office/drawing/2014/main" id="{066C4771-CA22-C1A0-F968-013F86CBD3C1}"/>
              </a:ext>
            </a:extLst>
          </p:cNvPr>
          <p:cNvSpPr>
            <a:spLocks noGrp="1"/>
          </p:cNvSpPr>
          <p:nvPr>
            <p:ph type="body" sz="quarter" idx="20"/>
          </p:nvPr>
        </p:nvSpPr>
        <p:spPr/>
        <p:txBody>
          <a:bodyPr/>
          <a:lstStyle/>
          <a:p>
            <a:r>
              <a:rPr lang="en-US" dirty="0">
                <a:latin typeface="+mn-lt"/>
              </a:rPr>
              <a:t>Skills lab: Practice adapting plans using CQI tools</a:t>
            </a:r>
          </a:p>
        </p:txBody>
      </p:sp>
      <p:sp>
        <p:nvSpPr>
          <p:cNvPr id="6" name="Text Placeholder 5">
            <a:extLst>
              <a:ext uri="{FF2B5EF4-FFF2-40B4-BE49-F238E27FC236}">
                <a16:creationId xmlns:a16="http://schemas.microsoft.com/office/drawing/2014/main" id="{056953EE-99BB-2F2D-DAE2-1A93AA4AF956}"/>
              </a:ext>
            </a:extLst>
          </p:cNvPr>
          <p:cNvSpPr>
            <a:spLocks noGrp="1"/>
          </p:cNvSpPr>
          <p:nvPr>
            <p:ph type="body" sz="quarter" idx="24"/>
          </p:nvPr>
        </p:nvSpPr>
        <p:spPr/>
        <p:txBody>
          <a:bodyPr/>
          <a:lstStyle/>
          <a:p>
            <a:r>
              <a:rPr lang="en-US" dirty="0">
                <a:latin typeface="+mn-lt"/>
              </a:rPr>
              <a:t>In-depth look at steps</a:t>
            </a:r>
            <a:br>
              <a:rPr lang="en-US" dirty="0">
                <a:latin typeface="+mn-lt"/>
              </a:rPr>
            </a:br>
            <a:r>
              <a:rPr lang="en-US" dirty="0">
                <a:latin typeface="+mn-lt"/>
              </a:rPr>
              <a:t>of safety planning</a:t>
            </a:r>
          </a:p>
        </p:txBody>
      </p:sp>
      <p:sp>
        <p:nvSpPr>
          <p:cNvPr id="7" name="Text Placeholder 6">
            <a:extLst>
              <a:ext uri="{FF2B5EF4-FFF2-40B4-BE49-F238E27FC236}">
                <a16:creationId xmlns:a16="http://schemas.microsoft.com/office/drawing/2014/main" id="{A6330472-62B7-AC0E-DAE5-7B7496E3EDAA}"/>
              </a:ext>
            </a:extLst>
          </p:cNvPr>
          <p:cNvSpPr>
            <a:spLocks noGrp="1"/>
          </p:cNvSpPr>
          <p:nvPr>
            <p:ph type="body" sz="quarter" idx="22"/>
          </p:nvPr>
        </p:nvSpPr>
        <p:spPr/>
        <p:txBody>
          <a:bodyPr/>
          <a:lstStyle/>
          <a:p>
            <a:r>
              <a:rPr lang="en-US" dirty="0">
                <a:latin typeface="+mn-lt"/>
              </a:rPr>
              <a:t>Closing and next steps</a:t>
            </a:r>
          </a:p>
        </p:txBody>
      </p:sp>
      <p:sp>
        <p:nvSpPr>
          <p:cNvPr id="8" name="Text Placeholder 7">
            <a:extLst>
              <a:ext uri="{FF2B5EF4-FFF2-40B4-BE49-F238E27FC236}">
                <a16:creationId xmlns:a16="http://schemas.microsoft.com/office/drawing/2014/main" id="{7C0490EF-619E-7028-CE47-282E8FB1B854}"/>
              </a:ext>
            </a:extLst>
          </p:cNvPr>
          <p:cNvSpPr>
            <a:spLocks noGrp="1"/>
          </p:cNvSpPr>
          <p:nvPr>
            <p:ph type="body" sz="quarter" idx="26"/>
          </p:nvPr>
        </p:nvSpPr>
        <p:spPr/>
        <p:txBody>
          <a:bodyPr/>
          <a:lstStyle/>
          <a:p>
            <a:endParaRPr lang="en-US" dirty="0">
              <a:latin typeface="+mn-lt"/>
            </a:endParaRPr>
          </a:p>
        </p:txBody>
      </p:sp>
      <p:sp>
        <p:nvSpPr>
          <p:cNvPr id="9" name="Rectangle 8">
            <a:extLst>
              <a:ext uri="{FF2B5EF4-FFF2-40B4-BE49-F238E27FC236}">
                <a16:creationId xmlns:a16="http://schemas.microsoft.com/office/drawing/2014/main" id="{0250B79E-4815-605B-1B10-C1C3B1EDCD16}"/>
              </a:ext>
            </a:extLst>
          </p:cNvPr>
          <p:cNvSpPr/>
          <p:nvPr/>
        </p:nvSpPr>
        <p:spPr>
          <a:xfrm>
            <a:off x="6211229" y="4575215"/>
            <a:ext cx="5508703" cy="15509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custDataLst>
      <p:tags r:id="rId1"/>
    </p:custDataLst>
    <p:extLst>
      <p:ext uri="{BB962C8B-B14F-4D97-AF65-F5344CB8AC3E}">
        <p14:creationId xmlns:p14="http://schemas.microsoft.com/office/powerpoint/2010/main" val="1330309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FF6A90-E0DE-47BE-A7D5-53623A860C7D}"/>
              </a:ext>
            </a:extLst>
          </p:cNvPr>
          <p:cNvSpPr>
            <a:spLocks noGrp="1"/>
          </p:cNvSpPr>
          <p:nvPr>
            <p:ph type="body" sz="quarter" idx="11"/>
          </p:nvPr>
        </p:nvSpPr>
        <p:spPr>
          <a:xfrm>
            <a:off x="640080" y="1692910"/>
            <a:ext cx="11015282" cy="4799330"/>
          </a:xfrm>
        </p:spPr>
        <p:txBody>
          <a:bodyPr/>
          <a:lstStyle/>
          <a:p>
            <a:pPr marL="457200" indent="-457200">
              <a:buFont typeface="Arial" panose="020B0604020202020204" pitchFamily="34" charset="0"/>
              <a:buChar char="•"/>
            </a:pPr>
            <a:r>
              <a:rPr lang="en-US" altLang="en-US" sz="2400" b="1" dirty="0">
                <a:solidFill>
                  <a:schemeClr val="tx1"/>
                </a:solidFill>
                <a:latin typeface="+mj-lt"/>
                <a:cs typeface="Verdana" panose="020B0604030504040204" pitchFamily="34" charset="0"/>
              </a:rPr>
              <a:t>Check for jargon! </a:t>
            </a:r>
            <a:r>
              <a:rPr lang="en-US" altLang="en-US" sz="2400" dirty="0">
                <a:latin typeface="+mj-lt"/>
                <a:cs typeface="Verdana" panose="020B0604030504040204" pitchFamily="34" charset="0"/>
              </a:rPr>
              <a:t>Double check your statements to check for jargon</a:t>
            </a:r>
            <a:br>
              <a:rPr lang="en-US" altLang="en-US" sz="2400" dirty="0">
                <a:latin typeface="+mj-lt"/>
                <a:cs typeface="Verdana" panose="020B0604030504040204" pitchFamily="34" charset="0"/>
              </a:rPr>
            </a:br>
            <a:r>
              <a:rPr lang="en-US" altLang="en-US" sz="2400" dirty="0">
                <a:latin typeface="+mj-lt"/>
                <a:cs typeface="Verdana" panose="020B0604030504040204" pitchFamily="34" charset="0"/>
              </a:rPr>
              <a:t>such as “inappropriate” discipline, “inadequate” supervision, or even “domestic violence.”</a:t>
            </a:r>
          </a:p>
          <a:p>
            <a:pPr marL="457200" indent="-457200">
              <a:buFont typeface="Arial" panose="020B0604020202020204" pitchFamily="34" charset="0"/>
              <a:buChar char="•"/>
            </a:pPr>
            <a:r>
              <a:rPr lang="en-US" altLang="en-US" sz="2400" b="1" dirty="0">
                <a:solidFill>
                  <a:schemeClr val="tx1"/>
                </a:solidFill>
                <a:latin typeface="+mj-lt"/>
                <a:cs typeface="Verdana" panose="020B0604030504040204" pitchFamily="34" charset="0"/>
              </a:rPr>
              <a:t>Behavior-specific. </a:t>
            </a:r>
            <a:r>
              <a:rPr lang="en-US" altLang="en-US" sz="2400" dirty="0">
                <a:solidFill>
                  <a:schemeClr val="tx1"/>
                </a:solidFill>
                <a:latin typeface="+mj-lt"/>
                <a:cs typeface="Verdana" panose="020B0604030504040204" pitchFamily="34" charset="0"/>
              </a:rPr>
              <a:t>Instead, describe what the behaviors look like.</a:t>
            </a:r>
          </a:p>
          <a:p>
            <a:pPr marL="457200" indent="-457200">
              <a:buFont typeface="Arial" panose="020B0604020202020204" pitchFamily="34" charset="0"/>
              <a:buChar char="•"/>
            </a:pPr>
            <a:r>
              <a:rPr lang="en-US" altLang="en-US" sz="2400" b="1" dirty="0">
                <a:latin typeface="+mj-lt"/>
                <a:cs typeface="Verdana" panose="020B0604030504040204" pitchFamily="34" charset="0"/>
              </a:rPr>
              <a:t>Jointly developed. </a:t>
            </a:r>
            <a:r>
              <a:rPr lang="en-US" altLang="en-US" sz="2400" dirty="0">
                <a:latin typeface="+mj-lt"/>
                <a:cs typeface="Verdana" panose="020B0604030504040204" pitchFamily="34" charset="0"/>
              </a:rPr>
              <a:t>The strongest worry statements are often developed,</a:t>
            </a:r>
            <a:br>
              <a:rPr lang="en-US" altLang="en-US" sz="2400" dirty="0">
                <a:latin typeface="+mj-lt"/>
                <a:cs typeface="Verdana" panose="020B0604030504040204" pitchFamily="34" charset="0"/>
              </a:rPr>
            </a:br>
            <a:r>
              <a:rPr lang="en-US" altLang="en-US" sz="2400" dirty="0">
                <a:latin typeface="+mj-lt"/>
                <a:cs typeface="Verdana" panose="020B0604030504040204" pitchFamily="34" charset="0"/>
              </a:rPr>
              <a:t>or modified, in collaboration with families. </a:t>
            </a:r>
          </a:p>
          <a:p>
            <a:pPr marL="457200" indent="-457200">
              <a:buFont typeface="Arial" panose="020B0604020202020204" pitchFamily="34" charset="0"/>
              <a:buChar char="•"/>
            </a:pPr>
            <a:r>
              <a:rPr lang="en-US" altLang="en-US" sz="2400" b="1" dirty="0">
                <a:solidFill>
                  <a:schemeClr val="tx1"/>
                </a:solidFill>
                <a:latin typeface="+mj-lt"/>
                <a:cs typeface="Verdana" panose="020B0604030504040204" pitchFamily="34" charset="0"/>
              </a:rPr>
              <a:t>Add context</a:t>
            </a:r>
            <a:r>
              <a:rPr lang="en-US" altLang="en-US" sz="2400" b="1" dirty="0">
                <a:latin typeface="+mj-lt"/>
                <a:cs typeface="Verdana" panose="020B0604030504040204" pitchFamily="34" charset="0"/>
              </a:rPr>
              <a:t>.</a:t>
            </a:r>
            <a:r>
              <a:rPr lang="en-US" altLang="en-US" sz="2400" b="1" dirty="0">
                <a:solidFill>
                  <a:schemeClr val="tx1"/>
                </a:solidFill>
                <a:latin typeface="+mj-lt"/>
                <a:cs typeface="Verdana" panose="020B0604030504040204" pitchFamily="34" charset="0"/>
              </a:rPr>
              <a:t> </a:t>
            </a:r>
            <a:r>
              <a:rPr lang="en-US" altLang="en-US" sz="2400" dirty="0">
                <a:solidFill>
                  <a:schemeClr val="tx1"/>
                </a:solidFill>
                <a:latin typeface="+mj-lt"/>
                <a:cs typeface="Verdana" panose="020B0604030504040204" pitchFamily="34" charset="0"/>
              </a:rPr>
              <a:t>It can be a helpful starting point for building strong safety plans when we add the context in which the caregiver’s action/inaction typically occurs. </a:t>
            </a:r>
          </a:p>
          <a:p>
            <a:pPr marL="457200" indent="-457200">
              <a:buFont typeface="Arial" panose="020B0604020202020204" pitchFamily="34" charset="0"/>
              <a:buChar char="•"/>
            </a:pPr>
            <a:r>
              <a:rPr lang="en-US" altLang="en-US" sz="2400" b="1" dirty="0">
                <a:latin typeface="+mj-lt"/>
                <a:cs typeface="Verdana" panose="020B0604030504040204" pitchFamily="34" charset="0"/>
              </a:rPr>
              <a:t>Honor good intentions. </a:t>
            </a:r>
            <a:r>
              <a:rPr lang="en-US" altLang="en-US" sz="2400" dirty="0">
                <a:latin typeface="+mj-lt"/>
                <a:cs typeface="Verdana" panose="020B0604030504040204" pitchFamily="34" charset="0"/>
              </a:rPr>
              <a:t>Consider explicitly naming parents’ care or</a:t>
            </a:r>
            <a:br>
              <a:rPr lang="en-US" altLang="en-US" sz="2400" dirty="0">
                <a:latin typeface="+mj-lt"/>
                <a:cs typeface="Verdana" panose="020B0604030504040204" pitchFamily="34" charset="0"/>
              </a:rPr>
            </a:br>
            <a:r>
              <a:rPr lang="en-US" altLang="en-US" sz="2400" dirty="0">
                <a:latin typeface="+mj-lt"/>
                <a:cs typeface="Verdana" panose="020B0604030504040204" pitchFamily="34" charset="0"/>
              </a:rPr>
              <a:t>good intentions at the beginning of a statement. </a:t>
            </a:r>
            <a:endParaRPr lang="en-US" altLang="en-US" sz="2400" dirty="0">
              <a:solidFill>
                <a:schemeClr val="tx1"/>
              </a:solidFill>
              <a:latin typeface="+mj-lt"/>
              <a:cs typeface="Verdana" panose="020B0604030504040204" pitchFamily="34" charset="0"/>
            </a:endParaRPr>
          </a:p>
          <a:p>
            <a:endParaRPr lang="en-US" dirty="0"/>
          </a:p>
        </p:txBody>
      </p:sp>
      <p:sp>
        <p:nvSpPr>
          <p:cNvPr id="3" name="Text Placeholder 2">
            <a:extLst>
              <a:ext uri="{FF2B5EF4-FFF2-40B4-BE49-F238E27FC236}">
                <a16:creationId xmlns:a16="http://schemas.microsoft.com/office/drawing/2014/main" id="{2C41907E-8D96-42D0-8781-9963567BC547}"/>
              </a:ext>
            </a:extLst>
          </p:cNvPr>
          <p:cNvSpPr>
            <a:spLocks noGrp="1"/>
          </p:cNvSpPr>
          <p:nvPr>
            <p:ph type="body" sz="quarter" idx="12"/>
          </p:nvPr>
        </p:nvSpPr>
        <p:spPr/>
        <p:txBody>
          <a:bodyPr/>
          <a:lstStyle/>
          <a:p>
            <a:r>
              <a:rPr lang="en-US" dirty="0"/>
              <a:t>Tips for Deepening Skills</a:t>
            </a:r>
          </a:p>
        </p:txBody>
      </p:sp>
    </p:spTree>
    <p:custDataLst>
      <p:tags r:id="rId1"/>
    </p:custDataLst>
    <p:extLst>
      <p:ext uri="{BB962C8B-B14F-4D97-AF65-F5344CB8AC3E}">
        <p14:creationId xmlns:p14="http://schemas.microsoft.com/office/powerpoint/2010/main" val="62187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A8A8-9B49-4994-A022-B8D392875352}"/>
              </a:ext>
            </a:extLst>
          </p:cNvPr>
          <p:cNvSpPr>
            <a:spLocks noGrp="1"/>
          </p:cNvSpPr>
          <p:nvPr>
            <p:ph type="title"/>
          </p:nvPr>
        </p:nvSpPr>
        <p:spPr/>
        <p:txBody>
          <a:bodyPr/>
          <a:lstStyle/>
          <a:p>
            <a:r>
              <a:rPr lang="en-US" dirty="0"/>
              <a:t>Identify And Involve</a:t>
            </a:r>
            <a:br>
              <a:rPr lang="en-US" dirty="0"/>
            </a:br>
            <a:r>
              <a:rPr lang="en-US" dirty="0"/>
              <a:t>The Network </a:t>
            </a:r>
            <a:br>
              <a:rPr lang="en-US" dirty="0"/>
            </a:br>
            <a:br>
              <a:rPr lang="en-US" dirty="0"/>
            </a:br>
            <a:endParaRPr lang="en-US" dirty="0"/>
          </a:p>
        </p:txBody>
      </p:sp>
      <p:pic>
        <p:nvPicPr>
          <p:cNvPr id="5" name="Picture Placeholder 4" descr="A picture containing person, people&#10;&#10;Description automatically generated">
            <a:extLst>
              <a:ext uri="{FF2B5EF4-FFF2-40B4-BE49-F238E27FC236}">
                <a16:creationId xmlns:a16="http://schemas.microsoft.com/office/drawing/2014/main" id="{759793DD-2D8C-4FDE-914E-5AD0FA9F2EE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45" t="7402" r="-245" b="17749"/>
          <a:stretch/>
        </p:blipFill>
        <p:spPr>
          <a:xfrm>
            <a:off x="640080" y="535667"/>
            <a:ext cx="6575116" cy="5782940"/>
          </a:xfrm>
        </p:spPr>
      </p:pic>
      <p:sp>
        <p:nvSpPr>
          <p:cNvPr id="7" name="Text Placeholder 6">
            <a:extLst>
              <a:ext uri="{FF2B5EF4-FFF2-40B4-BE49-F238E27FC236}">
                <a16:creationId xmlns:a16="http://schemas.microsoft.com/office/drawing/2014/main" id="{27D035AB-A85A-4159-A625-10A94C7D54FD}"/>
              </a:ext>
            </a:extLst>
          </p:cNvPr>
          <p:cNvSpPr>
            <a:spLocks noGrp="1"/>
          </p:cNvSpPr>
          <p:nvPr>
            <p:ph type="body" sz="quarter" idx="11"/>
          </p:nvPr>
        </p:nvSpPr>
        <p:spPr>
          <a:xfrm>
            <a:off x="7707412" y="4523874"/>
            <a:ext cx="3860619" cy="1087216"/>
          </a:xfrm>
        </p:spPr>
        <p:txBody>
          <a:bodyPr/>
          <a:lstStyle/>
          <a:p>
            <a:r>
              <a:rPr lang="en-US" sz="2800" b="1" cap="none" dirty="0"/>
              <a:t>No network,</a:t>
            </a:r>
            <a:r>
              <a:rPr lang="en-US" b="1" dirty="0"/>
              <a:t> </a:t>
            </a:r>
            <a:r>
              <a:rPr lang="en-US" sz="2800" b="1" cap="none" dirty="0"/>
              <a:t>no plan!</a:t>
            </a:r>
            <a:endParaRPr lang="en-US" b="1" dirty="0"/>
          </a:p>
        </p:txBody>
      </p:sp>
    </p:spTree>
    <p:custDataLst>
      <p:tags r:id="rId1"/>
    </p:custDataLst>
    <p:extLst>
      <p:ext uri="{BB962C8B-B14F-4D97-AF65-F5344CB8AC3E}">
        <p14:creationId xmlns:p14="http://schemas.microsoft.com/office/powerpoint/2010/main" val="2499628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xfrm>
            <a:off x="648239" y="535665"/>
            <a:ext cx="5447761" cy="2016357"/>
          </a:xfrm>
        </p:spPr>
        <p:txBody>
          <a:bodyPr anchor="t">
            <a:noAutofit/>
          </a:bodyPr>
          <a:lstStyle/>
          <a:p>
            <a:r>
              <a:rPr lang="en-US" altLang="en-US" sz="4000" dirty="0"/>
              <a:t>Engaging a Safety and Support Network</a:t>
            </a:r>
          </a:p>
        </p:txBody>
      </p:sp>
      <p:pic>
        <p:nvPicPr>
          <p:cNvPr id="9" name="Picture Placeholder 8" descr="A group of women and a baby&#10;&#10;Description automatically generated with medium confidence">
            <a:extLst>
              <a:ext uri="{FF2B5EF4-FFF2-40B4-BE49-F238E27FC236}">
                <a16:creationId xmlns:a16="http://schemas.microsoft.com/office/drawing/2014/main" id="{2706BDF8-1F46-4248-89CF-A2ACB586ABC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595" r="12595"/>
          <a:stretch/>
        </p:blipFill>
        <p:spPr>
          <a:noFill/>
        </p:spPr>
      </p:pic>
      <p:sp>
        <p:nvSpPr>
          <p:cNvPr id="3" name="Text Placeholder 2"/>
          <p:cNvSpPr>
            <a:spLocks noGrp="1"/>
          </p:cNvSpPr>
          <p:nvPr>
            <p:ph type="body" sz="quarter" idx="11"/>
          </p:nvPr>
        </p:nvSpPr>
        <p:spPr>
          <a:xfrm>
            <a:off x="639663" y="2552023"/>
            <a:ext cx="5456337" cy="3766584"/>
          </a:xfrm>
        </p:spPr>
        <p:txBody>
          <a:bodyPr>
            <a:noAutofit/>
          </a:bodyPr>
          <a:lstStyle/>
          <a:p>
            <a:pPr>
              <a:lnSpc>
                <a:spcPct val="90000"/>
              </a:lnSpc>
            </a:pPr>
            <a:r>
              <a:rPr lang="en-US" dirty="0"/>
              <a:t>You cannot create safety solely with the people you are worried about.</a:t>
            </a:r>
          </a:p>
          <a:p>
            <a:pPr marL="457200" indent="-457200">
              <a:lnSpc>
                <a:spcPct val="90000"/>
              </a:lnSpc>
              <a:buFont typeface="Arial" panose="020B0604020202020204" pitchFamily="34" charset="0"/>
              <a:buChar char="•"/>
            </a:pPr>
            <a:r>
              <a:rPr lang="en-US" dirty="0"/>
              <a:t>What are the reasons families may not want to invite others to the table? </a:t>
            </a:r>
          </a:p>
          <a:p>
            <a:pPr marL="457200" indent="-457200">
              <a:lnSpc>
                <a:spcPct val="90000"/>
              </a:lnSpc>
              <a:buFont typeface="Arial" panose="020B0604020202020204" pitchFamily="34" charset="0"/>
              <a:buChar char="•"/>
            </a:pPr>
            <a:r>
              <a:rPr lang="en-US" dirty="0"/>
              <a:t>What is our responsibility as social workers in navigating these conversations?</a:t>
            </a:r>
          </a:p>
        </p:txBody>
      </p:sp>
    </p:spTree>
    <p:custDataLst>
      <p:tags r:id="rId1"/>
    </p:custDataLst>
    <p:extLst>
      <p:ext uri="{BB962C8B-B14F-4D97-AF65-F5344CB8AC3E}">
        <p14:creationId xmlns:p14="http://schemas.microsoft.com/office/powerpoint/2010/main" val="74817370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p:txBody>
          <a:bodyPr/>
          <a:lstStyle/>
          <a:p>
            <a:r>
              <a:rPr lang="en-US" dirty="0">
                <a:sym typeface="Tahoma" charset="0"/>
              </a:rPr>
              <a:t>What Is a Safety and Support Network?</a:t>
            </a:r>
            <a:endParaRPr lang="en-US" altLang="en-US" dirty="0"/>
          </a:p>
        </p:txBody>
      </p:sp>
      <p:sp>
        <p:nvSpPr>
          <p:cNvPr id="2" name="Text Placeholder 1">
            <a:extLst>
              <a:ext uri="{FF2B5EF4-FFF2-40B4-BE49-F238E27FC236}">
                <a16:creationId xmlns:a16="http://schemas.microsoft.com/office/drawing/2014/main" id="{A96F4FFE-7B40-4568-B0C5-F6C3FC21EEE7}"/>
              </a:ext>
            </a:extLst>
          </p:cNvPr>
          <p:cNvSpPr>
            <a:spLocks noGrp="1"/>
          </p:cNvSpPr>
          <p:nvPr>
            <p:ph type="body" sz="quarter" idx="4294967295"/>
          </p:nvPr>
        </p:nvSpPr>
        <p:spPr>
          <a:xfrm>
            <a:off x="8113714" y="3409950"/>
            <a:ext cx="3541610" cy="2438400"/>
          </a:xfrm>
        </p:spPr>
        <p:txBody>
          <a:bodyPr/>
          <a:lstStyle/>
          <a:p>
            <a:pPr marL="0" indent="0" algn="ctr">
              <a:buNone/>
            </a:pPr>
            <a:r>
              <a:rPr lang="en-US" dirty="0">
                <a:sym typeface="Tahoma" charset="0"/>
              </a:rPr>
              <a:t>They are willing</a:t>
            </a:r>
            <a:br>
              <a:rPr lang="en-US" dirty="0">
                <a:sym typeface="Tahoma" charset="0"/>
              </a:rPr>
            </a:br>
            <a:r>
              <a:rPr lang="en-US" dirty="0">
                <a:sym typeface="Tahoma" charset="0"/>
              </a:rPr>
              <a:t>and able to support the child and family with </a:t>
            </a:r>
            <a:r>
              <a:rPr lang="en-US" b="1" dirty="0">
                <a:sym typeface="Tahoma" charset="0"/>
              </a:rPr>
              <a:t>specific and clear roles</a:t>
            </a:r>
            <a:r>
              <a:rPr lang="en-US" dirty="0">
                <a:sym typeface="Tahoma" charset="0"/>
              </a:rPr>
              <a:t>.</a:t>
            </a:r>
            <a:endParaRPr lang="en-US" dirty="0"/>
          </a:p>
          <a:p>
            <a:pPr marL="0" indent="0" algn="ctr">
              <a:buNone/>
            </a:pPr>
            <a:endParaRPr lang="en-US" dirty="0"/>
          </a:p>
        </p:txBody>
      </p:sp>
      <p:sp>
        <p:nvSpPr>
          <p:cNvPr id="4" name="Text Placeholder 3">
            <a:extLst>
              <a:ext uri="{FF2B5EF4-FFF2-40B4-BE49-F238E27FC236}">
                <a16:creationId xmlns:a16="http://schemas.microsoft.com/office/drawing/2014/main" id="{9E915B95-0909-4E0C-ADA8-ECBEC4BA5237}"/>
              </a:ext>
            </a:extLst>
          </p:cNvPr>
          <p:cNvSpPr>
            <a:spLocks noGrp="1"/>
          </p:cNvSpPr>
          <p:nvPr>
            <p:ph type="body" sz="quarter" idx="4294967295"/>
          </p:nvPr>
        </p:nvSpPr>
        <p:spPr>
          <a:xfrm>
            <a:off x="639662" y="3409950"/>
            <a:ext cx="3390900" cy="2438400"/>
          </a:xfrm>
        </p:spPr>
        <p:txBody>
          <a:bodyPr/>
          <a:lstStyle/>
          <a:p>
            <a:pPr marL="0" indent="0" algn="ctr">
              <a:buNone/>
            </a:pPr>
            <a:r>
              <a:rPr lang="en-US" dirty="0">
                <a:sym typeface="Tahoma" charset="0"/>
              </a:rPr>
              <a:t>They </a:t>
            </a:r>
            <a:r>
              <a:rPr lang="en-US" b="1" dirty="0">
                <a:sym typeface="Tahoma" charset="0"/>
              </a:rPr>
              <a:t>know and understand the worries</a:t>
            </a:r>
            <a:r>
              <a:rPr lang="en-US" dirty="0">
                <a:sym typeface="Tahoma" charset="0"/>
              </a:rPr>
              <a:t> about the child and the family.</a:t>
            </a:r>
            <a:endParaRPr lang="en-US" dirty="0"/>
          </a:p>
          <a:p>
            <a:pPr marL="0" indent="0" algn="ctr">
              <a:buNone/>
            </a:pPr>
            <a:endParaRPr lang="en-US" dirty="0"/>
          </a:p>
        </p:txBody>
      </p:sp>
      <p:sp>
        <p:nvSpPr>
          <p:cNvPr id="7" name="Text Placeholder 6">
            <a:extLst>
              <a:ext uri="{FF2B5EF4-FFF2-40B4-BE49-F238E27FC236}">
                <a16:creationId xmlns:a16="http://schemas.microsoft.com/office/drawing/2014/main" id="{F8D50E11-F89C-44EF-930D-F714D07749F1}"/>
              </a:ext>
            </a:extLst>
          </p:cNvPr>
          <p:cNvSpPr>
            <a:spLocks noGrp="1"/>
          </p:cNvSpPr>
          <p:nvPr>
            <p:ph type="body" sz="quarter" idx="4294967295"/>
          </p:nvPr>
        </p:nvSpPr>
        <p:spPr>
          <a:xfrm>
            <a:off x="4495800" y="3552564"/>
            <a:ext cx="3200400" cy="2438400"/>
          </a:xfrm>
        </p:spPr>
        <p:txBody>
          <a:bodyPr/>
          <a:lstStyle/>
          <a:p>
            <a:pPr marL="0" indent="0" algn="ctr">
              <a:buNone/>
            </a:pPr>
            <a:r>
              <a:rPr lang="en-US" dirty="0">
                <a:sym typeface="Tahoma" pitchFamily="34" charset="0"/>
              </a:rPr>
              <a:t>They include</a:t>
            </a:r>
            <a:r>
              <a:rPr lang="en-US" b="1" dirty="0">
                <a:sym typeface="Tahoma" pitchFamily="34" charset="0"/>
              </a:rPr>
              <a:t> family, friends, and professionals </a:t>
            </a:r>
            <a:r>
              <a:rPr lang="en-US" dirty="0">
                <a:sym typeface="Tahoma" pitchFamily="34" charset="0"/>
              </a:rPr>
              <a:t>who care about the child and the family.</a:t>
            </a:r>
            <a:endParaRPr lang="en-US" dirty="0"/>
          </a:p>
          <a:p>
            <a:pPr marL="0" indent="0" algn="ctr">
              <a:buNone/>
            </a:pPr>
            <a:endParaRPr lang="en-US" dirty="0"/>
          </a:p>
        </p:txBody>
      </p:sp>
      <p:pic>
        <p:nvPicPr>
          <p:cNvPr id="26" name="Graphic 25">
            <a:extLst>
              <a:ext uri="{FF2B5EF4-FFF2-40B4-BE49-F238E27FC236}">
                <a16:creationId xmlns:a16="http://schemas.microsoft.com/office/drawing/2014/main" id="{196FCB01-77BA-4D5D-A9E3-9255DFD7FFD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27868" y="2049217"/>
            <a:ext cx="861464" cy="1034155"/>
          </a:xfrm>
          <a:prstGeom prst="rect">
            <a:avLst/>
          </a:prstGeom>
        </p:spPr>
      </p:pic>
      <p:pic>
        <p:nvPicPr>
          <p:cNvPr id="21" name="Graphic 20">
            <a:extLst>
              <a:ext uri="{FF2B5EF4-FFF2-40B4-BE49-F238E27FC236}">
                <a16:creationId xmlns:a16="http://schemas.microsoft.com/office/drawing/2014/main" id="{3B620EFC-CD7D-41A8-8417-95D41053FE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35328" y="2049217"/>
            <a:ext cx="1081161" cy="1034155"/>
          </a:xfrm>
          <a:prstGeom prst="rect">
            <a:avLst/>
          </a:prstGeom>
        </p:spPr>
      </p:pic>
      <p:pic>
        <p:nvPicPr>
          <p:cNvPr id="12" name="Graphic 11">
            <a:extLst>
              <a:ext uri="{FF2B5EF4-FFF2-40B4-BE49-F238E27FC236}">
                <a16:creationId xmlns:a16="http://schemas.microsoft.com/office/drawing/2014/main" id="{2EE592FD-34E2-49D8-BE07-2F686AEB79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95082" y="2010542"/>
            <a:ext cx="1378873" cy="1034155"/>
          </a:xfrm>
          <a:prstGeom prst="rect">
            <a:avLst/>
          </a:prstGeom>
        </p:spPr>
      </p:pic>
    </p:spTree>
    <p:custDataLst>
      <p:tags r:id="rId1"/>
    </p:custDataLst>
    <p:extLst>
      <p:ext uri="{BB962C8B-B14F-4D97-AF65-F5344CB8AC3E}">
        <p14:creationId xmlns:p14="http://schemas.microsoft.com/office/powerpoint/2010/main" val="12918621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E5D7B9-47BC-490B-86A7-2AB39A8630D1}"/>
              </a:ext>
            </a:extLst>
          </p:cNvPr>
          <p:cNvSpPr>
            <a:spLocks noGrp="1"/>
          </p:cNvSpPr>
          <p:nvPr>
            <p:ph type="title"/>
          </p:nvPr>
        </p:nvSpPr>
        <p:spPr>
          <a:xfrm>
            <a:off x="7707413" y="540101"/>
            <a:ext cx="3860618" cy="2552015"/>
          </a:xfrm>
        </p:spPr>
        <p:txBody>
          <a:bodyPr/>
          <a:lstStyle/>
          <a:p>
            <a:r>
              <a:rPr lang="en-US" sz="4000" dirty="0"/>
              <a:t>Building the Network: Tools and Strategies</a:t>
            </a:r>
            <a:br>
              <a:rPr lang="en-US" sz="4000" dirty="0"/>
            </a:br>
            <a:endParaRPr lang="en-US" sz="4000" dirty="0"/>
          </a:p>
        </p:txBody>
      </p:sp>
      <p:pic>
        <p:nvPicPr>
          <p:cNvPr id="12" name="Picture Placeholder 11" descr="A picture containing outdoor, old, pile, work-clothing&#10;&#10;Description automatically generated">
            <a:extLst>
              <a:ext uri="{FF2B5EF4-FFF2-40B4-BE49-F238E27FC236}">
                <a16:creationId xmlns:a16="http://schemas.microsoft.com/office/drawing/2014/main" id="{0998076C-4DB5-4628-84CD-3C077BB8A8F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363" r="7363"/>
          <a:stretch>
            <a:fillRect/>
          </a:stretch>
        </p:blipFill>
        <p:spPr/>
      </p:pic>
      <p:sp>
        <p:nvSpPr>
          <p:cNvPr id="8" name="Text Placeholder 7">
            <a:extLst>
              <a:ext uri="{FF2B5EF4-FFF2-40B4-BE49-F238E27FC236}">
                <a16:creationId xmlns:a16="http://schemas.microsoft.com/office/drawing/2014/main" id="{56CA5400-9476-4391-8130-EA0BC99BC578}"/>
              </a:ext>
            </a:extLst>
          </p:cNvPr>
          <p:cNvSpPr>
            <a:spLocks noGrp="1"/>
          </p:cNvSpPr>
          <p:nvPr>
            <p:ph type="body" sz="quarter" idx="11"/>
          </p:nvPr>
        </p:nvSpPr>
        <p:spPr>
          <a:xfrm>
            <a:off x="7707412" y="3284621"/>
            <a:ext cx="3860619" cy="3033278"/>
          </a:xfrm>
        </p:spPr>
        <p:txBody>
          <a:bodyPr/>
          <a:lstStyle/>
          <a:p>
            <a:pPr marL="457200" indent="-457200">
              <a:buFont typeface="Arial" panose="020B0604020202020204" pitchFamily="34" charset="0"/>
              <a:buChar char="•"/>
            </a:pPr>
            <a:r>
              <a:rPr lang="en-US" dirty="0"/>
              <a:t>Circles of Safety</a:t>
            </a:r>
            <a:br>
              <a:rPr lang="en-US" dirty="0"/>
            </a:br>
            <a:r>
              <a:rPr lang="en-US" dirty="0"/>
              <a:t>and Support</a:t>
            </a:r>
          </a:p>
          <a:p>
            <a:pPr marL="457200" indent="-457200">
              <a:buFont typeface="Arial" panose="020B0604020202020204" pitchFamily="34" charset="0"/>
              <a:buChar char="•"/>
            </a:pPr>
            <a:r>
              <a:rPr lang="en-US" dirty="0"/>
              <a:t>Support Network Grid</a:t>
            </a:r>
          </a:p>
          <a:p>
            <a:pPr marL="457200" indent="-457200">
              <a:buFont typeface="Arial" panose="020B0604020202020204" pitchFamily="34" charset="0"/>
              <a:buChar char="•"/>
            </a:pPr>
            <a:r>
              <a:rPr lang="en-US" dirty="0"/>
              <a:t>Three Houses</a:t>
            </a:r>
          </a:p>
          <a:p>
            <a:pPr marL="457200" indent="-457200">
              <a:buFont typeface="Arial" panose="020B0604020202020204" pitchFamily="34" charset="0"/>
              <a:buChar char="•"/>
            </a:pPr>
            <a:r>
              <a:rPr lang="en-US" dirty="0"/>
              <a:t>Other?</a:t>
            </a:r>
          </a:p>
        </p:txBody>
      </p:sp>
      <p:sp>
        <p:nvSpPr>
          <p:cNvPr id="11" name="Straight Connector 10"/>
          <p:cNvSpPr/>
          <p:nvPr/>
        </p:nvSpPr>
        <p:spPr>
          <a:xfrm rot="5400000">
            <a:off x="3393844" y="2125269"/>
            <a:ext cx="2741479" cy="2155777"/>
          </a:xfrm>
          <a:prstGeom prst="line">
            <a:avLst/>
          </a:prstGeom>
          <a:ln w="50800">
            <a:noFill/>
            <a:tailEnd type="arrow"/>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Tree>
    <p:custDataLst>
      <p:tags r:id="rId1"/>
    </p:custDataLst>
    <p:extLst>
      <p:ext uri="{BB962C8B-B14F-4D97-AF65-F5344CB8AC3E}">
        <p14:creationId xmlns:p14="http://schemas.microsoft.com/office/powerpoint/2010/main" val="3153793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tree, snow, person&#10;&#10;Description automatically generated">
            <a:extLst>
              <a:ext uri="{FF2B5EF4-FFF2-40B4-BE49-F238E27FC236}">
                <a16:creationId xmlns:a16="http://schemas.microsoft.com/office/drawing/2014/main" id="{16968C30-1A61-46AD-BF6A-A03FD50C8A0D}"/>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7525" r="27525"/>
          <a:stretch>
            <a:fillRect/>
          </a:stretch>
        </p:blipFill>
        <p:spPr/>
      </p:pic>
      <p:sp>
        <p:nvSpPr>
          <p:cNvPr id="4" name="Text Placeholder 3">
            <a:extLst>
              <a:ext uri="{FF2B5EF4-FFF2-40B4-BE49-F238E27FC236}">
                <a16:creationId xmlns:a16="http://schemas.microsoft.com/office/drawing/2014/main" id="{0FDC18DD-B846-4B03-B172-D615FE3B1D69}"/>
              </a:ext>
            </a:extLst>
          </p:cNvPr>
          <p:cNvSpPr>
            <a:spLocks noGrp="1"/>
          </p:cNvSpPr>
          <p:nvPr>
            <p:ph type="body" sz="quarter" idx="12"/>
          </p:nvPr>
        </p:nvSpPr>
        <p:spPr>
          <a:solidFill>
            <a:schemeClr val="tx1"/>
          </a:solidFill>
        </p:spPr>
        <p:txBody>
          <a:bodyPr/>
          <a:lstStyle/>
          <a:p>
            <a:endParaRPr lang="en-US" dirty="0"/>
          </a:p>
        </p:txBody>
      </p:sp>
      <p:sp>
        <p:nvSpPr>
          <p:cNvPr id="2" name="Title 1">
            <a:extLst>
              <a:ext uri="{FF2B5EF4-FFF2-40B4-BE49-F238E27FC236}">
                <a16:creationId xmlns:a16="http://schemas.microsoft.com/office/drawing/2014/main" id="{50F4D348-1DE9-4791-8CC4-F14EBC9A05B8}"/>
              </a:ext>
            </a:extLst>
          </p:cNvPr>
          <p:cNvSpPr>
            <a:spLocks noGrp="1"/>
          </p:cNvSpPr>
          <p:nvPr>
            <p:ph type="title"/>
          </p:nvPr>
        </p:nvSpPr>
        <p:spPr/>
        <p:txBody>
          <a:bodyPr/>
          <a:lstStyle/>
          <a:p>
            <a:r>
              <a:rPr lang="en-US" sz="6600" kern="1200" dirty="0"/>
              <a:t>Building rigorous action steps</a:t>
            </a:r>
            <a:endParaRPr lang="en-US" dirty="0"/>
          </a:p>
        </p:txBody>
      </p:sp>
    </p:spTree>
    <p:custDataLst>
      <p:tags r:id="rId1"/>
    </p:custDataLst>
    <p:extLst>
      <p:ext uri="{BB962C8B-B14F-4D97-AF65-F5344CB8AC3E}">
        <p14:creationId xmlns:p14="http://schemas.microsoft.com/office/powerpoint/2010/main" val="1555128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6088864" y="535666"/>
            <a:ext cx="5447761" cy="2016357"/>
          </a:xfrm>
        </p:spPr>
        <p:txBody>
          <a:bodyPr vert="horz" lIns="91440" tIns="45720" rIns="91440" bIns="45720" rtlCol="0" anchor="t">
            <a:noAutofit/>
          </a:bodyPr>
          <a:lstStyle/>
          <a:p>
            <a:r>
              <a:rPr lang="en-AU" sz="4000" dirty="0"/>
              <a:t>Establishing a </a:t>
            </a:r>
            <a:r>
              <a:rPr lang="en-AU" sz="4000" b="1" dirty="0"/>
              <a:t>Shared Definition of Safety</a:t>
            </a:r>
          </a:p>
        </p:txBody>
      </p:sp>
      <p:pic>
        <p:nvPicPr>
          <p:cNvPr id="9" name="Picture 4" descr="Adventure, Compass, Hand, Macro, Outdoors, Travel">
            <a:extLst>
              <a:ext uri="{FF2B5EF4-FFF2-40B4-BE49-F238E27FC236}">
                <a16:creationId xmlns:a16="http://schemas.microsoft.com/office/drawing/2014/main" id="{FB8393B9-3930-4D1A-BDF5-646EF55B49AE}"/>
              </a:ext>
            </a:extLst>
          </p:cNvPr>
          <p:cNvPicPr>
            <a:picLocks noGrp="1" noChangeAspect="1" noChangeArrowheads="1"/>
          </p:cNvPicPr>
          <p:nvPr>
            <p:ph type="pic" sz="quarter" idx="10"/>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1653" r="21653"/>
          <a:stretch/>
        </p:blipFill>
        <p:spPr>
          <a:noFill/>
        </p:spPr>
      </p:pic>
      <p:sp>
        <p:nvSpPr>
          <p:cNvPr id="4" name="Text Placeholder 3">
            <a:extLst>
              <a:ext uri="{FF2B5EF4-FFF2-40B4-BE49-F238E27FC236}">
                <a16:creationId xmlns:a16="http://schemas.microsoft.com/office/drawing/2014/main" id="{EBB90CE0-B7D2-4B76-8927-BBDFB381B166}"/>
              </a:ext>
            </a:extLst>
          </p:cNvPr>
          <p:cNvSpPr>
            <a:spLocks noGrp="1"/>
          </p:cNvSpPr>
          <p:nvPr>
            <p:ph type="body" sz="quarter" idx="11"/>
          </p:nvPr>
        </p:nvSpPr>
        <p:spPr>
          <a:xfrm>
            <a:off x="6080288" y="2552023"/>
            <a:ext cx="5456337" cy="3766584"/>
          </a:xfrm>
        </p:spPr>
        <p:txBody>
          <a:bodyPr anchor="t">
            <a:noAutofit/>
          </a:bodyPr>
          <a:lstStyle/>
          <a:p>
            <a:pPr>
              <a:defRPr/>
            </a:pPr>
            <a:r>
              <a:rPr lang="en-US" b="1" dirty="0">
                <a:latin typeface="Segoe UI"/>
                <a:ea typeface="ＭＳ Ｐゴシック"/>
                <a:cs typeface="Tahoma"/>
                <a:sym typeface="Tahoma" charset="0"/>
              </a:rPr>
              <a:t>Actions</a:t>
            </a:r>
            <a:r>
              <a:rPr lang="en-US" dirty="0">
                <a:latin typeface="Segoe UI"/>
                <a:ea typeface="ＭＳ Ｐゴシック"/>
                <a:cs typeface="Tahoma"/>
                <a:sym typeface="Tahoma" charset="0"/>
              </a:rPr>
              <a:t> of protection taken</a:t>
            </a:r>
            <a:br>
              <a:rPr lang="en-US" dirty="0">
                <a:latin typeface="Segoe UI"/>
                <a:ea typeface="ＭＳ Ｐゴシック"/>
                <a:cs typeface="Tahoma"/>
                <a:sym typeface="Tahoma" charset="0"/>
              </a:rPr>
            </a:br>
            <a:r>
              <a:rPr lang="en-US" dirty="0">
                <a:latin typeface="Segoe UI"/>
                <a:ea typeface="ＭＳ Ｐゴシック"/>
                <a:cs typeface="Tahoma"/>
                <a:sym typeface="Tahoma" charset="0"/>
              </a:rPr>
              <a:t>by the parent/caregiver that </a:t>
            </a:r>
            <a:r>
              <a:rPr lang="en-US" b="1" dirty="0">
                <a:latin typeface="Segoe UI"/>
                <a:ea typeface="ＭＳ Ｐゴシック"/>
                <a:cs typeface="Tahoma"/>
                <a:sym typeface="Tahoma" charset="0"/>
              </a:rPr>
              <a:t>mitigate the danger of immediate harm and are demonstrated</a:t>
            </a:r>
            <a:r>
              <a:rPr lang="en-US" b="1" dirty="0">
                <a:latin typeface="Segoe UI"/>
                <a:ea typeface="ＭＳ Ｐゴシック" charset="0"/>
                <a:cs typeface="Tahoma" charset="0"/>
                <a:sym typeface="Tahoma" charset="0"/>
              </a:rPr>
              <a:t> </a:t>
            </a:r>
            <a:r>
              <a:rPr lang="en-US" b="1" dirty="0">
                <a:latin typeface="Segoe UI"/>
                <a:ea typeface="ＭＳ Ｐゴシック"/>
                <a:cs typeface="Tahoma"/>
                <a:sym typeface="Tahoma" charset="0"/>
              </a:rPr>
              <a:t>over time.</a:t>
            </a:r>
          </a:p>
          <a:p>
            <a:pPr>
              <a:defRPr/>
            </a:pPr>
            <a:r>
              <a:rPr lang="en-US" sz="2000" dirty="0">
                <a:ea typeface="ヒラギノ角ゴ ProN W3" charset="0"/>
                <a:cs typeface="ヒラギノ角ゴ ProN W3" charset="0"/>
                <a:sym typeface="Tahoma" charset="0"/>
              </a:rPr>
              <a:t>Adapted from Boffa and Podesta (2004) and </a:t>
            </a:r>
            <a:br>
              <a:rPr lang="en-US" sz="2000" dirty="0">
                <a:ea typeface="ヒラギノ角ゴ ProN W3" charset="0"/>
                <a:cs typeface="ヒラギノ角ゴ ProN W3" charset="0"/>
                <a:sym typeface="Tahoma" charset="0"/>
              </a:rPr>
            </a:br>
            <a:r>
              <a:rPr lang="en-US" sz="2000" dirty="0">
                <a:ea typeface="ヒラギノ角ゴ ProN W3" charset="0"/>
                <a:cs typeface="ヒラギノ角ゴ ProN W3" charset="0"/>
                <a:sym typeface="Tahoma" charset="0"/>
              </a:rPr>
              <a:t>Turnell and Essex (2006).</a:t>
            </a:r>
          </a:p>
        </p:txBody>
      </p:sp>
      <p:sp>
        <p:nvSpPr>
          <p:cNvPr id="3" name="Rectangle 2"/>
          <p:cNvSpPr>
            <a:spLocks/>
          </p:cNvSpPr>
          <p:nvPr/>
        </p:nvSpPr>
        <p:spPr bwMode="auto">
          <a:xfrm>
            <a:off x="5797549" y="2217741"/>
            <a:ext cx="4794251" cy="2917825"/>
          </a:xfrm>
          <a:prstGeom prst="rect">
            <a:avLst/>
          </a:prstGeom>
          <a:noFill/>
          <a:ln>
            <a:noFill/>
          </a:ln>
        </p:spPr>
        <p:txBody>
          <a:bodyPr lIns="26777" tIns="26777" rIns="26777" bIns="26777"/>
          <a:lstStyle/>
          <a:p>
            <a:pPr>
              <a:defRPr/>
            </a:pPr>
            <a:endParaRPr lang="en-US" sz="2400" u="sng" dirty="0">
              <a:solidFill>
                <a:srgbClr val="66008D"/>
              </a:solidFill>
              <a:ea typeface="ＭＳ Ｐゴシック" charset="0"/>
              <a:cs typeface="Tahoma" charset="0"/>
              <a:sym typeface="Tahoma" charset="0"/>
            </a:endParaRPr>
          </a:p>
        </p:txBody>
      </p:sp>
    </p:spTree>
    <p:custDataLst>
      <p:tags r:id="rId1"/>
    </p:custDataLst>
    <p:extLst>
      <p:ext uri="{BB962C8B-B14F-4D97-AF65-F5344CB8AC3E}">
        <p14:creationId xmlns:p14="http://schemas.microsoft.com/office/powerpoint/2010/main" val="960088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9E7F0-8600-41D8-AF30-169C2D64FA88}"/>
              </a:ext>
            </a:extLst>
          </p:cNvPr>
          <p:cNvSpPr>
            <a:spLocks noGrp="1"/>
          </p:cNvSpPr>
          <p:nvPr>
            <p:ph type="title"/>
          </p:nvPr>
        </p:nvSpPr>
        <p:spPr/>
        <p:txBody>
          <a:bodyPr/>
          <a:lstStyle/>
          <a:p>
            <a:r>
              <a:rPr lang="en-US" dirty="0"/>
              <a:t>Safety and services are not the same thing</a:t>
            </a:r>
          </a:p>
        </p:txBody>
      </p:sp>
      <p:pic>
        <p:nvPicPr>
          <p:cNvPr id="5" name="Picture Placeholder 5">
            <a:extLst>
              <a:ext uri="{FF2B5EF4-FFF2-40B4-BE49-F238E27FC236}">
                <a16:creationId xmlns:a16="http://schemas.microsoft.com/office/drawing/2014/main" id="{85881C71-5C83-4871-BF49-52551461623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736" r="21736"/>
          <a:stretch/>
        </p:blipFill>
        <p:spPr/>
      </p:pic>
      <p:sp>
        <p:nvSpPr>
          <p:cNvPr id="4" name="Text Placeholder 3">
            <a:extLst>
              <a:ext uri="{FF2B5EF4-FFF2-40B4-BE49-F238E27FC236}">
                <a16:creationId xmlns:a16="http://schemas.microsoft.com/office/drawing/2014/main" id="{BB3C7F64-4141-41C6-9CD6-4A6A397BBF6E}"/>
              </a:ext>
            </a:extLst>
          </p:cNvPr>
          <p:cNvSpPr>
            <a:spLocks noGrp="1"/>
          </p:cNvSpPr>
          <p:nvPr>
            <p:ph type="body" sz="quarter" idx="11"/>
          </p:nvPr>
        </p:nvSpPr>
        <p:spPr>
          <a:xfrm>
            <a:off x="639663" y="2749553"/>
            <a:ext cx="5456337" cy="3569054"/>
          </a:xfrm>
        </p:spPr>
        <p:txBody>
          <a:bodyPr/>
          <a:lstStyle/>
          <a:p>
            <a:pPr>
              <a:spcBef>
                <a:spcPts val="0"/>
              </a:spcBef>
              <a:spcAft>
                <a:spcPts val="1200"/>
              </a:spcAft>
            </a:pPr>
            <a:r>
              <a:rPr lang="en-US" dirty="0"/>
              <a:t>Services can be a bridge to new safe behaviors over time. They go on a case plan, not a safety plan.</a:t>
            </a:r>
          </a:p>
          <a:p>
            <a:pPr>
              <a:spcBef>
                <a:spcPts val="0"/>
              </a:spcBef>
              <a:spcAft>
                <a:spcPts val="1200"/>
              </a:spcAft>
            </a:pPr>
            <a:r>
              <a:rPr lang="en-US" sz="1800" dirty="0"/>
              <a:t>From ACL 17-107: “In the case of a newborn affected by substance abuse, these action steps must address both the health and safety needs of the newborn and the substance abuse treatment needs of the affected family or caregiver to ensure the safety and well-being of the newborn. Thus, action steps shall include referrals to and delivery of services, as appropriate.”</a:t>
            </a:r>
          </a:p>
        </p:txBody>
      </p:sp>
      <p:sp>
        <p:nvSpPr>
          <p:cNvPr id="6" name="Text Placeholder 5">
            <a:extLst>
              <a:ext uri="{FF2B5EF4-FFF2-40B4-BE49-F238E27FC236}">
                <a16:creationId xmlns:a16="http://schemas.microsoft.com/office/drawing/2014/main" id="{E3BC1CF5-BFC1-48F1-B9F7-E2FE43CC5C7B}"/>
              </a:ext>
            </a:extLst>
          </p:cNvPr>
          <p:cNvSpPr txBox="1">
            <a:spLocks/>
          </p:cNvSpPr>
          <p:nvPr/>
        </p:nvSpPr>
        <p:spPr>
          <a:xfrm>
            <a:off x="8173623" y="2101885"/>
            <a:ext cx="1827781" cy="647668"/>
          </a:xfrm>
          <a:prstGeom prst="rect">
            <a:avLst/>
          </a:prstGeom>
          <a:solidFill>
            <a:srgbClr val="656260">
              <a:alpha val="50196"/>
            </a:srgbClr>
          </a:solidFill>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Corbel" panose="020B0503020204020204" pitchFamily="34" charset="0"/>
              <a:buNone/>
              <a:defRPr sz="32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Wingdings" panose="05000000000000000000" pitchFamily="2" charset="2"/>
              <a:buNone/>
              <a:defRPr sz="3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Safety</a:t>
            </a:r>
          </a:p>
        </p:txBody>
      </p:sp>
      <p:sp>
        <p:nvSpPr>
          <p:cNvPr id="7" name="Text Placeholder 5">
            <a:extLst>
              <a:ext uri="{FF2B5EF4-FFF2-40B4-BE49-F238E27FC236}">
                <a16:creationId xmlns:a16="http://schemas.microsoft.com/office/drawing/2014/main" id="{7C49558B-5778-4070-9562-9D607248C4E7}"/>
              </a:ext>
            </a:extLst>
          </p:cNvPr>
          <p:cNvSpPr txBox="1">
            <a:spLocks/>
          </p:cNvSpPr>
          <p:nvPr/>
        </p:nvSpPr>
        <p:spPr>
          <a:xfrm>
            <a:off x="8182722" y="4612196"/>
            <a:ext cx="1827781" cy="647668"/>
          </a:xfrm>
          <a:prstGeom prst="rect">
            <a:avLst/>
          </a:prstGeom>
          <a:solidFill>
            <a:srgbClr val="656260">
              <a:alpha val="50196"/>
            </a:srgbClr>
          </a:solidFill>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Corbel" panose="020B0503020204020204" pitchFamily="34" charset="0"/>
              <a:buNone/>
              <a:defRPr sz="32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Wingdings" panose="05000000000000000000" pitchFamily="2" charset="2"/>
              <a:buNone/>
              <a:defRPr sz="3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Services</a:t>
            </a:r>
          </a:p>
        </p:txBody>
      </p:sp>
    </p:spTree>
    <p:custDataLst>
      <p:tags r:id="rId1"/>
    </p:custDataLst>
    <p:extLst>
      <p:ext uri="{BB962C8B-B14F-4D97-AF65-F5344CB8AC3E}">
        <p14:creationId xmlns:p14="http://schemas.microsoft.com/office/powerpoint/2010/main" val="2308427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title"/>
          </p:nvPr>
        </p:nvSpPr>
        <p:spPr/>
        <p:txBody>
          <a:bodyPr/>
          <a:lstStyle/>
          <a:p>
            <a:r>
              <a:rPr lang="en-CA" noProof="1"/>
              <a:t>Eliciting Family Knowledge and Know-How</a:t>
            </a:r>
          </a:p>
        </p:txBody>
      </p:sp>
      <p:sp>
        <p:nvSpPr>
          <p:cNvPr id="6" name="Text Placeholder 5">
            <a:extLst>
              <a:ext uri="{FF2B5EF4-FFF2-40B4-BE49-F238E27FC236}">
                <a16:creationId xmlns:a16="http://schemas.microsoft.com/office/drawing/2014/main" id="{69F537E1-2EFB-401A-868A-0F216AF1F828}"/>
              </a:ext>
            </a:extLst>
          </p:cNvPr>
          <p:cNvSpPr>
            <a:spLocks noGrp="1"/>
          </p:cNvSpPr>
          <p:nvPr>
            <p:ph type="body" sz="quarter" idx="4294967295"/>
          </p:nvPr>
        </p:nvSpPr>
        <p:spPr>
          <a:xfrm>
            <a:off x="9282136" y="4099595"/>
            <a:ext cx="2749550" cy="2438400"/>
          </a:xfrm>
        </p:spPr>
        <p:txBody>
          <a:bodyPr/>
          <a:lstStyle/>
          <a:p>
            <a:pPr marL="0" indent="0" algn="ctr">
              <a:buNone/>
            </a:pPr>
            <a:r>
              <a:rPr lang="en-US" altLang="en-US" dirty="0"/>
              <a:t>Create monitoring and feedback loops</a:t>
            </a:r>
          </a:p>
          <a:p>
            <a:pPr marL="0" indent="0" algn="ctr">
              <a:buNone/>
            </a:pPr>
            <a:endParaRPr lang="en-US" dirty="0"/>
          </a:p>
        </p:txBody>
      </p:sp>
      <p:sp>
        <p:nvSpPr>
          <p:cNvPr id="7" name="Text Placeholder 6">
            <a:extLst>
              <a:ext uri="{FF2B5EF4-FFF2-40B4-BE49-F238E27FC236}">
                <a16:creationId xmlns:a16="http://schemas.microsoft.com/office/drawing/2014/main" id="{6CE38A21-214C-4263-9B36-F973032E843B}"/>
              </a:ext>
            </a:extLst>
          </p:cNvPr>
          <p:cNvSpPr>
            <a:spLocks noGrp="1"/>
          </p:cNvSpPr>
          <p:nvPr>
            <p:ph type="body" sz="quarter" idx="4294967295"/>
          </p:nvPr>
        </p:nvSpPr>
        <p:spPr>
          <a:xfrm>
            <a:off x="670950" y="4165207"/>
            <a:ext cx="1962150" cy="2438400"/>
          </a:xfrm>
        </p:spPr>
        <p:txBody>
          <a:bodyPr/>
          <a:lstStyle/>
          <a:p>
            <a:pPr marL="0" indent="0" algn="ctr">
              <a:buNone/>
            </a:pPr>
            <a:r>
              <a:rPr lang="en-US" altLang="en-US" dirty="0"/>
              <a:t>Ask good questions</a:t>
            </a:r>
          </a:p>
          <a:p>
            <a:pPr marL="0" indent="0" algn="ctr">
              <a:buNone/>
            </a:pPr>
            <a:endParaRPr lang="en-US" dirty="0"/>
          </a:p>
        </p:txBody>
      </p:sp>
      <p:sp>
        <p:nvSpPr>
          <p:cNvPr id="8" name="Text Placeholder 7">
            <a:extLst>
              <a:ext uri="{FF2B5EF4-FFF2-40B4-BE49-F238E27FC236}">
                <a16:creationId xmlns:a16="http://schemas.microsoft.com/office/drawing/2014/main" id="{38187E94-C836-4BD5-B77B-6A58BD567C40}"/>
              </a:ext>
            </a:extLst>
          </p:cNvPr>
          <p:cNvSpPr>
            <a:spLocks noGrp="1"/>
          </p:cNvSpPr>
          <p:nvPr>
            <p:ph type="body" sz="quarter" idx="4294967295"/>
          </p:nvPr>
        </p:nvSpPr>
        <p:spPr>
          <a:xfrm>
            <a:off x="2726087" y="4165207"/>
            <a:ext cx="2446338" cy="2438400"/>
          </a:xfrm>
        </p:spPr>
        <p:txBody>
          <a:bodyPr/>
          <a:lstStyle/>
          <a:p>
            <a:pPr marL="0" indent="0" algn="ctr">
              <a:buNone/>
            </a:pPr>
            <a:r>
              <a:rPr lang="en-US" altLang="en-US" dirty="0"/>
              <a:t>Collaborate with the family</a:t>
            </a:r>
            <a:endParaRPr lang="en-US" dirty="0"/>
          </a:p>
          <a:p>
            <a:pPr marL="0" indent="0" algn="ctr">
              <a:buNone/>
            </a:pPr>
            <a:endParaRPr lang="en-US" dirty="0"/>
          </a:p>
        </p:txBody>
      </p:sp>
      <p:grpSp>
        <p:nvGrpSpPr>
          <p:cNvPr id="22" name="Graphic 45">
            <a:extLst>
              <a:ext uri="{FF2B5EF4-FFF2-40B4-BE49-F238E27FC236}">
                <a16:creationId xmlns:a16="http://schemas.microsoft.com/office/drawing/2014/main" id="{EB26AA42-772E-4A6E-99A4-29D3894A93E3}"/>
              </a:ext>
            </a:extLst>
          </p:cNvPr>
          <p:cNvGrpSpPr/>
          <p:nvPr/>
        </p:nvGrpSpPr>
        <p:grpSpPr>
          <a:xfrm>
            <a:off x="3348924" y="2515710"/>
            <a:ext cx="1210306" cy="1287562"/>
            <a:chOff x="1148595" y="4778019"/>
            <a:chExt cx="744599" cy="766908"/>
          </a:xfrm>
          <a:solidFill>
            <a:schemeClr val="accent1"/>
          </a:solidFill>
        </p:grpSpPr>
        <p:sp>
          <p:nvSpPr>
            <p:cNvPr id="23" name="Freeform: Shape 22">
              <a:extLst>
                <a:ext uri="{FF2B5EF4-FFF2-40B4-BE49-F238E27FC236}">
                  <a16:creationId xmlns:a16="http://schemas.microsoft.com/office/drawing/2014/main" id="{A3C29F16-FC44-404D-8716-2201131196BB}"/>
                </a:ext>
              </a:extLst>
            </p:cNvPr>
            <p:cNvSpPr/>
            <p:nvPr/>
          </p:nvSpPr>
          <p:spPr>
            <a:xfrm>
              <a:off x="1373026" y="4778019"/>
              <a:ext cx="154883" cy="154883"/>
            </a:xfrm>
            <a:custGeom>
              <a:avLst/>
              <a:gdLst>
                <a:gd name="connsiteX0" fmla="*/ 162270 w 154882"/>
                <a:gd name="connsiteY0" fmla="*/ 81135 h 154882"/>
                <a:gd name="connsiteX1" fmla="*/ 81135 w 154882"/>
                <a:gd name="connsiteY1" fmla="*/ 0 h 154882"/>
                <a:gd name="connsiteX2" fmla="*/ 0 w 154882"/>
                <a:gd name="connsiteY2" fmla="*/ 81135 h 154882"/>
                <a:gd name="connsiteX3" fmla="*/ 81135 w 154882"/>
                <a:gd name="connsiteY3" fmla="*/ 162270 h 154882"/>
                <a:gd name="connsiteX4" fmla="*/ 162270 w 154882"/>
                <a:gd name="connsiteY4" fmla="*/ 81135 h 15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82" h="154882">
                  <a:moveTo>
                    <a:pt x="162270" y="81135"/>
                  </a:moveTo>
                  <a:cubicBezTo>
                    <a:pt x="162270" y="36338"/>
                    <a:pt x="125932" y="0"/>
                    <a:pt x="81135" y="0"/>
                  </a:cubicBezTo>
                  <a:cubicBezTo>
                    <a:pt x="36338" y="0"/>
                    <a:pt x="0" y="36338"/>
                    <a:pt x="0" y="81135"/>
                  </a:cubicBezTo>
                  <a:cubicBezTo>
                    <a:pt x="0" y="125932"/>
                    <a:pt x="36338" y="162270"/>
                    <a:pt x="81135" y="162270"/>
                  </a:cubicBezTo>
                  <a:cubicBezTo>
                    <a:pt x="125932" y="162270"/>
                    <a:pt x="162270" y="125932"/>
                    <a:pt x="162270" y="81135"/>
                  </a:cubicBezTo>
                  <a:close/>
                </a:path>
              </a:pathLst>
            </a:custGeom>
            <a:solidFill>
              <a:schemeClr val="accent4"/>
            </a:solidFill>
            <a:ln w="11793"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0FB6D92B-C4F4-49E3-98FE-1A0192E01CCB}"/>
                </a:ext>
              </a:extLst>
            </p:cNvPr>
            <p:cNvSpPr/>
            <p:nvPr/>
          </p:nvSpPr>
          <p:spPr>
            <a:xfrm>
              <a:off x="1335377" y="4961138"/>
              <a:ext cx="214453" cy="583789"/>
            </a:xfrm>
            <a:custGeom>
              <a:avLst/>
              <a:gdLst>
                <a:gd name="connsiteX0" fmla="*/ 198012 w 214453"/>
                <a:gd name="connsiteY0" fmla="*/ 263896 h 583789"/>
                <a:gd name="connsiteX1" fmla="*/ 176566 w 214453"/>
                <a:gd name="connsiteY1" fmla="*/ 260680 h 583789"/>
                <a:gd name="connsiteX2" fmla="*/ 137607 w 214453"/>
                <a:gd name="connsiteY2" fmla="*/ 236852 h 583789"/>
                <a:gd name="connsiteX3" fmla="*/ 129625 w 214453"/>
                <a:gd name="connsiteY3" fmla="*/ 187885 h 583789"/>
                <a:gd name="connsiteX4" fmla="*/ 166320 w 214453"/>
                <a:gd name="connsiteY4" fmla="*/ 78395 h 583789"/>
                <a:gd name="connsiteX5" fmla="*/ 221363 w 214453"/>
                <a:gd name="connsiteY5" fmla="*/ 14893 h 583789"/>
                <a:gd name="connsiteX6" fmla="*/ 153215 w 214453"/>
                <a:gd name="connsiteY6" fmla="*/ 0 h 583789"/>
                <a:gd name="connsiteX7" fmla="*/ 84232 w 214453"/>
                <a:gd name="connsiteY7" fmla="*/ 0 h 583789"/>
                <a:gd name="connsiteX8" fmla="*/ 0 w 214453"/>
                <a:gd name="connsiteY8" fmla="*/ 27641 h 583789"/>
                <a:gd name="connsiteX9" fmla="*/ 24781 w 214453"/>
                <a:gd name="connsiteY9" fmla="*/ 90428 h 583789"/>
                <a:gd name="connsiteX10" fmla="*/ 2383 w 214453"/>
                <a:gd name="connsiteY10" fmla="*/ 150594 h 583789"/>
                <a:gd name="connsiteX11" fmla="*/ 60166 w 214453"/>
                <a:gd name="connsiteY11" fmla="*/ 248289 h 583789"/>
                <a:gd name="connsiteX12" fmla="*/ 59928 w 214453"/>
                <a:gd name="connsiteY12" fmla="*/ 352656 h 583789"/>
                <a:gd name="connsiteX13" fmla="*/ 25734 w 214453"/>
                <a:gd name="connsiteY13" fmla="*/ 403887 h 583789"/>
                <a:gd name="connsiteX14" fmla="*/ 25496 w 214453"/>
                <a:gd name="connsiteY14" fmla="*/ 551264 h 583789"/>
                <a:gd name="connsiteX15" fmla="*/ 25377 w 214453"/>
                <a:gd name="connsiteY15" fmla="*/ 553646 h 583789"/>
                <a:gd name="connsiteX16" fmla="*/ 68744 w 214453"/>
                <a:gd name="connsiteY16" fmla="*/ 584980 h 583789"/>
                <a:gd name="connsiteX17" fmla="*/ 114732 w 214453"/>
                <a:gd name="connsiteY17" fmla="*/ 538992 h 583789"/>
                <a:gd name="connsiteX18" fmla="*/ 160721 w 214453"/>
                <a:gd name="connsiteY18" fmla="*/ 584980 h 583789"/>
                <a:gd name="connsiteX19" fmla="*/ 200275 w 214453"/>
                <a:gd name="connsiteY19" fmla="*/ 562105 h 583789"/>
                <a:gd name="connsiteX20" fmla="*/ 198012 w 214453"/>
                <a:gd name="connsiteY20" fmla="*/ 543043 h 583789"/>
                <a:gd name="connsiteX21" fmla="*/ 198012 w 214453"/>
                <a:gd name="connsiteY21" fmla="*/ 263896 h 58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4453" h="583789">
                  <a:moveTo>
                    <a:pt x="198012" y="263896"/>
                  </a:moveTo>
                  <a:lnTo>
                    <a:pt x="176566" y="260680"/>
                  </a:lnTo>
                  <a:cubicBezTo>
                    <a:pt x="155121" y="256867"/>
                    <a:pt x="143564" y="245668"/>
                    <a:pt x="137607" y="236852"/>
                  </a:cubicBezTo>
                  <a:cubicBezTo>
                    <a:pt x="128553" y="223508"/>
                    <a:pt x="125813" y="206590"/>
                    <a:pt x="129625" y="187885"/>
                  </a:cubicBezTo>
                  <a:lnTo>
                    <a:pt x="166320" y="78395"/>
                  </a:lnTo>
                  <a:cubicBezTo>
                    <a:pt x="175494" y="47775"/>
                    <a:pt x="193961" y="26568"/>
                    <a:pt x="221363" y="14893"/>
                  </a:cubicBezTo>
                  <a:cubicBezTo>
                    <a:pt x="203850" y="4527"/>
                    <a:pt x="181094" y="0"/>
                    <a:pt x="153215" y="0"/>
                  </a:cubicBezTo>
                  <a:lnTo>
                    <a:pt x="84232" y="0"/>
                  </a:lnTo>
                  <a:cubicBezTo>
                    <a:pt x="46703" y="0"/>
                    <a:pt x="18467" y="8221"/>
                    <a:pt x="0" y="27641"/>
                  </a:cubicBezTo>
                  <a:cubicBezTo>
                    <a:pt x="15369" y="44201"/>
                    <a:pt x="24781" y="66123"/>
                    <a:pt x="24781" y="90428"/>
                  </a:cubicBezTo>
                  <a:cubicBezTo>
                    <a:pt x="24781" y="113422"/>
                    <a:pt x="16322" y="134391"/>
                    <a:pt x="2383" y="150594"/>
                  </a:cubicBezTo>
                  <a:cubicBezTo>
                    <a:pt x="49086" y="167273"/>
                    <a:pt x="60166" y="211117"/>
                    <a:pt x="60166" y="248289"/>
                  </a:cubicBezTo>
                  <a:lnTo>
                    <a:pt x="59928" y="352656"/>
                  </a:lnTo>
                  <a:cubicBezTo>
                    <a:pt x="59928" y="376723"/>
                    <a:pt x="46703" y="395547"/>
                    <a:pt x="25734" y="403887"/>
                  </a:cubicBezTo>
                  <a:lnTo>
                    <a:pt x="25496" y="551264"/>
                  </a:lnTo>
                  <a:cubicBezTo>
                    <a:pt x="25496" y="552098"/>
                    <a:pt x="25377" y="552932"/>
                    <a:pt x="25377" y="553646"/>
                  </a:cubicBezTo>
                  <a:cubicBezTo>
                    <a:pt x="31572" y="571875"/>
                    <a:pt x="48490" y="584980"/>
                    <a:pt x="68744" y="584980"/>
                  </a:cubicBezTo>
                  <a:cubicBezTo>
                    <a:pt x="94121" y="584980"/>
                    <a:pt x="114732" y="564369"/>
                    <a:pt x="114732" y="538992"/>
                  </a:cubicBezTo>
                  <a:cubicBezTo>
                    <a:pt x="114732" y="564369"/>
                    <a:pt x="135344" y="584980"/>
                    <a:pt x="160721" y="584980"/>
                  </a:cubicBezTo>
                  <a:cubicBezTo>
                    <a:pt x="177639" y="584980"/>
                    <a:pt x="192293" y="575687"/>
                    <a:pt x="200275" y="562105"/>
                  </a:cubicBezTo>
                  <a:cubicBezTo>
                    <a:pt x="198846" y="556148"/>
                    <a:pt x="198012" y="549715"/>
                    <a:pt x="198012" y="543043"/>
                  </a:cubicBezTo>
                  <a:lnTo>
                    <a:pt x="198012" y="263896"/>
                  </a:lnTo>
                  <a:close/>
                </a:path>
              </a:pathLst>
            </a:custGeom>
            <a:solidFill>
              <a:schemeClr val="accent4"/>
            </a:solidFill>
            <a:ln w="11793"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531EB408-13D7-4834-A87F-325DE51AEB6D}"/>
                </a:ext>
              </a:extLst>
            </p:cNvPr>
            <p:cNvSpPr/>
            <p:nvPr/>
          </p:nvSpPr>
          <p:spPr>
            <a:xfrm>
              <a:off x="1165840" y="5130914"/>
              <a:ext cx="202539" cy="405078"/>
            </a:xfrm>
            <a:custGeom>
              <a:avLst/>
              <a:gdLst>
                <a:gd name="connsiteX0" fmla="*/ 203731 w 202539"/>
                <a:gd name="connsiteY0" fmla="*/ 182762 h 405078"/>
                <a:gd name="connsiteX1" fmla="*/ 203969 w 202539"/>
                <a:gd name="connsiteY1" fmla="*/ 78395 h 405078"/>
                <a:gd name="connsiteX2" fmla="*/ 138084 w 202539"/>
                <a:gd name="connsiteY2" fmla="*/ 0 h 405078"/>
                <a:gd name="connsiteX3" fmla="*/ 80420 w 202539"/>
                <a:gd name="connsiteY3" fmla="*/ 0 h 405078"/>
                <a:gd name="connsiteX4" fmla="*/ 62549 w 202539"/>
                <a:gd name="connsiteY4" fmla="*/ 71961 h 405078"/>
                <a:gd name="connsiteX5" fmla="*/ 22637 w 202539"/>
                <a:gd name="connsiteY5" fmla="*/ 85900 h 405078"/>
                <a:gd name="connsiteX6" fmla="*/ 0 w 202539"/>
                <a:gd name="connsiteY6" fmla="*/ 81611 h 405078"/>
                <a:gd name="connsiteX7" fmla="*/ 238 w 202539"/>
                <a:gd name="connsiteY7" fmla="*/ 182762 h 405078"/>
                <a:gd name="connsiteX8" fmla="*/ 34193 w 202539"/>
                <a:gd name="connsiteY8" fmla="*/ 212785 h 405078"/>
                <a:gd name="connsiteX9" fmla="*/ 34193 w 202539"/>
                <a:gd name="connsiteY9" fmla="*/ 381250 h 405078"/>
                <a:gd name="connsiteX10" fmla="*/ 68029 w 202539"/>
                <a:gd name="connsiteY10" fmla="*/ 414967 h 405078"/>
                <a:gd name="connsiteX11" fmla="*/ 101865 w 202539"/>
                <a:gd name="connsiteY11" fmla="*/ 381250 h 405078"/>
                <a:gd name="connsiteX12" fmla="*/ 135582 w 202539"/>
                <a:gd name="connsiteY12" fmla="*/ 414967 h 405078"/>
                <a:gd name="connsiteX13" fmla="*/ 169418 w 202539"/>
                <a:gd name="connsiteY13" fmla="*/ 381250 h 405078"/>
                <a:gd name="connsiteX14" fmla="*/ 169656 w 202539"/>
                <a:gd name="connsiteY14" fmla="*/ 212785 h 405078"/>
                <a:gd name="connsiteX15" fmla="*/ 203731 w 202539"/>
                <a:gd name="connsiteY15" fmla="*/ 182762 h 4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539" h="405078">
                  <a:moveTo>
                    <a:pt x="203731" y="182762"/>
                  </a:moveTo>
                  <a:lnTo>
                    <a:pt x="203969" y="78395"/>
                  </a:lnTo>
                  <a:cubicBezTo>
                    <a:pt x="203969" y="25139"/>
                    <a:pt x="181094" y="3098"/>
                    <a:pt x="138084" y="0"/>
                  </a:cubicBezTo>
                  <a:lnTo>
                    <a:pt x="80420" y="0"/>
                  </a:lnTo>
                  <a:cubicBezTo>
                    <a:pt x="90070" y="26568"/>
                    <a:pt x="83637" y="55162"/>
                    <a:pt x="62549" y="71961"/>
                  </a:cubicBezTo>
                  <a:cubicBezTo>
                    <a:pt x="51350" y="81016"/>
                    <a:pt x="37172" y="85900"/>
                    <a:pt x="22637" y="85900"/>
                  </a:cubicBezTo>
                  <a:cubicBezTo>
                    <a:pt x="15250" y="85781"/>
                    <a:pt x="6672" y="84232"/>
                    <a:pt x="0" y="81611"/>
                  </a:cubicBezTo>
                  <a:lnTo>
                    <a:pt x="238" y="182762"/>
                  </a:lnTo>
                  <a:cubicBezTo>
                    <a:pt x="238" y="199441"/>
                    <a:pt x="12033" y="212785"/>
                    <a:pt x="34193" y="212785"/>
                  </a:cubicBezTo>
                  <a:lnTo>
                    <a:pt x="34193" y="381250"/>
                  </a:lnTo>
                  <a:cubicBezTo>
                    <a:pt x="34193" y="399955"/>
                    <a:pt x="49324" y="414967"/>
                    <a:pt x="68029" y="414967"/>
                  </a:cubicBezTo>
                  <a:cubicBezTo>
                    <a:pt x="86615" y="414967"/>
                    <a:pt x="101865" y="399836"/>
                    <a:pt x="101865" y="381250"/>
                  </a:cubicBezTo>
                  <a:cubicBezTo>
                    <a:pt x="101865" y="399955"/>
                    <a:pt x="116996" y="414967"/>
                    <a:pt x="135582" y="414967"/>
                  </a:cubicBezTo>
                  <a:cubicBezTo>
                    <a:pt x="154287" y="414967"/>
                    <a:pt x="169418" y="399836"/>
                    <a:pt x="169418" y="381250"/>
                  </a:cubicBezTo>
                  <a:lnTo>
                    <a:pt x="169656" y="212785"/>
                  </a:lnTo>
                  <a:cubicBezTo>
                    <a:pt x="192293" y="212904"/>
                    <a:pt x="203731" y="199561"/>
                    <a:pt x="203731" y="182762"/>
                  </a:cubicBezTo>
                  <a:close/>
                </a:path>
              </a:pathLst>
            </a:custGeom>
            <a:solidFill>
              <a:schemeClr val="accent3"/>
            </a:solidFill>
            <a:ln w="11793"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3F50AC39-2969-4C7E-A6EF-4E5108CB906D}"/>
                </a:ext>
              </a:extLst>
            </p:cNvPr>
            <p:cNvSpPr/>
            <p:nvPr/>
          </p:nvSpPr>
          <p:spPr>
            <a:xfrm>
              <a:off x="1148595" y="5112566"/>
              <a:ext cx="71484" cy="71484"/>
            </a:xfrm>
            <a:custGeom>
              <a:avLst/>
              <a:gdLst>
                <a:gd name="connsiteX0" fmla="*/ 66332 w 71484"/>
                <a:gd name="connsiteY0" fmla="*/ 73510 h 71484"/>
                <a:gd name="connsiteX1" fmla="*/ 72765 w 71484"/>
                <a:gd name="connsiteY1" fmla="*/ 15727 h 71484"/>
                <a:gd name="connsiteX2" fmla="*/ 65021 w 71484"/>
                <a:gd name="connsiteY2" fmla="*/ 4646 h 71484"/>
                <a:gd name="connsiteX3" fmla="*/ 53703 w 71484"/>
                <a:gd name="connsiteY3" fmla="*/ 0 h 71484"/>
                <a:gd name="connsiteX4" fmla="*/ 22488 w 71484"/>
                <a:gd name="connsiteY4" fmla="*/ 17037 h 71484"/>
                <a:gd name="connsiteX5" fmla="*/ 5332 w 71484"/>
                <a:gd name="connsiteY5" fmla="*/ 61477 h 71484"/>
                <a:gd name="connsiteX6" fmla="*/ 14386 w 71484"/>
                <a:gd name="connsiteY6" fmla="*/ 73867 h 71484"/>
                <a:gd name="connsiteX7" fmla="*/ 39882 w 71484"/>
                <a:gd name="connsiteY7" fmla="*/ 82922 h 71484"/>
                <a:gd name="connsiteX8" fmla="*/ 66332 w 71484"/>
                <a:gd name="connsiteY8" fmla="*/ 73510 h 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4" h="71484">
                  <a:moveTo>
                    <a:pt x="66332" y="73510"/>
                  </a:moveTo>
                  <a:cubicBezTo>
                    <a:pt x="84084" y="59332"/>
                    <a:pt x="84322" y="34670"/>
                    <a:pt x="72765" y="15727"/>
                  </a:cubicBezTo>
                  <a:cubicBezTo>
                    <a:pt x="68476" y="8697"/>
                    <a:pt x="67761" y="7268"/>
                    <a:pt x="65021" y="4646"/>
                  </a:cubicBezTo>
                  <a:cubicBezTo>
                    <a:pt x="61566" y="1430"/>
                    <a:pt x="57515" y="0"/>
                    <a:pt x="53703" y="0"/>
                  </a:cubicBezTo>
                  <a:cubicBezTo>
                    <a:pt x="44171" y="0"/>
                    <a:pt x="33687" y="8102"/>
                    <a:pt x="22488" y="17037"/>
                  </a:cubicBezTo>
                  <a:cubicBezTo>
                    <a:pt x="4736" y="31215"/>
                    <a:pt x="-7536" y="40150"/>
                    <a:pt x="5332" y="61477"/>
                  </a:cubicBezTo>
                  <a:cubicBezTo>
                    <a:pt x="6880" y="64098"/>
                    <a:pt x="9501" y="69697"/>
                    <a:pt x="14386" y="73867"/>
                  </a:cubicBezTo>
                  <a:cubicBezTo>
                    <a:pt x="21177" y="79705"/>
                    <a:pt x="29755" y="82922"/>
                    <a:pt x="39882" y="82922"/>
                  </a:cubicBezTo>
                  <a:cubicBezTo>
                    <a:pt x="49175" y="82803"/>
                    <a:pt x="58587" y="79705"/>
                    <a:pt x="66332" y="73510"/>
                  </a:cubicBezTo>
                  <a:close/>
                </a:path>
              </a:pathLst>
            </a:custGeom>
            <a:solidFill>
              <a:schemeClr val="accent4"/>
            </a:solidFill>
            <a:ln w="11793"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0437A55B-519A-4F83-95A9-AE97D8E87979}"/>
                </a:ext>
              </a:extLst>
            </p:cNvPr>
            <p:cNvSpPr/>
            <p:nvPr/>
          </p:nvSpPr>
          <p:spPr>
            <a:xfrm>
              <a:off x="1204084" y="4987826"/>
              <a:ext cx="119141" cy="119141"/>
            </a:xfrm>
            <a:custGeom>
              <a:avLst/>
              <a:gdLst>
                <a:gd name="connsiteX0" fmla="*/ 63740 w 119140"/>
                <a:gd name="connsiteY0" fmla="*/ 127480 h 119140"/>
                <a:gd name="connsiteX1" fmla="*/ 127480 w 119140"/>
                <a:gd name="connsiteY1" fmla="*/ 63740 h 119140"/>
                <a:gd name="connsiteX2" fmla="*/ 63740 w 119140"/>
                <a:gd name="connsiteY2" fmla="*/ 0 h 119140"/>
                <a:gd name="connsiteX3" fmla="*/ 0 w 119140"/>
                <a:gd name="connsiteY3" fmla="*/ 63740 h 119140"/>
                <a:gd name="connsiteX4" fmla="*/ 63740 w 119140"/>
                <a:gd name="connsiteY4" fmla="*/ 127480 h 11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40" h="119140">
                  <a:moveTo>
                    <a:pt x="63740" y="127480"/>
                  </a:moveTo>
                  <a:cubicBezTo>
                    <a:pt x="99006" y="127480"/>
                    <a:pt x="127480" y="98887"/>
                    <a:pt x="127480" y="63740"/>
                  </a:cubicBezTo>
                  <a:cubicBezTo>
                    <a:pt x="127480" y="28475"/>
                    <a:pt x="99006" y="0"/>
                    <a:pt x="63740" y="0"/>
                  </a:cubicBezTo>
                  <a:cubicBezTo>
                    <a:pt x="28475" y="0"/>
                    <a:pt x="0" y="28475"/>
                    <a:pt x="0" y="63740"/>
                  </a:cubicBezTo>
                  <a:cubicBezTo>
                    <a:pt x="0" y="98887"/>
                    <a:pt x="28475" y="127480"/>
                    <a:pt x="63740" y="127480"/>
                  </a:cubicBezTo>
                  <a:close/>
                </a:path>
              </a:pathLst>
            </a:custGeom>
            <a:solidFill>
              <a:schemeClr val="accent3"/>
            </a:solidFill>
            <a:ln w="11793"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1A275B6A-906E-4412-94FB-D5288D54802B}"/>
                </a:ext>
              </a:extLst>
            </p:cNvPr>
            <p:cNvSpPr/>
            <p:nvPr/>
          </p:nvSpPr>
          <p:spPr>
            <a:xfrm>
              <a:off x="1488987" y="4991042"/>
              <a:ext cx="250195" cy="548047"/>
            </a:xfrm>
            <a:custGeom>
              <a:avLst/>
              <a:gdLst>
                <a:gd name="connsiteX0" fmla="*/ 243843 w 250195"/>
                <a:gd name="connsiteY0" fmla="*/ 139752 h 548046"/>
                <a:gd name="connsiteX1" fmla="*/ 261834 w 250195"/>
                <a:gd name="connsiteY1" fmla="*/ 89355 h 548046"/>
                <a:gd name="connsiteX2" fmla="*/ 222398 w 250195"/>
                <a:gd name="connsiteY2" fmla="*/ 74582 h 548046"/>
                <a:gd name="connsiteX3" fmla="*/ 206195 w 250195"/>
                <a:gd name="connsiteY3" fmla="*/ 2264 h 548046"/>
                <a:gd name="connsiteX4" fmla="*/ 177839 w 250195"/>
                <a:gd name="connsiteY4" fmla="*/ 0 h 548046"/>
                <a:gd name="connsiteX5" fmla="*/ 127205 w 250195"/>
                <a:gd name="connsiteY5" fmla="*/ 0 h 548046"/>
                <a:gd name="connsiteX6" fmla="*/ 37134 w 250195"/>
                <a:gd name="connsiteY6" fmla="*/ 56115 h 548046"/>
                <a:gd name="connsiteX7" fmla="*/ 1154 w 250195"/>
                <a:gd name="connsiteY7" fmla="*/ 162984 h 548046"/>
                <a:gd name="connsiteX8" fmla="*/ 27246 w 250195"/>
                <a:gd name="connsiteY8" fmla="*/ 205160 h 548046"/>
                <a:gd name="connsiteX9" fmla="*/ 70017 w 250195"/>
                <a:gd name="connsiteY9" fmla="*/ 211594 h 548046"/>
                <a:gd name="connsiteX10" fmla="*/ 70017 w 250195"/>
                <a:gd name="connsiteY10" fmla="*/ 512781 h 548046"/>
                <a:gd name="connsiteX11" fmla="*/ 107904 w 250195"/>
                <a:gd name="connsiteY11" fmla="*/ 555195 h 548046"/>
                <a:gd name="connsiteX12" fmla="*/ 147697 w 250195"/>
                <a:gd name="connsiteY12" fmla="*/ 512781 h 548046"/>
                <a:gd name="connsiteX13" fmla="*/ 185464 w 250195"/>
                <a:gd name="connsiteY13" fmla="*/ 555195 h 548046"/>
                <a:gd name="connsiteX14" fmla="*/ 225257 w 250195"/>
                <a:gd name="connsiteY14" fmla="*/ 512781 h 548046"/>
                <a:gd name="connsiteX15" fmla="*/ 225376 w 250195"/>
                <a:gd name="connsiteY15" fmla="*/ 392449 h 548046"/>
                <a:gd name="connsiteX16" fmla="*/ 211556 w 250195"/>
                <a:gd name="connsiteY16" fmla="*/ 357541 h 548046"/>
                <a:gd name="connsiteX17" fmla="*/ 211318 w 250195"/>
                <a:gd name="connsiteY17" fmla="*/ 269258 h 548046"/>
                <a:gd name="connsiteX18" fmla="*/ 225496 w 250195"/>
                <a:gd name="connsiteY18" fmla="*/ 211832 h 548046"/>
                <a:gd name="connsiteX19" fmla="*/ 257783 w 250195"/>
                <a:gd name="connsiteY19" fmla="*/ 184787 h 548046"/>
                <a:gd name="connsiteX20" fmla="*/ 243843 w 250195"/>
                <a:gd name="connsiteY20" fmla="*/ 139752 h 548046"/>
                <a:gd name="connsiteX21" fmla="*/ 197617 w 250195"/>
                <a:gd name="connsiteY21" fmla="*/ 161674 h 548046"/>
                <a:gd name="connsiteX22" fmla="*/ 163304 w 250195"/>
                <a:gd name="connsiteY22" fmla="*/ 158100 h 548046"/>
                <a:gd name="connsiteX23" fmla="*/ 151152 w 250195"/>
                <a:gd name="connsiteY23" fmla="*/ 194676 h 548046"/>
                <a:gd name="connsiteX24" fmla="*/ 148292 w 250195"/>
                <a:gd name="connsiteY24" fmla="*/ 174184 h 548046"/>
                <a:gd name="connsiteX25" fmla="*/ 122558 w 250195"/>
                <a:gd name="connsiteY25" fmla="*/ 154049 h 548046"/>
                <a:gd name="connsiteX26" fmla="*/ 53814 w 250195"/>
                <a:gd name="connsiteY26" fmla="*/ 140467 h 548046"/>
                <a:gd name="connsiteX27" fmla="*/ 102662 w 250195"/>
                <a:gd name="connsiteY27" fmla="*/ 126289 h 548046"/>
                <a:gd name="connsiteX28" fmla="*/ 144599 w 250195"/>
                <a:gd name="connsiteY28" fmla="*/ 123787 h 548046"/>
                <a:gd name="connsiteX29" fmla="*/ 170691 w 250195"/>
                <a:gd name="connsiteY29" fmla="*/ 87211 h 548046"/>
                <a:gd name="connsiteX30" fmla="*/ 221326 w 250195"/>
                <a:gd name="connsiteY30" fmla="*/ 110920 h 548046"/>
                <a:gd name="connsiteX31" fmla="*/ 197617 w 250195"/>
                <a:gd name="connsiteY31" fmla="*/ 161674 h 54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0195" h="548046">
                  <a:moveTo>
                    <a:pt x="243843" y="139752"/>
                  </a:moveTo>
                  <a:cubicBezTo>
                    <a:pt x="243843" y="120689"/>
                    <a:pt x="250634" y="103057"/>
                    <a:pt x="261834" y="89355"/>
                  </a:cubicBezTo>
                  <a:cubicBezTo>
                    <a:pt x="247418" y="88998"/>
                    <a:pt x="233478" y="83875"/>
                    <a:pt x="222398" y="74582"/>
                  </a:cubicBezTo>
                  <a:cubicBezTo>
                    <a:pt x="201787" y="57307"/>
                    <a:pt x="195949" y="28594"/>
                    <a:pt x="206195" y="2264"/>
                  </a:cubicBezTo>
                  <a:cubicBezTo>
                    <a:pt x="197617" y="834"/>
                    <a:pt x="188205" y="0"/>
                    <a:pt x="177839" y="0"/>
                  </a:cubicBezTo>
                  <a:lnTo>
                    <a:pt x="127205" y="0"/>
                  </a:lnTo>
                  <a:cubicBezTo>
                    <a:pt x="79787" y="0"/>
                    <a:pt x="49167" y="15727"/>
                    <a:pt x="37134" y="56115"/>
                  </a:cubicBezTo>
                  <a:lnTo>
                    <a:pt x="1154" y="162984"/>
                  </a:lnTo>
                  <a:cubicBezTo>
                    <a:pt x="-3374" y="185025"/>
                    <a:pt x="5443" y="201348"/>
                    <a:pt x="27246" y="205160"/>
                  </a:cubicBezTo>
                  <a:lnTo>
                    <a:pt x="70017" y="211594"/>
                  </a:lnTo>
                  <a:lnTo>
                    <a:pt x="70017" y="512781"/>
                  </a:lnTo>
                  <a:cubicBezTo>
                    <a:pt x="70017" y="536252"/>
                    <a:pt x="83718" y="555195"/>
                    <a:pt x="107904" y="555195"/>
                  </a:cubicBezTo>
                  <a:cubicBezTo>
                    <a:pt x="132089" y="555195"/>
                    <a:pt x="147697" y="536252"/>
                    <a:pt x="147697" y="512781"/>
                  </a:cubicBezTo>
                  <a:cubicBezTo>
                    <a:pt x="147697" y="536252"/>
                    <a:pt x="161398" y="555195"/>
                    <a:pt x="185464" y="555195"/>
                  </a:cubicBezTo>
                  <a:cubicBezTo>
                    <a:pt x="209650" y="555195"/>
                    <a:pt x="225257" y="536252"/>
                    <a:pt x="225257" y="512781"/>
                  </a:cubicBezTo>
                  <a:lnTo>
                    <a:pt x="225376" y="392449"/>
                  </a:lnTo>
                  <a:cubicBezTo>
                    <a:pt x="216679" y="383514"/>
                    <a:pt x="211556" y="371361"/>
                    <a:pt x="211556" y="357541"/>
                  </a:cubicBezTo>
                  <a:lnTo>
                    <a:pt x="211318" y="269258"/>
                  </a:lnTo>
                  <a:cubicBezTo>
                    <a:pt x="211318" y="244000"/>
                    <a:pt x="216798" y="225414"/>
                    <a:pt x="225496" y="211832"/>
                  </a:cubicBezTo>
                  <a:cubicBezTo>
                    <a:pt x="234074" y="198488"/>
                    <a:pt x="245511" y="190029"/>
                    <a:pt x="257783" y="184787"/>
                  </a:cubicBezTo>
                  <a:cubicBezTo>
                    <a:pt x="249085" y="172277"/>
                    <a:pt x="243843" y="156670"/>
                    <a:pt x="243843" y="139752"/>
                  </a:cubicBezTo>
                  <a:close/>
                  <a:moveTo>
                    <a:pt x="197617" y="161674"/>
                  </a:moveTo>
                  <a:cubicBezTo>
                    <a:pt x="185703" y="165963"/>
                    <a:pt x="173193" y="164176"/>
                    <a:pt x="163304" y="158100"/>
                  </a:cubicBezTo>
                  <a:cubicBezTo>
                    <a:pt x="165925" y="183715"/>
                    <a:pt x="151152" y="194676"/>
                    <a:pt x="151152" y="194676"/>
                  </a:cubicBezTo>
                  <a:cubicBezTo>
                    <a:pt x="151152" y="194676"/>
                    <a:pt x="151867" y="182285"/>
                    <a:pt x="148292" y="174184"/>
                  </a:cubicBezTo>
                  <a:cubicBezTo>
                    <a:pt x="144242" y="164652"/>
                    <a:pt x="135783" y="157146"/>
                    <a:pt x="122558" y="154049"/>
                  </a:cubicBezTo>
                  <a:lnTo>
                    <a:pt x="53814" y="140467"/>
                  </a:lnTo>
                  <a:cubicBezTo>
                    <a:pt x="62869" y="137488"/>
                    <a:pt x="71685" y="135939"/>
                    <a:pt x="102662" y="126289"/>
                  </a:cubicBezTo>
                  <a:cubicBezTo>
                    <a:pt x="116244" y="122119"/>
                    <a:pt x="132447" y="118545"/>
                    <a:pt x="144599" y="123787"/>
                  </a:cubicBezTo>
                  <a:cubicBezTo>
                    <a:pt x="144837" y="107822"/>
                    <a:pt x="154726" y="92930"/>
                    <a:pt x="170691" y="87211"/>
                  </a:cubicBezTo>
                  <a:cubicBezTo>
                    <a:pt x="191183" y="79705"/>
                    <a:pt x="213939" y="90428"/>
                    <a:pt x="221326" y="110920"/>
                  </a:cubicBezTo>
                  <a:cubicBezTo>
                    <a:pt x="228832" y="131650"/>
                    <a:pt x="218228" y="154287"/>
                    <a:pt x="197617" y="161674"/>
                  </a:cubicBezTo>
                  <a:close/>
                </a:path>
              </a:pathLst>
            </a:custGeom>
            <a:solidFill>
              <a:schemeClr val="accent4"/>
            </a:solidFill>
            <a:ln w="11793"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E4D59E7B-CD18-4A8A-82F0-B95D3E09CB95}"/>
                </a:ext>
              </a:extLst>
            </p:cNvPr>
            <p:cNvSpPr/>
            <p:nvPr/>
          </p:nvSpPr>
          <p:spPr>
            <a:xfrm>
              <a:off x="1711651" y="4975792"/>
              <a:ext cx="71484" cy="71484"/>
            </a:xfrm>
            <a:custGeom>
              <a:avLst/>
              <a:gdLst>
                <a:gd name="connsiteX0" fmla="*/ 58828 w 71484"/>
                <a:gd name="connsiteY0" fmla="*/ 17752 h 71484"/>
                <a:gd name="connsiteX1" fmla="*/ 27613 w 71484"/>
                <a:gd name="connsiteY1" fmla="*/ 0 h 71484"/>
                <a:gd name="connsiteX2" fmla="*/ 16652 w 71484"/>
                <a:gd name="connsiteY2" fmla="*/ 4408 h 71484"/>
                <a:gd name="connsiteX3" fmla="*/ 8550 w 71484"/>
                <a:gd name="connsiteY3" fmla="*/ 15369 h 71484"/>
                <a:gd name="connsiteX4" fmla="*/ 13673 w 71484"/>
                <a:gd name="connsiteY4" fmla="*/ 73271 h 71484"/>
                <a:gd name="connsiteX5" fmla="*/ 40957 w 71484"/>
                <a:gd name="connsiteY5" fmla="*/ 83160 h 71484"/>
                <a:gd name="connsiteX6" fmla="*/ 65619 w 71484"/>
                <a:gd name="connsiteY6" fmla="*/ 74701 h 71484"/>
                <a:gd name="connsiteX7" fmla="*/ 74912 w 71484"/>
                <a:gd name="connsiteY7" fmla="*/ 62549 h 71484"/>
                <a:gd name="connsiteX8" fmla="*/ 58828 w 71484"/>
                <a:gd name="connsiteY8" fmla="*/ 17752 h 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4" h="71484">
                  <a:moveTo>
                    <a:pt x="58828" y="17752"/>
                  </a:moveTo>
                  <a:cubicBezTo>
                    <a:pt x="47748" y="8459"/>
                    <a:pt x="37263" y="0"/>
                    <a:pt x="27613" y="0"/>
                  </a:cubicBezTo>
                  <a:cubicBezTo>
                    <a:pt x="23800" y="0"/>
                    <a:pt x="20107" y="1311"/>
                    <a:pt x="16652" y="4408"/>
                  </a:cubicBezTo>
                  <a:cubicBezTo>
                    <a:pt x="13793" y="7029"/>
                    <a:pt x="13078" y="8459"/>
                    <a:pt x="8550" y="15369"/>
                  </a:cubicBezTo>
                  <a:cubicBezTo>
                    <a:pt x="-3483" y="34074"/>
                    <a:pt x="-3721" y="58736"/>
                    <a:pt x="13673" y="73271"/>
                  </a:cubicBezTo>
                  <a:cubicBezTo>
                    <a:pt x="21537" y="79824"/>
                    <a:pt x="31306" y="83160"/>
                    <a:pt x="40957" y="83160"/>
                  </a:cubicBezTo>
                  <a:cubicBezTo>
                    <a:pt x="49892" y="83160"/>
                    <a:pt x="58709" y="80301"/>
                    <a:pt x="65619" y="74701"/>
                  </a:cubicBezTo>
                  <a:cubicBezTo>
                    <a:pt x="70503" y="70650"/>
                    <a:pt x="73363" y="65051"/>
                    <a:pt x="74912" y="62549"/>
                  </a:cubicBezTo>
                  <a:cubicBezTo>
                    <a:pt x="88255" y="41699"/>
                    <a:pt x="76222" y="32406"/>
                    <a:pt x="58828" y="17752"/>
                  </a:cubicBezTo>
                  <a:close/>
                </a:path>
              </a:pathLst>
            </a:custGeom>
            <a:solidFill>
              <a:schemeClr val="accent4"/>
            </a:solidFill>
            <a:ln w="11793"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3A583D52-900A-4CDE-99A7-61F6702BF324}"/>
                </a:ext>
              </a:extLst>
            </p:cNvPr>
            <p:cNvSpPr/>
            <p:nvPr/>
          </p:nvSpPr>
          <p:spPr>
            <a:xfrm>
              <a:off x="1726397" y="5194296"/>
              <a:ext cx="166797" cy="345508"/>
            </a:xfrm>
            <a:custGeom>
              <a:avLst/>
              <a:gdLst>
                <a:gd name="connsiteX0" fmla="*/ 116639 w 166796"/>
                <a:gd name="connsiteY0" fmla="*/ 0 h 345507"/>
                <a:gd name="connsiteX1" fmla="*/ 55639 w 166796"/>
                <a:gd name="connsiteY1" fmla="*/ 0 h 345507"/>
                <a:gd name="connsiteX2" fmla="*/ 0 w 166796"/>
                <a:gd name="connsiteY2" fmla="*/ 66242 h 345507"/>
                <a:gd name="connsiteX3" fmla="*/ 238 w 166796"/>
                <a:gd name="connsiteY3" fmla="*/ 154406 h 345507"/>
                <a:gd name="connsiteX4" fmla="*/ 28951 w 166796"/>
                <a:gd name="connsiteY4" fmla="*/ 179783 h 345507"/>
                <a:gd name="connsiteX5" fmla="*/ 28951 w 166796"/>
                <a:gd name="connsiteY5" fmla="*/ 323586 h 345507"/>
                <a:gd name="connsiteX6" fmla="*/ 57545 w 166796"/>
                <a:gd name="connsiteY6" fmla="*/ 352061 h 345507"/>
                <a:gd name="connsiteX7" fmla="*/ 86139 w 166796"/>
                <a:gd name="connsiteY7" fmla="*/ 323586 h 345507"/>
                <a:gd name="connsiteX8" fmla="*/ 114732 w 166796"/>
                <a:gd name="connsiteY8" fmla="*/ 352061 h 345507"/>
                <a:gd name="connsiteX9" fmla="*/ 143326 w 166796"/>
                <a:gd name="connsiteY9" fmla="*/ 323586 h 345507"/>
                <a:gd name="connsiteX10" fmla="*/ 143564 w 166796"/>
                <a:gd name="connsiteY10" fmla="*/ 179783 h 345507"/>
                <a:gd name="connsiteX11" fmla="*/ 172396 w 166796"/>
                <a:gd name="connsiteY11" fmla="*/ 154406 h 345507"/>
                <a:gd name="connsiteX12" fmla="*/ 172635 w 166796"/>
                <a:gd name="connsiteY12" fmla="*/ 66242 h 345507"/>
                <a:gd name="connsiteX13" fmla="*/ 116639 w 166796"/>
                <a:gd name="connsiteY13" fmla="*/ 0 h 34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796" h="345507">
                  <a:moveTo>
                    <a:pt x="116639" y="0"/>
                  </a:moveTo>
                  <a:lnTo>
                    <a:pt x="55639" y="0"/>
                  </a:lnTo>
                  <a:cubicBezTo>
                    <a:pt x="19301" y="2740"/>
                    <a:pt x="0" y="21207"/>
                    <a:pt x="0" y="66242"/>
                  </a:cubicBezTo>
                  <a:lnTo>
                    <a:pt x="238" y="154406"/>
                  </a:lnTo>
                  <a:cubicBezTo>
                    <a:pt x="238" y="168584"/>
                    <a:pt x="10246" y="179783"/>
                    <a:pt x="28951" y="179783"/>
                  </a:cubicBezTo>
                  <a:lnTo>
                    <a:pt x="28951" y="323586"/>
                  </a:lnTo>
                  <a:cubicBezTo>
                    <a:pt x="28951" y="339312"/>
                    <a:pt x="41699" y="352061"/>
                    <a:pt x="57545" y="352061"/>
                  </a:cubicBezTo>
                  <a:cubicBezTo>
                    <a:pt x="73391" y="352061"/>
                    <a:pt x="86139" y="339312"/>
                    <a:pt x="86139" y="323586"/>
                  </a:cubicBezTo>
                  <a:cubicBezTo>
                    <a:pt x="86139" y="339312"/>
                    <a:pt x="98887" y="352061"/>
                    <a:pt x="114732" y="352061"/>
                  </a:cubicBezTo>
                  <a:cubicBezTo>
                    <a:pt x="130459" y="352061"/>
                    <a:pt x="143326" y="339312"/>
                    <a:pt x="143326" y="323586"/>
                  </a:cubicBezTo>
                  <a:lnTo>
                    <a:pt x="143564" y="179783"/>
                  </a:lnTo>
                  <a:cubicBezTo>
                    <a:pt x="162746" y="179783"/>
                    <a:pt x="172396" y="168465"/>
                    <a:pt x="172396" y="154406"/>
                  </a:cubicBezTo>
                  <a:lnTo>
                    <a:pt x="172635" y="66242"/>
                  </a:lnTo>
                  <a:cubicBezTo>
                    <a:pt x="172396" y="21207"/>
                    <a:pt x="153096" y="2740"/>
                    <a:pt x="116639" y="0"/>
                  </a:cubicBezTo>
                  <a:close/>
                </a:path>
              </a:pathLst>
            </a:custGeom>
            <a:solidFill>
              <a:schemeClr val="accent3"/>
            </a:solidFill>
            <a:ln w="11793"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91FAD020-F878-49F3-B743-3851BA6F2FE3}"/>
                </a:ext>
              </a:extLst>
            </p:cNvPr>
            <p:cNvSpPr/>
            <p:nvPr/>
          </p:nvSpPr>
          <p:spPr>
            <a:xfrm>
              <a:off x="1758684" y="5076943"/>
              <a:ext cx="107227" cy="107227"/>
            </a:xfrm>
            <a:custGeom>
              <a:avLst/>
              <a:gdLst>
                <a:gd name="connsiteX0" fmla="*/ 0 w 107226"/>
                <a:gd name="connsiteY0" fmla="*/ 53852 h 107226"/>
                <a:gd name="connsiteX1" fmla="*/ 53852 w 107226"/>
                <a:gd name="connsiteY1" fmla="*/ 107703 h 107226"/>
                <a:gd name="connsiteX2" fmla="*/ 107703 w 107226"/>
                <a:gd name="connsiteY2" fmla="*/ 53852 h 107226"/>
                <a:gd name="connsiteX3" fmla="*/ 53852 w 107226"/>
                <a:gd name="connsiteY3" fmla="*/ 0 h 107226"/>
                <a:gd name="connsiteX4" fmla="*/ 0 w 107226"/>
                <a:gd name="connsiteY4" fmla="*/ 53852 h 10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26" h="107226">
                  <a:moveTo>
                    <a:pt x="0" y="53852"/>
                  </a:moveTo>
                  <a:cubicBezTo>
                    <a:pt x="0" y="83637"/>
                    <a:pt x="24066" y="107703"/>
                    <a:pt x="53852" y="107703"/>
                  </a:cubicBezTo>
                  <a:cubicBezTo>
                    <a:pt x="83637" y="107703"/>
                    <a:pt x="107703" y="83637"/>
                    <a:pt x="107703" y="53852"/>
                  </a:cubicBezTo>
                  <a:cubicBezTo>
                    <a:pt x="107703" y="24066"/>
                    <a:pt x="83637" y="0"/>
                    <a:pt x="53852" y="0"/>
                  </a:cubicBezTo>
                  <a:cubicBezTo>
                    <a:pt x="24066" y="0"/>
                    <a:pt x="0" y="24066"/>
                    <a:pt x="0" y="53852"/>
                  </a:cubicBezTo>
                  <a:close/>
                </a:path>
              </a:pathLst>
            </a:custGeom>
            <a:solidFill>
              <a:schemeClr val="accent3"/>
            </a:solidFill>
            <a:ln w="11793"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AFD3249A-F6CF-4040-ADE7-F6F25845E342}"/>
                </a:ext>
              </a:extLst>
            </p:cNvPr>
            <p:cNvSpPr/>
            <p:nvPr/>
          </p:nvSpPr>
          <p:spPr>
            <a:xfrm>
              <a:off x="1562340" y="4822816"/>
              <a:ext cx="142969" cy="142969"/>
            </a:xfrm>
            <a:custGeom>
              <a:avLst/>
              <a:gdLst>
                <a:gd name="connsiteX0" fmla="*/ 149283 w 142968"/>
                <a:gd name="connsiteY0" fmla="*/ 74701 h 142968"/>
                <a:gd name="connsiteX1" fmla="*/ 74582 w 142968"/>
                <a:gd name="connsiteY1" fmla="*/ 0 h 142968"/>
                <a:gd name="connsiteX2" fmla="*/ 0 w 142968"/>
                <a:gd name="connsiteY2" fmla="*/ 74701 h 142968"/>
                <a:gd name="connsiteX3" fmla="*/ 74582 w 142968"/>
                <a:gd name="connsiteY3" fmla="*/ 149283 h 142968"/>
                <a:gd name="connsiteX4" fmla="*/ 149283 w 142968"/>
                <a:gd name="connsiteY4" fmla="*/ 74701 h 1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68" h="142968">
                  <a:moveTo>
                    <a:pt x="149283" y="74701"/>
                  </a:moveTo>
                  <a:cubicBezTo>
                    <a:pt x="149283" y="33479"/>
                    <a:pt x="115805" y="0"/>
                    <a:pt x="74582" y="0"/>
                  </a:cubicBezTo>
                  <a:cubicBezTo>
                    <a:pt x="33359" y="0"/>
                    <a:pt x="0" y="33359"/>
                    <a:pt x="0" y="74701"/>
                  </a:cubicBezTo>
                  <a:cubicBezTo>
                    <a:pt x="0" y="115924"/>
                    <a:pt x="33359" y="149283"/>
                    <a:pt x="74582" y="149283"/>
                  </a:cubicBezTo>
                  <a:cubicBezTo>
                    <a:pt x="115924" y="149402"/>
                    <a:pt x="149283" y="115924"/>
                    <a:pt x="149283" y="74701"/>
                  </a:cubicBezTo>
                  <a:close/>
                </a:path>
              </a:pathLst>
            </a:custGeom>
            <a:solidFill>
              <a:schemeClr val="accent4"/>
            </a:solidFill>
            <a:ln w="11793" cap="flat">
              <a:noFill/>
              <a:prstDash val="solid"/>
              <a:miter/>
            </a:ln>
          </p:spPr>
          <p:txBody>
            <a:bodyPr rtlCol="0" anchor="ctr"/>
            <a:lstStyle/>
            <a:p>
              <a:endParaRPr lang="en-US" dirty="0"/>
            </a:p>
          </p:txBody>
        </p:sp>
      </p:grpSp>
      <p:sp>
        <p:nvSpPr>
          <p:cNvPr id="38" name="Text Placeholder 5">
            <a:extLst>
              <a:ext uri="{FF2B5EF4-FFF2-40B4-BE49-F238E27FC236}">
                <a16:creationId xmlns:a16="http://schemas.microsoft.com/office/drawing/2014/main" id="{C3848BCD-C965-4CB7-BF0A-11C57E75CF04}"/>
              </a:ext>
            </a:extLst>
          </p:cNvPr>
          <p:cNvSpPr txBox="1">
            <a:spLocks/>
          </p:cNvSpPr>
          <p:nvPr/>
        </p:nvSpPr>
        <p:spPr>
          <a:xfrm>
            <a:off x="7230895" y="4172877"/>
            <a:ext cx="1961215" cy="2437585"/>
          </a:xfrm>
          <a:prstGeom prst="rect">
            <a:avLst/>
          </a:prstGeom>
        </p:spPr>
        <p:txBody>
          <a:bodyPr vert="horz" lIns="91440" tIns="45720" rIns="91440" bIns="45720" rtlCol="0">
            <a:noAutofit/>
          </a:bodyPr>
          <a:lstStyle>
            <a:lvl1pPr marL="0" indent="0" algn="ctr" defTabSz="685474" rtl="0" eaLnBrk="1" latinLnBrk="0" hangingPunct="1">
              <a:lnSpc>
                <a:spcPct val="100000"/>
              </a:lnSpc>
              <a:spcBef>
                <a:spcPts val="750"/>
              </a:spcBef>
              <a:buClr>
                <a:schemeClr val="accent1"/>
              </a:buClr>
              <a:buSzPct val="150000"/>
              <a:buFont typeface="Arial" panose="020B0604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1pPr>
            <a:lvl2pPr marL="685800" indent="-342900" algn="l" defTabSz="685474" rtl="0" eaLnBrk="1" latinLnBrk="0" hangingPunct="1">
              <a:lnSpc>
                <a:spcPct val="100000"/>
              </a:lnSpc>
              <a:spcBef>
                <a:spcPts val="750"/>
              </a:spcBef>
              <a:buFont typeface="Arial" panose="020B0604020202020204" pitchFamily="34" charset="0"/>
              <a:buChar char="•"/>
              <a:defRPr sz="2100" kern="1200">
                <a:solidFill>
                  <a:schemeClr val="tx1"/>
                </a:solidFill>
                <a:latin typeface="Segoe UI" panose="020B0502040204020203" pitchFamily="34" charset="0"/>
                <a:ea typeface="+mn-ea"/>
                <a:cs typeface="Segoe UI" panose="020B0502040204020203" pitchFamily="34" charset="0"/>
              </a:defRPr>
            </a:lvl2pPr>
            <a:lvl3pPr marL="1028700" indent="-342900" algn="l" defTabSz="685474" rtl="0" eaLnBrk="1" latinLnBrk="0" hangingPunct="1">
              <a:lnSpc>
                <a:spcPct val="100000"/>
              </a:lnSpc>
              <a:spcBef>
                <a:spcPts val="750"/>
              </a:spcBef>
              <a:buFont typeface="Segoe UI" panose="020B0502040204020203" pitchFamily="34" charset="0"/>
              <a:buChar char="–"/>
              <a:defRPr sz="2100" kern="1200">
                <a:solidFill>
                  <a:schemeClr val="tx1"/>
                </a:solidFill>
                <a:latin typeface="Segoe UI" panose="020B0502040204020203" pitchFamily="34" charset="0"/>
                <a:ea typeface="+mn-ea"/>
                <a:cs typeface="Segoe UI" panose="020B0502040204020203" pitchFamily="34" charset="0"/>
              </a:defRPr>
            </a:lvl3pPr>
            <a:lvl4pPr marL="1199579" indent="-171368" algn="l" defTabSz="685474" rtl="0" eaLnBrk="1" latinLnBrk="0" hangingPunct="1">
              <a:lnSpc>
                <a:spcPct val="90000"/>
              </a:lnSpc>
              <a:spcBef>
                <a:spcPts val="375"/>
              </a:spcBef>
              <a:buFont typeface="Arial" panose="020B0604020202020204" pitchFamily="34" charset="0"/>
              <a:buChar char="•"/>
              <a:defRPr sz="2100" kern="1200">
                <a:solidFill>
                  <a:schemeClr val="tx1"/>
                </a:solidFill>
                <a:latin typeface="Segoe UI" panose="020B0502040204020203" pitchFamily="34" charset="0"/>
                <a:ea typeface="+mn-ea"/>
                <a:cs typeface="Segoe UI" panose="020B0502040204020203" pitchFamily="34" charset="0"/>
              </a:defRPr>
            </a:lvl4pPr>
            <a:lvl5pPr marL="1542315" indent="-171368" algn="l" defTabSz="685474" rtl="0" eaLnBrk="1" latinLnBrk="0" hangingPunct="1">
              <a:lnSpc>
                <a:spcPct val="90000"/>
              </a:lnSpc>
              <a:spcBef>
                <a:spcPts val="375"/>
              </a:spcBef>
              <a:buFont typeface="Arial" panose="020B0604020202020204" pitchFamily="34" charset="0"/>
              <a:buChar char="•"/>
              <a:defRPr sz="2100" kern="1200">
                <a:solidFill>
                  <a:schemeClr val="tx1"/>
                </a:solidFill>
                <a:latin typeface="Segoe UI" panose="020B0502040204020203" pitchFamily="34" charset="0"/>
                <a:ea typeface="+mn-ea"/>
                <a:cs typeface="Segoe UI" panose="020B0502040204020203" pitchFamily="34" charset="0"/>
              </a:defRPr>
            </a:lvl5pPr>
            <a:lvl6pPr marL="1885052" indent="-171368" algn="l" defTabSz="68547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789" indent="-171368" algn="l" defTabSz="68547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525" indent="-171368" algn="l" defTabSz="68547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262" indent="-171368" algn="l" defTabSz="685474"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a:lstStyle>
          <a:p>
            <a:pPr defTabSz="625079">
              <a:lnSpc>
                <a:spcPct val="90000"/>
              </a:lnSpc>
              <a:spcBef>
                <a:spcPct val="0"/>
              </a:spcBef>
              <a:spcAft>
                <a:spcPct val="35000"/>
              </a:spcAft>
            </a:pPr>
            <a:r>
              <a:rPr lang="en-US" altLang="en-US" dirty="0"/>
              <a:t>Involve</a:t>
            </a:r>
            <a:br>
              <a:rPr lang="en-US" altLang="en-US" dirty="0"/>
            </a:br>
            <a:r>
              <a:rPr lang="en-US" altLang="en-US" dirty="0"/>
              <a:t>the child</a:t>
            </a:r>
          </a:p>
        </p:txBody>
      </p:sp>
      <p:pic>
        <p:nvPicPr>
          <p:cNvPr id="50" name="Graphic 49">
            <a:extLst>
              <a:ext uri="{FF2B5EF4-FFF2-40B4-BE49-F238E27FC236}">
                <a16:creationId xmlns:a16="http://schemas.microsoft.com/office/drawing/2014/main" id="{1FE13876-CE88-42A4-B2FF-46835983BB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719" y="2638193"/>
            <a:ext cx="1270612" cy="1157668"/>
          </a:xfrm>
          <a:prstGeom prst="rect">
            <a:avLst/>
          </a:prstGeom>
        </p:spPr>
      </p:pic>
      <p:grpSp>
        <p:nvGrpSpPr>
          <p:cNvPr id="17" name="Group 16">
            <a:extLst>
              <a:ext uri="{FF2B5EF4-FFF2-40B4-BE49-F238E27FC236}">
                <a16:creationId xmlns:a16="http://schemas.microsoft.com/office/drawing/2014/main" id="{D76FAB02-8D36-99AF-1435-95B954BBE35D}"/>
              </a:ext>
            </a:extLst>
          </p:cNvPr>
          <p:cNvGrpSpPr/>
          <p:nvPr/>
        </p:nvGrpSpPr>
        <p:grpSpPr>
          <a:xfrm>
            <a:off x="10183194" y="2541843"/>
            <a:ext cx="1018489" cy="1124241"/>
            <a:chOff x="10183194" y="2541843"/>
            <a:chExt cx="1018489" cy="1124241"/>
          </a:xfrm>
        </p:grpSpPr>
        <p:sp>
          <p:nvSpPr>
            <p:cNvPr id="11" name="Freeform: Shape 10">
              <a:extLst>
                <a:ext uri="{FF2B5EF4-FFF2-40B4-BE49-F238E27FC236}">
                  <a16:creationId xmlns:a16="http://schemas.microsoft.com/office/drawing/2014/main" id="{2369551E-CA8A-05F2-CFF7-A9AD99B79502}"/>
                </a:ext>
              </a:extLst>
            </p:cNvPr>
            <p:cNvSpPr/>
            <p:nvPr/>
          </p:nvSpPr>
          <p:spPr>
            <a:xfrm>
              <a:off x="10762769" y="2651570"/>
              <a:ext cx="434132" cy="412465"/>
            </a:xfrm>
            <a:custGeom>
              <a:avLst/>
              <a:gdLst>
                <a:gd name="connsiteX0" fmla="*/ 22203 w 434132"/>
                <a:gd name="connsiteY0" fmla="*/ 61758 h 412465"/>
                <a:gd name="connsiteX1" fmla="*/ 285431 w 434132"/>
                <a:gd name="connsiteY1" fmla="*/ 314406 h 412465"/>
                <a:gd name="connsiteX2" fmla="*/ 236796 w 434132"/>
                <a:gd name="connsiteY2" fmla="*/ 285510 h 412465"/>
                <a:gd name="connsiteX3" fmla="*/ 192870 w 434132"/>
                <a:gd name="connsiteY3" fmla="*/ 293588 h 412465"/>
                <a:gd name="connsiteX4" fmla="*/ 200950 w 434132"/>
                <a:gd name="connsiteY4" fmla="*/ 337514 h 412465"/>
                <a:gd name="connsiteX5" fmla="*/ 205215 w 434132"/>
                <a:gd name="connsiteY5" fmla="*/ 339987 h 412465"/>
                <a:gd name="connsiteX6" fmla="*/ 315748 w 434132"/>
                <a:gd name="connsiteY6" fmla="*/ 405518 h 412465"/>
                <a:gd name="connsiteX7" fmla="*/ 335487 w 434132"/>
                <a:gd name="connsiteY7" fmla="*/ 412466 h 412465"/>
                <a:gd name="connsiteX8" fmla="*/ 336276 w 434132"/>
                <a:gd name="connsiteY8" fmla="*/ 412466 h 412465"/>
                <a:gd name="connsiteX9" fmla="*/ 338803 w 434132"/>
                <a:gd name="connsiteY9" fmla="*/ 412466 h 412465"/>
                <a:gd name="connsiteX10" fmla="*/ 340066 w 434132"/>
                <a:gd name="connsiteY10" fmla="*/ 412466 h 412465"/>
                <a:gd name="connsiteX11" fmla="*/ 340066 w 434132"/>
                <a:gd name="connsiteY11" fmla="*/ 412466 h 412465"/>
                <a:gd name="connsiteX12" fmla="*/ 342592 w 434132"/>
                <a:gd name="connsiteY12" fmla="*/ 412466 h 412465"/>
                <a:gd name="connsiteX13" fmla="*/ 361857 w 434132"/>
                <a:gd name="connsiteY13" fmla="*/ 397938 h 412465"/>
                <a:gd name="connsiteX14" fmla="*/ 431019 w 434132"/>
                <a:gd name="connsiteY14" fmla="*/ 281562 h 412465"/>
                <a:gd name="connsiteX15" fmla="*/ 416202 w 434132"/>
                <a:gd name="connsiteY15" fmla="*/ 239430 h 412465"/>
                <a:gd name="connsiteX16" fmla="*/ 376542 w 434132"/>
                <a:gd name="connsiteY16" fmla="*/ 249981 h 412465"/>
                <a:gd name="connsiteX17" fmla="*/ 347330 w 434132"/>
                <a:gd name="connsiteY17" fmla="*/ 299721 h 412465"/>
                <a:gd name="connsiteX18" fmla="*/ 347330 w 434132"/>
                <a:gd name="connsiteY18" fmla="*/ 299721 h 412465"/>
                <a:gd name="connsiteX19" fmla="*/ 140316 w 434132"/>
                <a:gd name="connsiteY19" fmla="*/ 45651 h 412465"/>
                <a:gd name="connsiteX20" fmla="*/ 40993 w 434132"/>
                <a:gd name="connsiteY20" fmla="*/ 1438 h 412465"/>
                <a:gd name="connsiteX21" fmla="*/ 1438 w 434132"/>
                <a:gd name="connsiteY21" fmla="*/ 22203 h 412465"/>
                <a:gd name="connsiteX22" fmla="*/ 22203 w 434132"/>
                <a:gd name="connsiteY22" fmla="*/ 61758 h 41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4132" h="412465">
                  <a:moveTo>
                    <a:pt x="22203" y="61758"/>
                  </a:moveTo>
                  <a:cubicBezTo>
                    <a:pt x="144603" y="100217"/>
                    <a:pt x="241985" y="193686"/>
                    <a:pt x="285431" y="314406"/>
                  </a:cubicBezTo>
                  <a:lnTo>
                    <a:pt x="236796" y="285510"/>
                  </a:lnTo>
                  <a:cubicBezTo>
                    <a:pt x="222436" y="275611"/>
                    <a:pt x="202769" y="279228"/>
                    <a:pt x="192870" y="293588"/>
                  </a:cubicBezTo>
                  <a:cubicBezTo>
                    <a:pt x="182971" y="307950"/>
                    <a:pt x="186588" y="327615"/>
                    <a:pt x="200950" y="337514"/>
                  </a:cubicBezTo>
                  <a:cubicBezTo>
                    <a:pt x="202305" y="338449"/>
                    <a:pt x="203731" y="339275"/>
                    <a:pt x="205215" y="339987"/>
                  </a:cubicBezTo>
                  <a:lnTo>
                    <a:pt x="315748" y="405518"/>
                  </a:lnTo>
                  <a:cubicBezTo>
                    <a:pt x="321348" y="410010"/>
                    <a:pt x="328308" y="412459"/>
                    <a:pt x="335487" y="412466"/>
                  </a:cubicBezTo>
                  <a:lnTo>
                    <a:pt x="336276" y="412466"/>
                  </a:lnTo>
                  <a:lnTo>
                    <a:pt x="338803" y="412466"/>
                  </a:lnTo>
                  <a:lnTo>
                    <a:pt x="340066" y="412466"/>
                  </a:lnTo>
                  <a:lnTo>
                    <a:pt x="340066" y="412466"/>
                  </a:lnTo>
                  <a:lnTo>
                    <a:pt x="342592" y="412466"/>
                  </a:lnTo>
                  <a:cubicBezTo>
                    <a:pt x="350683" y="410364"/>
                    <a:pt x="357611" y="405139"/>
                    <a:pt x="361857" y="397938"/>
                  </a:cubicBezTo>
                  <a:lnTo>
                    <a:pt x="431019" y="281562"/>
                  </a:lnTo>
                  <a:cubicBezTo>
                    <a:pt x="438563" y="265836"/>
                    <a:pt x="431929" y="246973"/>
                    <a:pt x="416202" y="239430"/>
                  </a:cubicBezTo>
                  <a:cubicBezTo>
                    <a:pt x="402188" y="232708"/>
                    <a:pt x="385364" y="237183"/>
                    <a:pt x="376542" y="249981"/>
                  </a:cubicBezTo>
                  <a:lnTo>
                    <a:pt x="347330" y="299721"/>
                  </a:lnTo>
                  <a:lnTo>
                    <a:pt x="347330" y="299721"/>
                  </a:lnTo>
                  <a:cubicBezTo>
                    <a:pt x="310825" y="193058"/>
                    <a:pt x="237405" y="102951"/>
                    <a:pt x="140316" y="45651"/>
                  </a:cubicBezTo>
                  <a:cubicBezTo>
                    <a:pt x="108984" y="27211"/>
                    <a:pt x="75665" y="12379"/>
                    <a:pt x="40993" y="1438"/>
                  </a:cubicBezTo>
                  <a:cubicBezTo>
                    <a:pt x="24336" y="-3751"/>
                    <a:pt x="6627" y="5545"/>
                    <a:pt x="1438" y="22203"/>
                  </a:cubicBezTo>
                  <a:cubicBezTo>
                    <a:pt x="-3751" y="38860"/>
                    <a:pt x="5545" y="56569"/>
                    <a:pt x="22203" y="61758"/>
                  </a:cubicBezTo>
                  <a:close/>
                </a:path>
              </a:pathLst>
            </a:custGeom>
            <a:solidFill>
              <a:schemeClr val="accent6"/>
            </a:solidFill>
            <a:ln w="15776"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E39A2E35-C505-6A68-0C7D-A4F7A48E23BF}"/>
                </a:ext>
              </a:extLst>
            </p:cNvPr>
            <p:cNvSpPr/>
            <p:nvPr/>
          </p:nvSpPr>
          <p:spPr>
            <a:xfrm>
              <a:off x="10188295" y="2728013"/>
              <a:ext cx="229861" cy="510034"/>
            </a:xfrm>
            <a:custGeom>
              <a:avLst/>
              <a:gdLst>
                <a:gd name="connsiteX0" fmla="*/ 12900 w 229861"/>
                <a:gd name="connsiteY0" fmla="*/ 485717 h 510034"/>
                <a:gd name="connsiteX1" fmla="*/ 43692 w 229861"/>
                <a:gd name="connsiteY1" fmla="*/ 510034 h 510034"/>
                <a:gd name="connsiteX2" fmla="*/ 50955 w 229861"/>
                <a:gd name="connsiteY2" fmla="*/ 509087 h 510034"/>
                <a:gd name="connsiteX3" fmla="*/ 73852 w 229861"/>
                <a:gd name="connsiteY3" fmla="*/ 471190 h 510034"/>
                <a:gd name="connsiteX4" fmla="*/ 121223 w 229861"/>
                <a:gd name="connsiteY4" fmla="*/ 168327 h 510034"/>
                <a:gd name="connsiteX5" fmla="*/ 164489 w 229861"/>
                <a:gd name="connsiteY5" fmla="*/ 108007 h 510034"/>
                <a:gd name="connsiteX6" fmla="*/ 165437 w 229861"/>
                <a:gd name="connsiteY6" fmla="*/ 108955 h 510034"/>
                <a:gd name="connsiteX7" fmla="*/ 165437 w 229861"/>
                <a:gd name="connsiteY7" fmla="*/ 166748 h 510034"/>
                <a:gd name="connsiteX8" fmla="*/ 197018 w 229861"/>
                <a:gd name="connsiteY8" fmla="*/ 198329 h 510034"/>
                <a:gd name="connsiteX9" fmla="*/ 228599 w 229861"/>
                <a:gd name="connsiteY9" fmla="*/ 166748 h 510034"/>
                <a:gd name="connsiteX10" fmla="*/ 229862 w 229861"/>
                <a:gd name="connsiteY10" fmla="*/ 32844 h 510034"/>
                <a:gd name="connsiteX11" fmla="*/ 198281 w 229861"/>
                <a:gd name="connsiteY11" fmla="*/ 1263 h 510034"/>
                <a:gd name="connsiteX12" fmla="*/ 64219 w 229861"/>
                <a:gd name="connsiteY12" fmla="*/ 0 h 510034"/>
                <a:gd name="connsiteX13" fmla="*/ 32638 w 229861"/>
                <a:gd name="connsiteY13" fmla="*/ 31581 h 510034"/>
                <a:gd name="connsiteX14" fmla="*/ 64219 w 229861"/>
                <a:gd name="connsiteY14" fmla="*/ 63162 h 510034"/>
                <a:gd name="connsiteX15" fmla="*/ 120276 w 229861"/>
                <a:gd name="connsiteY15" fmla="*/ 63162 h 510034"/>
                <a:gd name="connsiteX16" fmla="*/ 65956 w 229861"/>
                <a:gd name="connsiteY16" fmla="*/ 135799 h 510034"/>
                <a:gd name="connsiteX17" fmla="*/ 12900 w 229861"/>
                <a:gd name="connsiteY17" fmla="*/ 485717 h 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861" h="510034">
                  <a:moveTo>
                    <a:pt x="12900" y="485717"/>
                  </a:moveTo>
                  <a:cubicBezTo>
                    <a:pt x="16273" y="499988"/>
                    <a:pt x="29027" y="510061"/>
                    <a:pt x="43692" y="510034"/>
                  </a:cubicBezTo>
                  <a:cubicBezTo>
                    <a:pt x="46142" y="510020"/>
                    <a:pt x="48582" y="509701"/>
                    <a:pt x="50955" y="509087"/>
                  </a:cubicBezTo>
                  <a:cubicBezTo>
                    <a:pt x="67647" y="504815"/>
                    <a:pt x="77835" y="487953"/>
                    <a:pt x="73852" y="471190"/>
                  </a:cubicBezTo>
                  <a:cubicBezTo>
                    <a:pt x="49779" y="367912"/>
                    <a:pt x="66765" y="259322"/>
                    <a:pt x="121223" y="168327"/>
                  </a:cubicBezTo>
                  <a:cubicBezTo>
                    <a:pt x="133833" y="146981"/>
                    <a:pt x="148313" y="126795"/>
                    <a:pt x="164489" y="108007"/>
                  </a:cubicBezTo>
                  <a:lnTo>
                    <a:pt x="165437" y="108955"/>
                  </a:lnTo>
                  <a:lnTo>
                    <a:pt x="165437" y="166748"/>
                  </a:lnTo>
                  <a:cubicBezTo>
                    <a:pt x="165437" y="184190"/>
                    <a:pt x="179575" y="198329"/>
                    <a:pt x="197018" y="198329"/>
                  </a:cubicBezTo>
                  <a:cubicBezTo>
                    <a:pt x="214460" y="198329"/>
                    <a:pt x="228599" y="184190"/>
                    <a:pt x="228599" y="166748"/>
                  </a:cubicBezTo>
                  <a:lnTo>
                    <a:pt x="229862" y="32844"/>
                  </a:lnTo>
                  <a:cubicBezTo>
                    <a:pt x="229862" y="15402"/>
                    <a:pt x="215723" y="1263"/>
                    <a:pt x="198281" y="1263"/>
                  </a:cubicBezTo>
                  <a:lnTo>
                    <a:pt x="64219" y="0"/>
                  </a:lnTo>
                  <a:cubicBezTo>
                    <a:pt x="46777" y="0"/>
                    <a:pt x="32638" y="14139"/>
                    <a:pt x="32638" y="31581"/>
                  </a:cubicBezTo>
                  <a:cubicBezTo>
                    <a:pt x="32638" y="49023"/>
                    <a:pt x="46777" y="63162"/>
                    <a:pt x="64219" y="63162"/>
                  </a:cubicBezTo>
                  <a:lnTo>
                    <a:pt x="120276" y="63162"/>
                  </a:lnTo>
                  <a:cubicBezTo>
                    <a:pt x="99906" y="85596"/>
                    <a:pt x="81718" y="109918"/>
                    <a:pt x="65956" y="135799"/>
                  </a:cubicBezTo>
                  <a:cubicBezTo>
                    <a:pt x="3473" y="241112"/>
                    <a:pt x="-15556" y="366615"/>
                    <a:pt x="12900" y="485717"/>
                  </a:cubicBezTo>
                  <a:close/>
                </a:path>
              </a:pathLst>
            </a:custGeom>
            <a:solidFill>
              <a:schemeClr val="accent6"/>
            </a:solidFill>
            <a:ln w="15776"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7CA66CD-900F-4AA5-02BC-CA70FDD59960}"/>
                </a:ext>
              </a:extLst>
            </p:cNvPr>
            <p:cNvSpPr/>
            <p:nvPr/>
          </p:nvSpPr>
          <p:spPr>
            <a:xfrm>
              <a:off x="10471956" y="3393472"/>
              <a:ext cx="527374" cy="272612"/>
            </a:xfrm>
            <a:custGeom>
              <a:avLst/>
              <a:gdLst>
                <a:gd name="connsiteX0" fmla="*/ 472658 w 527374"/>
                <a:gd name="connsiteY0" fmla="*/ 9586 h 272612"/>
                <a:gd name="connsiteX1" fmla="*/ 113423 w 527374"/>
                <a:gd name="connsiteY1" fmla="*/ 114593 h 272612"/>
                <a:gd name="connsiteX2" fmla="*/ 113423 w 527374"/>
                <a:gd name="connsiteY2" fmla="*/ 114593 h 272612"/>
                <a:gd name="connsiteX3" fmla="*/ 163637 w 527374"/>
                <a:gd name="connsiteY3" fmla="*/ 86170 h 272612"/>
                <a:gd name="connsiteX4" fmla="*/ 175243 w 527374"/>
                <a:gd name="connsiteY4" fmla="*/ 42983 h 272612"/>
                <a:gd name="connsiteX5" fmla="*/ 132056 w 527374"/>
                <a:gd name="connsiteY5" fmla="*/ 31377 h 272612"/>
                <a:gd name="connsiteX6" fmla="*/ 15995 w 527374"/>
                <a:gd name="connsiteY6" fmla="*/ 97224 h 272612"/>
                <a:gd name="connsiteX7" fmla="*/ 4122 w 527374"/>
                <a:gd name="connsiteY7" fmla="*/ 140280 h 272612"/>
                <a:gd name="connsiteX8" fmla="*/ 4152 w 527374"/>
                <a:gd name="connsiteY8" fmla="*/ 140332 h 272612"/>
                <a:gd name="connsiteX9" fmla="*/ 70631 w 527374"/>
                <a:gd name="connsiteY9" fmla="*/ 256708 h 272612"/>
                <a:gd name="connsiteX10" fmla="*/ 113897 w 527374"/>
                <a:gd name="connsiteY10" fmla="*/ 268393 h 272612"/>
                <a:gd name="connsiteX11" fmla="*/ 125582 w 527374"/>
                <a:gd name="connsiteY11" fmla="*/ 225127 h 272612"/>
                <a:gd name="connsiteX12" fmla="*/ 97317 w 527374"/>
                <a:gd name="connsiteY12" fmla="*/ 175861 h 272612"/>
                <a:gd name="connsiteX13" fmla="*/ 516555 w 527374"/>
                <a:gd name="connsiteY13" fmla="*/ 55379 h 272612"/>
                <a:gd name="connsiteX14" fmla="*/ 519590 w 527374"/>
                <a:gd name="connsiteY14" fmla="*/ 10820 h 272612"/>
                <a:gd name="connsiteX15" fmla="*/ 475031 w 527374"/>
                <a:gd name="connsiteY15" fmla="*/ 7785 h 272612"/>
                <a:gd name="connsiteX16" fmla="*/ 473131 w 527374"/>
                <a:gd name="connsiteY16" fmla="*/ 9586 h 27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374" h="272612">
                  <a:moveTo>
                    <a:pt x="472658" y="9586"/>
                  </a:moveTo>
                  <a:cubicBezTo>
                    <a:pt x="376665" y="100147"/>
                    <a:pt x="243077" y="139195"/>
                    <a:pt x="113423" y="114593"/>
                  </a:cubicBezTo>
                  <a:lnTo>
                    <a:pt x="113423" y="114593"/>
                  </a:lnTo>
                  <a:lnTo>
                    <a:pt x="163637" y="86170"/>
                  </a:lnTo>
                  <a:cubicBezTo>
                    <a:pt x="178767" y="77449"/>
                    <a:pt x="183964" y="58114"/>
                    <a:pt x="175243" y="42983"/>
                  </a:cubicBezTo>
                  <a:cubicBezTo>
                    <a:pt x="166522" y="27853"/>
                    <a:pt x="147186" y="22656"/>
                    <a:pt x="132056" y="31377"/>
                  </a:cubicBezTo>
                  <a:lnTo>
                    <a:pt x="15995" y="97224"/>
                  </a:lnTo>
                  <a:cubicBezTo>
                    <a:pt x="827" y="105834"/>
                    <a:pt x="-4488" y="125111"/>
                    <a:pt x="4122" y="140280"/>
                  </a:cubicBezTo>
                  <a:cubicBezTo>
                    <a:pt x="4132" y="140297"/>
                    <a:pt x="4143" y="140315"/>
                    <a:pt x="4152" y="140332"/>
                  </a:cubicBezTo>
                  <a:lnTo>
                    <a:pt x="70631" y="256708"/>
                  </a:lnTo>
                  <a:cubicBezTo>
                    <a:pt x="79352" y="271883"/>
                    <a:pt x="98722" y="277114"/>
                    <a:pt x="113897" y="268393"/>
                  </a:cubicBezTo>
                  <a:cubicBezTo>
                    <a:pt x="129071" y="259672"/>
                    <a:pt x="134303" y="240302"/>
                    <a:pt x="125582" y="225127"/>
                  </a:cubicBezTo>
                  <a:lnTo>
                    <a:pt x="97317" y="175861"/>
                  </a:lnTo>
                  <a:cubicBezTo>
                    <a:pt x="248340" y="206257"/>
                    <a:pt x="404712" y="161319"/>
                    <a:pt x="516555" y="55379"/>
                  </a:cubicBezTo>
                  <a:cubicBezTo>
                    <a:pt x="529698" y="43912"/>
                    <a:pt x="531057" y="23962"/>
                    <a:pt x="519590" y="10820"/>
                  </a:cubicBezTo>
                  <a:cubicBezTo>
                    <a:pt x="508125" y="-2323"/>
                    <a:pt x="488175" y="-3682"/>
                    <a:pt x="475031" y="7785"/>
                  </a:cubicBezTo>
                  <a:cubicBezTo>
                    <a:pt x="474374" y="8358"/>
                    <a:pt x="473739" y="8959"/>
                    <a:pt x="473131" y="9586"/>
                  </a:cubicBezTo>
                  <a:close/>
                </a:path>
              </a:pathLst>
            </a:custGeom>
            <a:solidFill>
              <a:schemeClr val="accent6"/>
            </a:solidFill>
            <a:ln w="15776"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7BB1B5C-DC9F-183B-562B-199374C1BD7F}"/>
                </a:ext>
              </a:extLst>
            </p:cNvPr>
            <p:cNvSpPr/>
            <p:nvPr/>
          </p:nvSpPr>
          <p:spPr>
            <a:xfrm>
              <a:off x="10183194" y="3252891"/>
              <a:ext cx="252648" cy="252648"/>
            </a:xfrm>
            <a:custGeom>
              <a:avLst/>
              <a:gdLst>
                <a:gd name="connsiteX0" fmla="*/ 252649 w 252648"/>
                <a:gd name="connsiteY0" fmla="*/ 126324 h 252648"/>
                <a:gd name="connsiteX1" fmla="*/ 126324 w 252648"/>
                <a:gd name="connsiteY1" fmla="*/ 252648 h 252648"/>
                <a:gd name="connsiteX2" fmla="*/ 0 w 252648"/>
                <a:gd name="connsiteY2" fmla="*/ 126324 h 252648"/>
                <a:gd name="connsiteX3" fmla="*/ 126324 w 252648"/>
                <a:gd name="connsiteY3" fmla="*/ 0 h 252648"/>
                <a:gd name="connsiteX4" fmla="*/ 252649 w 252648"/>
                <a:gd name="connsiteY4" fmla="*/ 126324 h 25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48" h="252648">
                  <a:moveTo>
                    <a:pt x="252649" y="126324"/>
                  </a:moveTo>
                  <a:cubicBezTo>
                    <a:pt x="252649" y="196091"/>
                    <a:pt x="196091" y="252648"/>
                    <a:pt x="126324" y="252648"/>
                  </a:cubicBezTo>
                  <a:cubicBezTo>
                    <a:pt x="56557" y="252648"/>
                    <a:pt x="0" y="196091"/>
                    <a:pt x="0" y="126324"/>
                  </a:cubicBezTo>
                  <a:cubicBezTo>
                    <a:pt x="0" y="56557"/>
                    <a:pt x="56557" y="0"/>
                    <a:pt x="126324" y="0"/>
                  </a:cubicBezTo>
                  <a:cubicBezTo>
                    <a:pt x="196091" y="0"/>
                    <a:pt x="252649" y="56557"/>
                    <a:pt x="252649" y="126324"/>
                  </a:cubicBezTo>
                  <a:close/>
                </a:path>
              </a:pathLst>
            </a:custGeom>
            <a:solidFill>
              <a:schemeClr val="accent1"/>
            </a:solidFill>
            <a:ln w="1577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13DC8C6D-C94A-38F3-FF28-26D12F1878BA}"/>
                </a:ext>
              </a:extLst>
            </p:cNvPr>
            <p:cNvSpPr/>
            <p:nvPr/>
          </p:nvSpPr>
          <p:spPr>
            <a:xfrm>
              <a:off x="10949035" y="3144883"/>
              <a:ext cx="252648" cy="252648"/>
            </a:xfrm>
            <a:custGeom>
              <a:avLst/>
              <a:gdLst>
                <a:gd name="connsiteX0" fmla="*/ 252649 w 252648"/>
                <a:gd name="connsiteY0" fmla="*/ 126324 h 252648"/>
                <a:gd name="connsiteX1" fmla="*/ 126324 w 252648"/>
                <a:gd name="connsiteY1" fmla="*/ 252649 h 252648"/>
                <a:gd name="connsiteX2" fmla="*/ 0 w 252648"/>
                <a:gd name="connsiteY2" fmla="*/ 126324 h 252648"/>
                <a:gd name="connsiteX3" fmla="*/ 126324 w 252648"/>
                <a:gd name="connsiteY3" fmla="*/ 0 h 252648"/>
                <a:gd name="connsiteX4" fmla="*/ 252649 w 252648"/>
                <a:gd name="connsiteY4" fmla="*/ 126324 h 25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48" h="252648">
                  <a:moveTo>
                    <a:pt x="252649" y="126324"/>
                  </a:moveTo>
                  <a:cubicBezTo>
                    <a:pt x="252649" y="196091"/>
                    <a:pt x="196091" y="252649"/>
                    <a:pt x="126324" y="252649"/>
                  </a:cubicBezTo>
                  <a:cubicBezTo>
                    <a:pt x="56557" y="252649"/>
                    <a:pt x="0" y="196091"/>
                    <a:pt x="0" y="126324"/>
                  </a:cubicBezTo>
                  <a:cubicBezTo>
                    <a:pt x="0" y="56557"/>
                    <a:pt x="56557" y="0"/>
                    <a:pt x="126324" y="0"/>
                  </a:cubicBezTo>
                  <a:cubicBezTo>
                    <a:pt x="196091" y="0"/>
                    <a:pt x="252649" y="56557"/>
                    <a:pt x="252649" y="126324"/>
                  </a:cubicBezTo>
                  <a:close/>
                </a:path>
              </a:pathLst>
            </a:custGeom>
            <a:solidFill>
              <a:schemeClr val="accent1"/>
            </a:solidFill>
            <a:ln w="1577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B2736E4D-294B-6FFF-4C61-4744F358089A}"/>
                </a:ext>
              </a:extLst>
            </p:cNvPr>
            <p:cNvSpPr/>
            <p:nvPr/>
          </p:nvSpPr>
          <p:spPr>
            <a:xfrm>
              <a:off x="10479267" y="2541843"/>
              <a:ext cx="252648" cy="252648"/>
            </a:xfrm>
            <a:custGeom>
              <a:avLst/>
              <a:gdLst>
                <a:gd name="connsiteX0" fmla="*/ 252649 w 252648"/>
                <a:gd name="connsiteY0" fmla="*/ 126324 h 252648"/>
                <a:gd name="connsiteX1" fmla="*/ 126324 w 252648"/>
                <a:gd name="connsiteY1" fmla="*/ 252649 h 252648"/>
                <a:gd name="connsiteX2" fmla="*/ 0 w 252648"/>
                <a:gd name="connsiteY2" fmla="*/ 126324 h 252648"/>
                <a:gd name="connsiteX3" fmla="*/ 126324 w 252648"/>
                <a:gd name="connsiteY3" fmla="*/ 0 h 252648"/>
                <a:gd name="connsiteX4" fmla="*/ 252649 w 252648"/>
                <a:gd name="connsiteY4" fmla="*/ 126324 h 25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48" h="252648">
                  <a:moveTo>
                    <a:pt x="252649" y="126324"/>
                  </a:moveTo>
                  <a:cubicBezTo>
                    <a:pt x="252649" y="196091"/>
                    <a:pt x="196091" y="252649"/>
                    <a:pt x="126324" y="252649"/>
                  </a:cubicBezTo>
                  <a:cubicBezTo>
                    <a:pt x="56557" y="252649"/>
                    <a:pt x="0" y="196091"/>
                    <a:pt x="0" y="126324"/>
                  </a:cubicBezTo>
                  <a:cubicBezTo>
                    <a:pt x="0" y="56557"/>
                    <a:pt x="56557" y="0"/>
                    <a:pt x="126324" y="0"/>
                  </a:cubicBezTo>
                  <a:cubicBezTo>
                    <a:pt x="196091" y="0"/>
                    <a:pt x="252649" y="56557"/>
                    <a:pt x="252649" y="126324"/>
                  </a:cubicBezTo>
                  <a:close/>
                </a:path>
              </a:pathLst>
            </a:custGeom>
            <a:solidFill>
              <a:schemeClr val="accent1"/>
            </a:solidFill>
            <a:ln w="15776" cap="flat">
              <a:noFill/>
              <a:prstDash val="solid"/>
              <a:miter/>
            </a:ln>
          </p:spPr>
          <p:txBody>
            <a:bodyPr rtlCol="0" anchor="ctr"/>
            <a:lstStyle/>
            <a:p>
              <a:endParaRPr lang="en-US" dirty="0"/>
            </a:p>
          </p:txBody>
        </p:sp>
      </p:grpSp>
      <p:grpSp>
        <p:nvGrpSpPr>
          <p:cNvPr id="5" name="Group 4">
            <a:extLst>
              <a:ext uri="{FF2B5EF4-FFF2-40B4-BE49-F238E27FC236}">
                <a16:creationId xmlns:a16="http://schemas.microsoft.com/office/drawing/2014/main" id="{44C94B27-1F6A-4FD9-9BDE-E3C7A9BE9EBC}"/>
              </a:ext>
            </a:extLst>
          </p:cNvPr>
          <p:cNvGrpSpPr/>
          <p:nvPr/>
        </p:nvGrpSpPr>
        <p:grpSpPr>
          <a:xfrm>
            <a:off x="7714280" y="2591948"/>
            <a:ext cx="966577" cy="1166006"/>
            <a:chOff x="10331833" y="2786432"/>
            <a:chExt cx="966577" cy="1166006"/>
          </a:xfrm>
        </p:grpSpPr>
        <p:grpSp>
          <p:nvGrpSpPr>
            <p:cNvPr id="4" name="Group 3">
              <a:extLst>
                <a:ext uri="{FF2B5EF4-FFF2-40B4-BE49-F238E27FC236}">
                  <a16:creationId xmlns:a16="http://schemas.microsoft.com/office/drawing/2014/main" id="{1A7CF038-BFC9-33A6-F53D-7BFE020E0C12}"/>
                </a:ext>
              </a:extLst>
            </p:cNvPr>
            <p:cNvGrpSpPr/>
            <p:nvPr/>
          </p:nvGrpSpPr>
          <p:grpSpPr>
            <a:xfrm>
              <a:off x="10331833" y="2786432"/>
              <a:ext cx="966577" cy="1166006"/>
              <a:chOff x="10331833" y="2786432"/>
              <a:chExt cx="966577" cy="1166006"/>
            </a:xfrm>
          </p:grpSpPr>
          <p:sp>
            <p:nvSpPr>
              <p:cNvPr id="51" name="Freeform: Shape 50">
                <a:extLst>
                  <a:ext uri="{FF2B5EF4-FFF2-40B4-BE49-F238E27FC236}">
                    <a16:creationId xmlns:a16="http://schemas.microsoft.com/office/drawing/2014/main" id="{4FEC57E5-6040-4E49-909B-07A6B2540210}"/>
                  </a:ext>
                </a:extLst>
              </p:cNvPr>
              <p:cNvSpPr/>
              <p:nvPr/>
            </p:nvSpPr>
            <p:spPr>
              <a:xfrm>
                <a:off x="10498088" y="2786432"/>
                <a:ext cx="210303" cy="202765"/>
              </a:xfrm>
              <a:custGeom>
                <a:avLst/>
                <a:gdLst>
                  <a:gd name="connsiteX0" fmla="*/ 216903 w 216903"/>
                  <a:gd name="connsiteY0" fmla="*/ 108452 h 216903"/>
                  <a:gd name="connsiteX1" fmla="*/ 108452 w 216903"/>
                  <a:gd name="connsiteY1" fmla="*/ 216903 h 216903"/>
                  <a:gd name="connsiteX2" fmla="*/ 0 w 216903"/>
                  <a:gd name="connsiteY2" fmla="*/ 108452 h 216903"/>
                  <a:gd name="connsiteX3" fmla="*/ 108452 w 216903"/>
                  <a:gd name="connsiteY3" fmla="*/ 0 h 216903"/>
                  <a:gd name="connsiteX4" fmla="*/ 216903 w 216903"/>
                  <a:gd name="connsiteY4" fmla="*/ 108452 h 21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3" h="216903">
                    <a:moveTo>
                      <a:pt x="216903" y="108452"/>
                    </a:moveTo>
                    <a:cubicBezTo>
                      <a:pt x="216903" y="168348"/>
                      <a:pt x="168348" y="216903"/>
                      <a:pt x="108452" y="216903"/>
                    </a:cubicBezTo>
                    <a:cubicBezTo>
                      <a:pt x="48555" y="216903"/>
                      <a:pt x="0" y="168348"/>
                      <a:pt x="0" y="108452"/>
                    </a:cubicBezTo>
                    <a:cubicBezTo>
                      <a:pt x="0" y="48555"/>
                      <a:pt x="48555" y="0"/>
                      <a:pt x="108452" y="0"/>
                    </a:cubicBezTo>
                    <a:cubicBezTo>
                      <a:pt x="168348" y="0"/>
                      <a:pt x="216903" y="48555"/>
                      <a:pt x="216903" y="108452"/>
                    </a:cubicBezTo>
                    <a:close/>
                  </a:path>
                </a:pathLst>
              </a:custGeom>
              <a:solidFill>
                <a:schemeClr val="accent3"/>
              </a:solidFill>
              <a:ln w="15478"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8271F8EA-0D3C-40BC-9F21-5DBAE632DC99}"/>
                  </a:ext>
                </a:extLst>
              </p:cNvPr>
              <p:cNvSpPr/>
              <p:nvPr/>
            </p:nvSpPr>
            <p:spPr>
              <a:xfrm>
                <a:off x="10331833" y="3025513"/>
                <a:ext cx="542815" cy="926925"/>
              </a:xfrm>
              <a:custGeom>
                <a:avLst/>
                <a:gdLst>
                  <a:gd name="connsiteX0" fmla="*/ 558571 w 559849"/>
                  <a:gd name="connsiteY0" fmla="*/ 455497 h 991558"/>
                  <a:gd name="connsiteX1" fmla="*/ 485753 w 559849"/>
                  <a:gd name="connsiteY1" fmla="*/ 89860 h 991558"/>
                  <a:gd name="connsiteX2" fmla="*/ 375752 w 559849"/>
                  <a:gd name="connsiteY2" fmla="*/ 17042 h 991558"/>
                  <a:gd name="connsiteX3" fmla="*/ 279695 w 559849"/>
                  <a:gd name="connsiteY3" fmla="*/ 0 h 991558"/>
                  <a:gd name="connsiteX4" fmla="*/ 183638 w 559849"/>
                  <a:gd name="connsiteY4" fmla="*/ 17042 h 991558"/>
                  <a:gd name="connsiteX5" fmla="*/ 73637 w 559849"/>
                  <a:gd name="connsiteY5" fmla="*/ 89860 h 991558"/>
                  <a:gd name="connsiteX6" fmla="*/ 819 w 559849"/>
                  <a:gd name="connsiteY6" fmla="*/ 455497 h 991558"/>
                  <a:gd name="connsiteX7" fmla="*/ 38003 w 559849"/>
                  <a:gd name="connsiteY7" fmla="*/ 509723 h 991558"/>
                  <a:gd name="connsiteX8" fmla="*/ 47299 w 559849"/>
                  <a:gd name="connsiteY8" fmla="*/ 511272 h 991558"/>
                  <a:gd name="connsiteX9" fmla="*/ 92229 w 559849"/>
                  <a:gd name="connsiteY9" fmla="*/ 474089 h 991558"/>
                  <a:gd name="connsiteX10" fmla="*/ 157300 w 559849"/>
                  <a:gd name="connsiteY10" fmla="*/ 159579 h 991558"/>
                  <a:gd name="connsiteX11" fmla="*/ 157300 w 559849"/>
                  <a:gd name="connsiteY11" fmla="*/ 991559 h 991558"/>
                  <a:gd name="connsiteX12" fmla="*/ 250258 w 559849"/>
                  <a:gd name="connsiteY12" fmla="*/ 991559 h 991558"/>
                  <a:gd name="connsiteX13" fmla="*/ 250258 w 559849"/>
                  <a:gd name="connsiteY13" fmla="*/ 511272 h 991558"/>
                  <a:gd name="connsiteX14" fmla="*/ 312231 w 559849"/>
                  <a:gd name="connsiteY14" fmla="*/ 511272 h 991558"/>
                  <a:gd name="connsiteX15" fmla="*/ 312231 w 559849"/>
                  <a:gd name="connsiteY15" fmla="*/ 991559 h 991558"/>
                  <a:gd name="connsiteX16" fmla="*/ 405189 w 559849"/>
                  <a:gd name="connsiteY16" fmla="*/ 991559 h 991558"/>
                  <a:gd name="connsiteX17" fmla="*/ 405189 w 559849"/>
                  <a:gd name="connsiteY17" fmla="*/ 159579 h 991558"/>
                  <a:gd name="connsiteX18" fmla="*/ 468711 w 559849"/>
                  <a:gd name="connsiteY18" fmla="*/ 474089 h 991558"/>
                  <a:gd name="connsiteX19" fmla="*/ 513641 w 559849"/>
                  <a:gd name="connsiteY19" fmla="*/ 511272 h 991558"/>
                  <a:gd name="connsiteX20" fmla="*/ 522937 w 559849"/>
                  <a:gd name="connsiteY20" fmla="*/ 509723 h 991558"/>
                  <a:gd name="connsiteX21" fmla="*/ 558571 w 559849"/>
                  <a:gd name="connsiteY21" fmla="*/ 455497 h 99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849" h="991558">
                    <a:moveTo>
                      <a:pt x="558571" y="455497"/>
                    </a:moveTo>
                    <a:lnTo>
                      <a:pt x="485753" y="89860"/>
                    </a:lnTo>
                    <a:cubicBezTo>
                      <a:pt x="456317" y="57324"/>
                      <a:pt x="419133" y="32536"/>
                      <a:pt x="375752" y="17042"/>
                    </a:cubicBezTo>
                    <a:cubicBezTo>
                      <a:pt x="346316" y="6197"/>
                      <a:pt x="313780" y="0"/>
                      <a:pt x="279695" y="0"/>
                    </a:cubicBezTo>
                    <a:cubicBezTo>
                      <a:pt x="245610" y="0"/>
                      <a:pt x="214624" y="6197"/>
                      <a:pt x="183638" y="17042"/>
                    </a:cubicBezTo>
                    <a:cubicBezTo>
                      <a:pt x="141807" y="32536"/>
                      <a:pt x="104623" y="57324"/>
                      <a:pt x="73637" y="89860"/>
                    </a:cubicBezTo>
                    <a:lnTo>
                      <a:pt x="819" y="455497"/>
                    </a:lnTo>
                    <a:cubicBezTo>
                      <a:pt x="-3829" y="480286"/>
                      <a:pt x="11665" y="505075"/>
                      <a:pt x="38003" y="509723"/>
                    </a:cubicBezTo>
                    <a:cubicBezTo>
                      <a:pt x="41101" y="509723"/>
                      <a:pt x="44200" y="511272"/>
                      <a:pt x="47299" y="511272"/>
                    </a:cubicBezTo>
                    <a:cubicBezTo>
                      <a:pt x="68989" y="511272"/>
                      <a:pt x="89130" y="495779"/>
                      <a:pt x="92229" y="474089"/>
                    </a:cubicBezTo>
                    <a:lnTo>
                      <a:pt x="157300" y="159579"/>
                    </a:lnTo>
                    <a:lnTo>
                      <a:pt x="157300" y="991559"/>
                    </a:lnTo>
                    <a:lnTo>
                      <a:pt x="250258" y="991559"/>
                    </a:lnTo>
                    <a:lnTo>
                      <a:pt x="250258" y="511272"/>
                    </a:lnTo>
                    <a:lnTo>
                      <a:pt x="312231" y="511272"/>
                    </a:lnTo>
                    <a:lnTo>
                      <a:pt x="312231" y="991559"/>
                    </a:lnTo>
                    <a:lnTo>
                      <a:pt x="405189" y="991559"/>
                    </a:lnTo>
                    <a:lnTo>
                      <a:pt x="405189" y="159579"/>
                    </a:lnTo>
                    <a:lnTo>
                      <a:pt x="468711" y="474089"/>
                    </a:lnTo>
                    <a:cubicBezTo>
                      <a:pt x="471810" y="495779"/>
                      <a:pt x="491951" y="511272"/>
                      <a:pt x="513641" y="511272"/>
                    </a:cubicBezTo>
                    <a:cubicBezTo>
                      <a:pt x="516740" y="511272"/>
                      <a:pt x="519838" y="511272"/>
                      <a:pt x="522937" y="509723"/>
                    </a:cubicBezTo>
                    <a:cubicBezTo>
                      <a:pt x="547726" y="505075"/>
                      <a:pt x="564768" y="480286"/>
                      <a:pt x="558571" y="455497"/>
                    </a:cubicBezTo>
                    <a:close/>
                  </a:path>
                </a:pathLst>
              </a:custGeom>
              <a:solidFill>
                <a:schemeClr val="accent3"/>
              </a:solidFill>
              <a:ln w="15478"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278F906-039B-40D1-979B-B25AE6BE7D0E}"/>
                  </a:ext>
                </a:extLst>
              </p:cNvPr>
              <p:cNvSpPr/>
              <p:nvPr/>
            </p:nvSpPr>
            <p:spPr>
              <a:xfrm>
                <a:off x="10922808" y="3427542"/>
                <a:ext cx="375602" cy="521509"/>
              </a:xfrm>
              <a:custGeom>
                <a:avLst/>
                <a:gdLst>
                  <a:gd name="connsiteX0" fmla="*/ 384351 w 387389"/>
                  <a:gd name="connsiteY0" fmla="*/ 344069 h 557873"/>
                  <a:gd name="connsiteX1" fmla="*/ 330125 w 387389"/>
                  <a:gd name="connsiteY1" fmla="*/ 213927 h 557873"/>
                  <a:gd name="connsiteX2" fmla="*/ 249561 w 387389"/>
                  <a:gd name="connsiteY2" fmla="*/ 158151 h 557873"/>
                  <a:gd name="connsiteX3" fmla="*/ 217025 w 387389"/>
                  <a:gd name="connsiteY3" fmla="*/ 155053 h 557873"/>
                  <a:gd name="connsiteX4" fmla="*/ 139560 w 387389"/>
                  <a:gd name="connsiteY4" fmla="*/ 155053 h 557873"/>
                  <a:gd name="connsiteX5" fmla="*/ 57446 w 387389"/>
                  <a:gd name="connsiteY5" fmla="*/ 15615 h 557873"/>
                  <a:gd name="connsiteX6" fmla="*/ 15615 w 387389"/>
                  <a:gd name="connsiteY6" fmla="*/ 4770 h 557873"/>
                  <a:gd name="connsiteX7" fmla="*/ 4770 w 387389"/>
                  <a:gd name="connsiteY7" fmla="*/ 46601 h 557873"/>
                  <a:gd name="connsiteX8" fmla="*/ 139560 w 387389"/>
                  <a:gd name="connsiteY8" fmla="*/ 275899 h 557873"/>
                  <a:gd name="connsiteX9" fmla="*/ 139560 w 387389"/>
                  <a:gd name="connsiteY9" fmla="*/ 557873 h 557873"/>
                  <a:gd name="connsiteX10" fmla="*/ 201532 w 387389"/>
                  <a:gd name="connsiteY10" fmla="*/ 557873 h 557873"/>
                  <a:gd name="connsiteX11" fmla="*/ 201532 w 387389"/>
                  <a:gd name="connsiteY11" fmla="*/ 371956 h 557873"/>
                  <a:gd name="connsiteX12" fmla="*/ 232518 w 387389"/>
                  <a:gd name="connsiteY12" fmla="*/ 371956 h 557873"/>
                  <a:gd name="connsiteX13" fmla="*/ 232518 w 387389"/>
                  <a:gd name="connsiteY13" fmla="*/ 557873 h 557873"/>
                  <a:gd name="connsiteX14" fmla="*/ 294491 w 387389"/>
                  <a:gd name="connsiteY14" fmla="*/ 557873 h 557873"/>
                  <a:gd name="connsiteX15" fmla="*/ 294491 w 387389"/>
                  <a:gd name="connsiteY15" fmla="*/ 288293 h 557873"/>
                  <a:gd name="connsiteX16" fmla="*/ 328576 w 387389"/>
                  <a:gd name="connsiteY16" fmla="*/ 368858 h 557873"/>
                  <a:gd name="connsiteX17" fmla="*/ 356463 w 387389"/>
                  <a:gd name="connsiteY17" fmla="*/ 387449 h 557873"/>
                  <a:gd name="connsiteX18" fmla="*/ 368858 w 387389"/>
                  <a:gd name="connsiteY18" fmla="*/ 384351 h 557873"/>
                  <a:gd name="connsiteX19" fmla="*/ 384351 w 387389"/>
                  <a:gd name="connsiteY19" fmla="*/ 344069 h 5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389" h="557873">
                    <a:moveTo>
                      <a:pt x="384351" y="344069"/>
                    </a:moveTo>
                    <a:lnTo>
                      <a:pt x="330125" y="213927"/>
                    </a:lnTo>
                    <a:cubicBezTo>
                      <a:pt x="311533" y="187588"/>
                      <a:pt x="282096" y="167447"/>
                      <a:pt x="249561" y="158151"/>
                    </a:cubicBezTo>
                    <a:cubicBezTo>
                      <a:pt x="240265" y="156602"/>
                      <a:pt x="227870" y="155053"/>
                      <a:pt x="217025" y="155053"/>
                    </a:cubicBezTo>
                    <a:lnTo>
                      <a:pt x="139560" y="155053"/>
                    </a:lnTo>
                    <a:lnTo>
                      <a:pt x="57446" y="15615"/>
                    </a:lnTo>
                    <a:cubicBezTo>
                      <a:pt x="48150" y="122"/>
                      <a:pt x="29559" y="-4526"/>
                      <a:pt x="15615" y="4770"/>
                    </a:cubicBezTo>
                    <a:cubicBezTo>
                      <a:pt x="122" y="14065"/>
                      <a:pt x="-4526" y="32657"/>
                      <a:pt x="4770" y="46601"/>
                    </a:cubicBezTo>
                    <a:lnTo>
                      <a:pt x="139560" y="275899"/>
                    </a:lnTo>
                    <a:lnTo>
                      <a:pt x="139560" y="557873"/>
                    </a:lnTo>
                    <a:lnTo>
                      <a:pt x="201532" y="557873"/>
                    </a:lnTo>
                    <a:lnTo>
                      <a:pt x="201532" y="371956"/>
                    </a:lnTo>
                    <a:lnTo>
                      <a:pt x="232518" y="371956"/>
                    </a:lnTo>
                    <a:lnTo>
                      <a:pt x="232518" y="557873"/>
                    </a:lnTo>
                    <a:lnTo>
                      <a:pt x="294491" y="557873"/>
                    </a:lnTo>
                    <a:lnTo>
                      <a:pt x="294491" y="288293"/>
                    </a:lnTo>
                    <a:lnTo>
                      <a:pt x="328576" y="368858"/>
                    </a:lnTo>
                    <a:cubicBezTo>
                      <a:pt x="333223" y="381252"/>
                      <a:pt x="345618" y="387449"/>
                      <a:pt x="356463" y="387449"/>
                    </a:cubicBezTo>
                    <a:cubicBezTo>
                      <a:pt x="361111" y="387449"/>
                      <a:pt x="364210" y="387449"/>
                      <a:pt x="368858" y="384351"/>
                    </a:cubicBezTo>
                    <a:cubicBezTo>
                      <a:pt x="384351" y="378153"/>
                      <a:pt x="392097" y="359562"/>
                      <a:pt x="384351" y="344069"/>
                    </a:cubicBezTo>
                    <a:close/>
                  </a:path>
                </a:pathLst>
              </a:custGeom>
              <a:solidFill>
                <a:schemeClr val="accent2"/>
              </a:solidFill>
              <a:ln w="15478" cap="flat">
                <a:noFill/>
                <a:prstDash val="solid"/>
                <a:miter/>
              </a:ln>
            </p:spPr>
            <p:txBody>
              <a:bodyPr rtlCol="0" anchor="ctr"/>
              <a:lstStyle/>
              <a:p>
                <a:endParaRPr lang="en-US" dirty="0"/>
              </a:p>
            </p:txBody>
          </p:sp>
        </p:grpSp>
        <p:sp>
          <p:nvSpPr>
            <p:cNvPr id="54" name="Freeform: Shape 53">
              <a:extLst>
                <a:ext uri="{FF2B5EF4-FFF2-40B4-BE49-F238E27FC236}">
                  <a16:creationId xmlns:a16="http://schemas.microsoft.com/office/drawing/2014/main" id="{F8210236-C0B5-4FF4-AA42-D787E98B5761}"/>
                </a:ext>
              </a:extLst>
            </p:cNvPr>
            <p:cNvSpPr/>
            <p:nvPr/>
          </p:nvSpPr>
          <p:spPr>
            <a:xfrm>
              <a:off x="11110609" y="3411511"/>
              <a:ext cx="154931" cy="154931"/>
            </a:xfrm>
            <a:custGeom>
              <a:avLst/>
              <a:gdLst>
                <a:gd name="connsiteX0" fmla="*/ 154931 w 154931"/>
                <a:gd name="connsiteY0" fmla="*/ 77466 h 154931"/>
                <a:gd name="connsiteX1" fmla="*/ 77466 w 154931"/>
                <a:gd name="connsiteY1" fmla="*/ 154931 h 154931"/>
                <a:gd name="connsiteX2" fmla="*/ 0 w 154931"/>
                <a:gd name="connsiteY2" fmla="*/ 77466 h 154931"/>
                <a:gd name="connsiteX3" fmla="*/ 77466 w 154931"/>
                <a:gd name="connsiteY3" fmla="*/ 0 h 154931"/>
                <a:gd name="connsiteX4" fmla="*/ 154931 w 154931"/>
                <a:gd name="connsiteY4" fmla="*/ 77466 h 15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1" h="154931">
                  <a:moveTo>
                    <a:pt x="154931" y="77466"/>
                  </a:moveTo>
                  <a:cubicBezTo>
                    <a:pt x="154931" y="120249"/>
                    <a:pt x="120248" y="154931"/>
                    <a:pt x="77466" y="154931"/>
                  </a:cubicBezTo>
                  <a:cubicBezTo>
                    <a:pt x="34682" y="154931"/>
                    <a:pt x="0" y="120249"/>
                    <a:pt x="0" y="77466"/>
                  </a:cubicBezTo>
                  <a:cubicBezTo>
                    <a:pt x="0" y="34682"/>
                    <a:pt x="34682" y="0"/>
                    <a:pt x="77466" y="0"/>
                  </a:cubicBezTo>
                  <a:cubicBezTo>
                    <a:pt x="120248" y="0"/>
                    <a:pt x="154931" y="34682"/>
                    <a:pt x="154931" y="77466"/>
                  </a:cubicBezTo>
                  <a:close/>
                </a:path>
              </a:pathLst>
            </a:custGeom>
            <a:solidFill>
              <a:schemeClr val="accent2"/>
            </a:solidFill>
            <a:ln w="15478" cap="flat">
              <a:noFill/>
              <a:prstDash val="solid"/>
              <a:miter/>
            </a:ln>
          </p:spPr>
          <p:txBody>
            <a:bodyPr rtlCol="0" anchor="ctr"/>
            <a:lstStyle/>
            <a:p>
              <a:endParaRPr lang="en-US" dirty="0"/>
            </a:p>
          </p:txBody>
        </p:sp>
      </p:grpSp>
      <p:sp>
        <p:nvSpPr>
          <p:cNvPr id="2" name="Text Placeholder 7">
            <a:extLst>
              <a:ext uri="{FF2B5EF4-FFF2-40B4-BE49-F238E27FC236}">
                <a16:creationId xmlns:a16="http://schemas.microsoft.com/office/drawing/2014/main" id="{1ABC0FF3-1CCB-3E3E-035D-C87CAC1EDB04}"/>
              </a:ext>
            </a:extLst>
          </p:cNvPr>
          <p:cNvSpPr txBox="1">
            <a:spLocks/>
          </p:cNvSpPr>
          <p:nvPr/>
        </p:nvSpPr>
        <p:spPr>
          <a:xfrm>
            <a:off x="4978491" y="4165207"/>
            <a:ext cx="2446338" cy="2438400"/>
          </a:xfrm>
          <a:prstGeom prst="rect">
            <a:avLst/>
          </a:prstGeom>
        </p:spPr>
        <p:txBody>
          <a:bodyPr vert="horz" lIns="91440" tIns="45720" rIns="91440" bIns="45720" rtlCol="0">
            <a:noAutofit/>
          </a:bodyPr>
          <a:lstStyle>
            <a:lvl1pPr marL="325829" indent="-325829" algn="l" defTabSz="913965"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altLang="en-US" dirty="0"/>
              <a:t>Consider cultural context</a:t>
            </a:r>
            <a:endParaRPr lang="en-US" dirty="0"/>
          </a:p>
        </p:txBody>
      </p:sp>
      <p:pic>
        <p:nvPicPr>
          <p:cNvPr id="9" name="Graphic 8">
            <a:extLst>
              <a:ext uri="{FF2B5EF4-FFF2-40B4-BE49-F238E27FC236}">
                <a16:creationId xmlns:a16="http://schemas.microsoft.com/office/drawing/2014/main" id="{D29CE375-1E45-A00B-57E0-86D0869AE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6605" y="2554204"/>
            <a:ext cx="1016962" cy="1203750"/>
          </a:xfrm>
          <a:prstGeom prst="rect">
            <a:avLst/>
          </a:prstGeom>
        </p:spPr>
      </p:pic>
    </p:spTree>
    <p:custDataLst>
      <p:tags r:id="rId1"/>
    </p:custDataLst>
    <p:extLst>
      <p:ext uri="{BB962C8B-B14F-4D97-AF65-F5344CB8AC3E}">
        <p14:creationId xmlns:p14="http://schemas.microsoft.com/office/powerpoint/2010/main" val="333857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5301-4997-4FDE-96EA-DDCA8D8B6D60}"/>
              </a:ext>
            </a:extLst>
          </p:cNvPr>
          <p:cNvSpPr>
            <a:spLocks noGrp="1"/>
          </p:cNvSpPr>
          <p:nvPr>
            <p:ph type="title"/>
          </p:nvPr>
        </p:nvSpPr>
        <p:spPr/>
        <p:txBody>
          <a:bodyPr>
            <a:noAutofit/>
          </a:bodyPr>
          <a:lstStyle/>
          <a:p>
            <a:r>
              <a:rPr lang="en-US" sz="3600" dirty="0">
                <a:cs typeface="Verdana" charset="0"/>
              </a:rPr>
              <a:t>ELICITING FAMILY Knowledge AND</a:t>
            </a:r>
            <a:br>
              <a:rPr lang="en-US" sz="3600" dirty="0">
                <a:cs typeface="Verdana" charset="0"/>
              </a:rPr>
            </a:br>
            <a:r>
              <a:rPr lang="en-US" sz="3600" dirty="0">
                <a:cs typeface="Verdana" charset="0"/>
              </a:rPr>
              <a:t>KNOW-HOW: SOLUTION-FOCUSED QUESTIONS</a:t>
            </a:r>
            <a:endParaRPr lang="en-US" sz="3600" dirty="0"/>
          </a:p>
        </p:txBody>
      </p:sp>
      <p:grpSp>
        <p:nvGrpSpPr>
          <p:cNvPr id="4" name="Group 3">
            <a:extLst>
              <a:ext uri="{FF2B5EF4-FFF2-40B4-BE49-F238E27FC236}">
                <a16:creationId xmlns:a16="http://schemas.microsoft.com/office/drawing/2014/main" id="{B13CC5E3-201A-4267-AF2C-961A5F5073F4}"/>
              </a:ext>
            </a:extLst>
          </p:cNvPr>
          <p:cNvGrpSpPr/>
          <p:nvPr/>
        </p:nvGrpSpPr>
        <p:grpSpPr>
          <a:xfrm>
            <a:off x="734501" y="1635726"/>
            <a:ext cx="10895850" cy="4870408"/>
            <a:chOff x="734501" y="1366885"/>
            <a:chExt cx="10895850" cy="4870408"/>
          </a:xfrm>
        </p:grpSpPr>
        <p:sp>
          <p:nvSpPr>
            <p:cNvPr id="5" name="Freeform: Shape 4">
              <a:extLst>
                <a:ext uri="{FF2B5EF4-FFF2-40B4-BE49-F238E27FC236}">
                  <a16:creationId xmlns:a16="http://schemas.microsoft.com/office/drawing/2014/main" id="{7B0FEDFD-C2DD-40AC-9F21-85695F768544}"/>
                </a:ext>
              </a:extLst>
            </p:cNvPr>
            <p:cNvSpPr/>
            <p:nvPr/>
          </p:nvSpPr>
          <p:spPr>
            <a:xfrm>
              <a:off x="3388884" y="1366885"/>
              <a:ext cx="8241467" cy="938344"/>
            </a:xfrm>
            <a:prstGeom prst="rect">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5" rIns="101330" bIns="68947"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Has there ever been a time when the problem could have </a:t>
              </a:r>
              <a:r>
                <a:rPr lang="en-US" sz="2400" dirty="0">
                  <a:solidFill>
                    <a:srgbClr val="55514E"/>
                  </a:solidFill>
                  <a:latin typeface="Segoe UI" panose="020B0502040204020203" pitchFamily="34" charset="0"/>
                  <a:ea typeface="Verdana" pitchFamily="34" charset="0"/>
                  <a:cs typeface="Segoe UI" panose="020B0502040204020203" pitchFamily="34" charset="0"/>
                </a:rPr>
                <a:t>occurr</a:t>
              </a: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ed but did not? </a:t>
              </a:r>
              <a:endParaRPr kumimoji="0" lang="en-US" sz="2400" b="0" i="0" u="none" strike="noStrike" kern="1200" cap="none" spc="0" normalizeH="0" baseline="0" noProof="0" dirty="0">
                <a:ln>
                  <a:noFill/>
                </a:ln>
                <a:solidFill>
                  <a:srgbClr val="55514E"/>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1F7DB6CA-F20B-45B0-A639-4E6551AD2F24}"/>
                </a:ext>
              </a:extLst>
            </p:cNvPr>
            <p:cNvSpPr/>
            <p:nvPr/>
          </p:nvSpPr>
          <p:spPr>
            <a:xfrm>
              <a:off x="734501" y="1369026"/>
              <a:ext cx="2406733" cy="936205"/>
            </a:xfrm>
            <a:prstGeom prst="roundRect">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egoe UI" panose="020B0502040204020203" pitchFamily="34" charset="0"/>
                  <a:ea typeface="Verdana" pitchFamily="34" charset="0"/>
                  <a:cs typeface="Segoe UI" panose="020B0502040204020203" pitchFamily="34" charset="0"/>
                </a:rPr>
                <a:t>Exception</a:t>
              </a:r>
              <a:endParaRPr kumimoji="0" lang="en-US" sz="2800" b="0" i="0" u="none" strike="noStrike" kern="1200" cap="none" spc="0" normalizeH="0" baseline="0" noProof="0" dirty="0">
                <a:ln>
                  <a:noFill/>
                </a:ln>
                <a:solidFill>
                  <a:schemeClr val="bg1"/>
                </a:solidFill>
                <a:effectLst/>
                <a:uLnTx/>
                <a:uFillTx/>
                <a:latin typeface="Segoe UI"/>
              </a:endParaRPr>
            </a:p>
          </p:txBody>
        </p:sp>
        <p:sp>
          <p:nvSpPr>
            <p:cNvPr id="7" name="Freeform: Shape 6">
              <a:extLst>
                <a:ext uri="{FF2B5EF4-FFF2-40B4-BE49-F238E27FC236}">
                  <a16:creationId xmlns:a16="http://schemas.microsoft.com/office/drawing/2014/main" id="{44B634A5-20B1-489C-B199-9CC6A6191406}"/>
                </a:ext>
              </a:extLst>
            </p:cNvPr>
            <p:cNvSpPr/>
            <p:nvPr/>
          </p:nvSpPr>
          <p:spPr>
            <a:xfrm>
              <a:off x="3388884" y="2352038"/>
              <a:ext cx="8241467" cy="936207"/>
            </a:xfrm>
            <a:prstGeom prst="rect">
              <a:avLst/>
            </a:pr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5" rIns="101330" bIns="68947"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On a scale from 0–10, where 10 is your child was totally safe and 0 is real danger, where were things when . . .</a:t>
              </a:r>
              <a:endParaRPr kumimoji="0" lang="en-US" sz="2400" b="0" i="0" u="none" strike="noStrike" kern="1200" cap="none" spc="0" normalizeH="0" baseline="0" noProof="0" dirty="0">
                <a:ln>
                  <a:noFill/>
                </a:ln>
                <a:solidFill>
                  <a:srgbClr val="55514E"/>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1CFA3C82-6033-4205-97B6-50B04A586655}"/>
                </a:ext>
              </a:extLst>
            </p:cNvPr>
            <p:cNvSpPr/>
            <p:nvPr/>
          </p:nvSpPr>
          <p:spPr>
            <a:xfrm>
              <a:off x="734501" y="2352041"/>
              <a:ext cx="2406733" cy="936205"/>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egoe UI" panose="020B0502040204020203" pitchFamily="34" charset="0"/>
                  <a:ea typeface="Verdana" pitchFamily="34" charset="0"/>
                  <a:cs typeface="Segoe UI" panose="020B0502040204020203" pitchFamily="34" charset="0"/>
                </a:rPr>
                <a:t>Scaling </a:t>
              </a:r>
            </a:p>
          </p:txBody>
        </p:sp>
        <p:sp>
          <p:nvSpPr>
            <p:cNvPr id="9" name="Freeform: Shape 8">
              <a:extLst>
                <a:ext uri="{FF2B5EF4-FFF2-40B4-BE49-F238E27FC236}">
                  <a16:creationId xmlns:a16="http://schemas.microsoft.com/office/drawing/2014/main" id="{95AB693A-D564-4211-9D37-3493580F1158}"/>
                </a:ext>
              </a:extLst>
            </p:cNvPr>
            <p:cNvSpPr/>
            <p:nvPr/>
          </p:nvSpPr>
          <p:spPr>
            <a:xfrm>
              <a:off x="3388884" y="3335051"/>
              <a:ext cx="8241467" cy="936209"/>
            </a:xfrm>
            <a:prstGeom prst="rect">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5" rIns="101330" bIns="68947"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If your child were here right now, what do you think </a:t>
              </a:r>
              <a:r>
                <a:rPr lang="en-US" sz="2400" dirty="0">
                  <a:solidFill>
                    <a:srgbClr val="55514E"/>
                  </a:solidFill>
                  <a:latin typeface="Segoe UI" panose="020B0502040204020203" pitchFamily="34" charset="0"/>
                  <a:ea typeface="Verdana" pitchFamily="34" charset="0"/>
                  <a:cs typeface="Segoe UI" panose="020B0502040204020203" pitchFamily="34" charset="0"/>
                </a:rPr>
                <a:t>they</a:t>
              </a: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 would say they</a:t>
              </a:r>
              <a:r>
                <a:rPr kumimoji="0" lang="en-US" sz="2400" b="0" i="0" u="none" strike="noStrike" kern="1200" cap="none" spc="0" normalizeH="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 are</a:t>
              </a: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 worried about?</a:t>
              </a:r>
              <a:endParaRPr kumimoji="0" lang="en-US" sz="2400" b="0" i="0" u="none" strike="noStrike" kern="1200" cap="none" spc="0" normalizeH="0" baseline="0" noProof="0" dirty="0">
                <a:ln>
                  <a:noFill/>
                </a:ln>
                <a:solidFill>
                  <a:srgbClr val="55514E"/>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EDB16A37-8F7D-4A69-8DB9-DD87BD04AAC2}"/>
                </a:ext>
              </a:extLst>
            </p:cNvPr>
            <p:cNvSpPr/>
            <p:nvPr/>
          </p:nvSpPr>
          <p:spPr>
            <a:xfrm>
              <a:off x="734502" y="3335057"/>
              <a:ext cx="2406732" cy="936205"/>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12377" rIns="0"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egoe UI" panose="020B0502040204020203" pitchFamily="34" charset="0"/>
                  <a:ea typeface="Verdana" pitchFamily="34" charset="0"/>
                  <a:cs typeface="Segoe UI" panose="020B0502040204020203" pitchFamily="34" charset="0"/>
                </a:rPr>
                <a:t>Relationship</a:t>
              </a:r>
            </a:p>
          </p:txBody>
        </p:sp>
        <p:sp>
          <p:nvSpPr>
            <p:cNvPr id="11" name="Freeform: Shape 10">
              <a:extLst>
                <a:ext uri="{FF2B5EF4-FFF2-40B4-BE49-F238E27FC236}">
                  <a16:creationId xmlns:a16="http://schemas.microsoft.com/office/drawing/2014/main" id="{29C2C1F5-CE51-4C6D-9A72-129FA10C6D32}"/>
                </a:ext>
              </a:extLst>
            </p:cNvPr>
            <p:cNvSpPr/>
            <p:nvPr/>
          </p:nvSpPr>
          <p:spPr>
            <a:xfrm>
              <a:off x="3388884" y="4318065"/>
              <a:ext cx="8241467" cy="936212"/>
            </a:xfrm>
            <a:prstGeom prst="rect">
              <a:avLst/>
            </a:pr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6" rIns="101330" bIns="68946"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What you are going through is not easy. How have you survived?</a:t>
              </a:r>
              <a:endParaRPr kumimoji="0" lang="en-US" sz="2400" b="0" i="0" u="none" strike="noStrike" kern="1200" cap="none" spc="0" normalizeH="0" baseline="0" noProof="0" dirty="0">
                <a:ln>
                  <a:noFill/>
                </a:ln>
                <a:solidFill>
                  <a:srgbClr val="55514E"/>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CB0FC37E-AB76-46DA-9A45-3BA1A0E3AC55}"/>
                </a:ext>
              </a:extLst>
            </p:cNvPr>
            <p:cNvSpPr/>
            <p:nvPr/>
          </p:nvSpPr>
          <p:spPr>
            <a:xfrm>
              <a:off x="734501" y="4318072"/>
              <a:ext cx="2406733" cy="936205"/>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egoe UI" panose="020B0502040204020203" pitchFamily="34" charset="0"/>
                  <a:ea typeface="Verdana" pitchFamily="34" charset="0"/>
                  <a:cs typeface="Segoe UI" panose="020B0502040204020203" pitchFamily="34" charset="0"/>
                </a:rPr>
                <a:t>Coping</a:t>
              </a:r>
              <a:endParaRPr kumimoji="0" lang="en-US" sz="2800" b="0" i="0" u="none" strike="noStrike" kern="1200" cap="none" spc="0" normalizeH="0" baseline="0" noProof="0" dirty="0">
                <a:ln>
                  <a:noFill/>
                </a:ln>
                <a:solidFill>
                  <a:schemeClr val="bg1"/>
                </a:solidFill>
                <a:effectLst/>
                <a:uLnTx/>
                <a:uFillTx/>
                <a:latin typeface="Segoe UI"/>
              </a:endParaRPr>
            </a:p>
          </p:txBody>
        </p:sp>
        <p:sp>
          <p:nvSpPr>
            <p:cNvPr id="13" name="Freeform: Shape 12">
              <a:extLst>
                <a:ext uri="{FF2B5EF4-FFF2-40B4-BE49-F238E27FC236}">
                  <a16:creationId xmlns:a16="http://schemas.microsoft.com/office/drawing/2014/main" id="{A32CEBA8-8BA4-48C1-BDF4-69589F6E7166}"/>
                </a:ext>
              </a:extLst>
            </p:cNvPr>
            <p:cNvSpPr/>
            <p:nvPr/>
          </p:nvSpPr>
          <p:spPr>
            <a:xfrm>
              <a:off x="3388884" y="5301080"/>
              <a:ext cx="8241467" cy="936213"/>
            </a:xfrm>
            <a:prstGeom prst="rect">
              <a:avLst/>
            </a:prstGeom>
            <a:solidFill>
              <a:schemeClr val="bg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946" rIns="101330" bIns="68947" numCol="1" spcCol="1270" anchor="ctr" anchorCtr="0">
              <a:noAutofit/>
            </a:bodyPr>
            <a:lstStyle/>
            <a:p>
              <a:pPr marL="0" marR="0" lvl="1" indent="0" algn="l" defTabSz="7556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In six months, if </a:t>
              </a:r>
              <a:r>
                <a:rPr lang="en-US" sz="2400" dirty="0">
                  <a:solidFill>
                    <a:srgbClr val="55514E"/>
                  </a:solidFill>
                  <a:latin typeface="Segoe UI" panose="020B0502040204020203" pitchFamily="34" charset="0"/>
                  <a:ea typeface="Verdana" pitchFamily="34" charset="0"/>
                  <a:cs typeface="Segoe UI" panose="020B0502040204020203" pitchFamily="34" charset="0"/>
                </a:rPr>
                <a:t>every</a:t>
              </a:r>
              <a:r>
                <a:rPr kumimoji="0" lang="en-US" sz="2400" b="0" i="0" u="none" strike="noStrike" kern="1200" cap="none" spc="0" normalizeH="0" baseline="0" noProof="0" dirty="0">
                  <a:ln>
                    <a:noFill/>
                  </a:ln>
                  <a:solidFill>
                    <a:srgbClr val="55514E"/>
                  </a:solidFill>
                  <a:effectLst/>
                  <a:uLnTx/>
                  <a:uFillTx/>
                  <a:latin typeface="Segoe UI" panose="020B0502040204020203" pitchFamily="34" charset="0"/>
                  <a:ea typeface="Verdana" pitchFamily="34" charset="0"/>
                  <a:cs typeface="Segoe UI" panose="020B0502040204020203" pitchFamily="34" charset="0"/>
                </a:rPr>
                <a:t>thing we are working on has been resolved, what will be different in your family?</a:t>
              </a:r>
              <a:endParaRPr kumimoji="0" lang="en-US" sz="2400" b="0" i="0" u="none" strike="noStrike" kern="1200" cap="none" spc="0" normalizeH="0" baseline="0" noProof="0" dirty="0">
                <a:ln>
                  <a:noFill/>
                </a:ln>
                <a:solidFill>
                  <a:srgbClr val="55514E"/>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C666B84-4819-44DC-98A4-0310A4C9003D}"/>
                </a:ext>
              </a:extLst>
            </p:cNvPr>
            <p:cNvSpPr/>
            <p:nvPr/>
          </p:nvSpPr>
          <p:spPr>
            <a:xfrm>
              <a:off x="734501" y="5301080"/>
              <a:ext cx="2406733" cy="936205"/>
            </a:xfrm>
            <a:prstGeom prst="roundRect">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052" tIns="112377" rIns="179052" bIns="112377" numCol="1" spcCol="1270" anchor="ctr" anchorCtr="0">
              <a:noAutofit/>
            </a:bodyPr>
            <a:lstStyle/>
            <a:p>
              <a:pPr marL="0" marR="0" lvl="0" indent="0" algn="ctr" defTabSz="155575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Segoe UI" panose="020B0502040204020203" pitchFamily="34" charset="0"/>
                  <a:ea typeface="Verdana" pitchFamily="34" charset="0"/>
                  <a:cs typeface="Segoe UI" panose="020B0502040204020203" pitchFamily="34" charset="0"/>
                </a:rPr>
                <a:t>Preferred Future</a:t>
              </a:r>
              <a:endParaRPr kumimoji="0" lang="en-US" sz="2800" b="0" i="0" u="none" strike="noStrike" kern="1200" cap="none" spc="0" normalizeH="0" baseline="0" noProof="0" dirty="0">
                <a:ln>
                  <a:noFill/>
                </a:ln>
                <a:solidFill>
                  <a:schemeClr val="bg1"/>
                </a:solidFill>
                <a:effectLst/>
                <a:uLnTx/>
                <a:uFillTx/>
                <a:latin typeface="Segoe UI"/>
              </a:endParaRPr>
            </a:p>
          </p:txBody>
        </p:sp>
      </p:grpSp>
    </p:spTree>
    <p:custDataLst>
      <p:tags r:id="rId1"/>
    </p:custDataLst>
    <p:extLst>
      <p:ext uri="{BB962C8B-B14F-4D97-AF65-F5344CB8AC3E}">
        <p14:creationId xmlns:p14="http://schemas.microsoft.com/office/powerpoint/2010/main" val="123556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AD13C8-46C4-4606-8C4A-AF6A1FDD33C2}"/>
              </a:ext>
            </a:extLst>
          </p:cNvPr>
          <p:cNvSpPr>
            <a:spLocks noGrp="1"/>
          </p:cNvSpPr>
          <p:nvPr>
            <p:ph type="body" sz="quarter" idx="11"/>
          </p:nvPr>
        </p:nvSpPr>
        <p:spPr>
          <a:xfrm>
            <a:off x="640080" y="1849348"/>
            <a:ext cx="11015282" cy="3985968"/>
          </a:xfrm>
        </p:spPr>
        <p:txBody>
          <a:bodyPr>
            <a:noAutofit/>
          </a:bodyPr>
          <a:lstStyle/>
          <a:p>
            <a:pPr marL="457200" indent="-457200">
              <a:spcBef>
                <a:spcPts val="1200"/>
              </a:spcBef>
              <a:buFont typeface="Arial" panose="020B0604020202020204" pitchFamily="34" charset="0"/>
              <a:buChar char="•"/>
            </a:pPr>
            <a:r>
              <a:rPr lang="en-US" dirty="0"/>
              <a:t>Historically, the child protection system conceptualized removal to equal safety.</a:t>
            </a:r>
          </a:p>
          <a:p>
            <a:pPr marL="457200" indent="-457200">
              <a:spcBef>
                <a:spcPts val="1200"/>
              </a:spcBef>
              <a:buFont typeface="Arial" panose="020B0604020202020204" pitchFamily="34" charset="0"/>
              <a:buChar char="•"/>
            </a:pPr>
            <a:r>
              <a:rPr lang="en-US" dirty="0"/>
              <a:t>Research shows that removal is not without harm, and there are many benefits of supporting children’s safety in their homes and communities.</a:t>
            </a:r>
          </a:p>
          <a:p>
            <a:pPr marL="457200" indent="-457200">
              <a:spcBef>
                <a:spcPts val="1200"/>
              </a:spcBef>
              <a:buFont typeface="Arial" panose="020B0604020202020204" pitchFamily="34" charset="0"/>
              <a:buChar char="•"/>
            </a:pPr>
            <a:r>
              <a:rPr lang="en-US" dirty="0"/>
              <a:t>California statewide data indicate a need for enhanced practice in this area, particularly in relation to concerns of neglect, which continue to be the top safety threat leading to removal.</a:t>
            </a:r>
          </a:p>
        </p:txBody>
      </p:sp>
      <p:sp>
        <p:nvSpPr>
          <p:cNvPr id="4" name="Title 3">
            <a:extLst>
              <a:ext uri="{FF2B5EF4-FFF2-40B4-BE49-F238E27FC236}">
                <a16:creationId xmlns:a16="http://schemas.microsoft.com/office/drawing/2014/main" id="{E3D91EDC-6E5F-46FB-B73E-903C48D10430}"/>
              </a:ext>
            </a:extLst>
          </p:cNvPr>
          <p:cNvSpPr>
            <a:spLocks noGrp="1"/>
          </p:cNvSpPr>
          <p:nvPr>
            <p:ph type="title"/>
          </p:nvPr>
        </p:nvSpPr>
        <p:spPr/>
        <p:txBody>
          <a:bodyPr/>
          <a:lstStyle/>
          <a:p>
            <a:r>
              <a:rPr lang="en-US" dirty="0"/>
              <a:t>Why Safety Planning?		</a:t>
            </a:r>
          </a:p>
        </p:txBody>
      </p:sp>
    </p:spTree>
    <p:custDataLst>
      <p:tags r:id="rId1"/>
    </p:custDataLst>
    <p:extLst>
      <p:ext uri="{BB962C8B-B14F-4D97-AF65-F5344CB8AC3E}">
        <p14:creationId xmlns:p14="http://schemas.microsoft.com/office/powerpoint/2010/main" val="3816327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664" y="535665"/>
            <a:ext cx="4049294" cy="2760988"/>
          </a:xfrm>
        </p:spPr>
        <p:txBody>
          <a:bodyPr/>
          <a:lstStyle/>
          <a:p>
            <a:r>
              <a:rPr lang="en-CA" dirty="0"/>
              <a:t>Eliciting youth voice</a:t>
            </a:r>
          </a:p>
        </p:txBody>
      </p:sp>
      <p:sp>
        <p:nvSpPr>
          <p:cNvPr id="2" name="Text Placeholder 1">
            <a:extLst>
              <a:ext uri="{FF2B5EF4-FFF2-40B4-BE49-F238E27FC236}">
                <a16:creationId xmlns:a16="http://schemas.microsoft.com/office/drawing/2014/main" id="{0B54F426-25E9-491C-AD38-65CEBCC9598D}"/>
              </a:ext>
            </a:extLst>
          </p:cNvPr>
          <p:cNvSpPr>
            <a:spLocks noGrp="1"/>
          </p:cNvSpPr>
          <p:nvPr>
            <p:ph type="body" sz="quarter" idx="11"/>
          </p:nvPr>
        </p:nvSpPr>
        <p:spPr>
          <a:xfrm>
            <a:off x="639664" y="2273969"/>
            <a:ext cx="3860619" cy="2574758"/>
          </a:xfrm>
        </p:spPr>
        <p:txBody>
          <a:bodyPr/>
          <a:lstStyle/>
          <a:p>
            <a:pPr marL="465138" indent="-465138">
              <a:buFont typeface="Arial" panose="020B0604020202020204" pitchFamily="34" charset="0"/>
              <a:buChar char="•"/>
            </a:pPr>
            <a:r>
              <a:rPr lang="en-US" altLang="en-US" dirty="0"/>
              <a:t>Simple language</a:t>
            </a:r>
          </a:p>
          <a:p>
            <a:pPr marL="465138" indent="-465138">
              <a:buFont typeface="Arial" panose="020B0604020202020204" pitchFamily="34" charset="0"/>
              <a:buChar char="•"/>
            </a:pPr>
            <a:r>
              <a:rPr lang="en-US" altLang="en-US" dirty="0"/>
              <a:t>Developmentally appropriate strategies</a:t>
            </a:r>
          </a:p>
          <a:p>
            <a:pPr marL="465138" indent="-465138">
              <a:buFont typeface="Arial" panose="020B0604020202020204" pitchFamily="34" charset="0"/>
              <a:buChar char="•"/>
            </a:pPr>
            <a:r>
              <a:rPr lang="en-US" altLang="en-US" dirty="0"/>
              <a:t>Youth-guided support network</a:t>
            </a:r>
          </a:p>
          <a:p>
            <a:pPr marL="465138" indent="-465138">
              <a:buFont typeface="Arial" panose="020B0604020202020204" pitchFamily="34" charset="0"/>
              <a:buChar char="•"/>
            </a:pPr>
            <a:r>
              <a:rPr lang="en-US" altLang="en-US" dirty="0"/>
              <a:t>Sharing power</a:t>
            </a:r>
          </a:p>
        </p:txBody>
      </p:sp>
      <p:pic>
        <p:nvPicPr>
          <p:cNvPr id="7" name="Picture Placeholder 6" descr="A person and child sitting on a bench&#10;&#10;Description automatically generated">
            <a:extLst>
              <a:ext uri="{FF2B5EF4-FFF2-40B4-BE49-F238E27FC236}">
                <a16:creationId xmlns:a16="http://schemas.microsoft.com/office/drawing/2014/main" id="{0A35714B-2BF1-A84D-8D0E-8DE956440BE2}"/>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2110" r="12110"/>
          <a:stretch>
            <a:fillRect/>
          </a:stretch>
        </p:blipFill>
        <p:spPr/>
      </p:pic>
    </p:spTree>
    <p:custDataLst>
      <p:tags r:id="rId1"/>
    </p:custDataLst>
    <p:extLst>
      <p:ext uri="{BB962C8B-B14F-4D97-AF65-F5344CB8AC3E}">
        <p14:creationId xmlns:p14="http://schemas.microsoft.com/office/powerpoint/2010/main" val="3352689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DEF9A8-DF09-47A2-A81F-500D75A7F7BA}"/>
              </a:ext>
            </a:extLst>
          </p:cNvPr>
          <p:cNvSpPr>
            <a:spLocks noGrp="1"/>
          </p:cNvSpPr>
          <p:nvPr>
            <p:ph type="body" sz="quarter" idx="13"/>
          </p:nvPr>
        </p:nvSpPr>
        <p:spPr>
          <a:xfrm>
            <a:off x="654121" y="1218339"/>
            <a:ext cx="11015662" cy="660146"/>
          </a:xfrm>
        </p:spPr>
        <p:txBody>
          <a:bodyPr/>
          <a:lstStyle/>
          <a:p>
            <a:r>
              <a:rPr lang="en-US" dirty="0">
                <a:solidFill>
                  <a:schemeClr val="accent6"/>
                </a:solidFill>
              </a:rPr>
              <a:t>Developing Rigorous Action Steps</a:t>
            </a:r>
          </a:p>
        </p:txBody>
      </p:sp>
      <p:sp>
        <p:nvSpPr>
          <p:cNvPr id="3" name="Text Placeholder 2">
            <a:extLst>
              <a:ext uri="{FF2B5EF4-FFF2-40B4-BE49-F238E27FC236}">
                <a16:creationId xmlns:a16="http://schemas.microsoft.com/office/drawing/2014/main" id="{0681EBF8-E8D5-40E8-97AE-9263713DEC80}"/>
              </a:ext>
            </a:extLst>
          </p:cNvPr>
          <p:cNvSpPr>
            <a:spLocks noGrp="1"/>
          </p:cNvSpPr>
          <p:nvPr>
            <p:ph type="body" sz="quarter" idx="11"/>
          </p:nvPr>
        </p:nvSpPr>
        <p:spPr>
          <a:xfrm>
            <a:off x="679556" y="1978909"/>
            <a:ext cx="10964792" cy="4381190"/>
          </a:xfrm>
        </p:spPr>
        <p:txBody>
          <a:bodyPr vert="horz" lIns="91440" tIns="45720" rIns="91440" bIns="45720" rtlCol="0" anchor="t">
            <a:noAutofit/>
          </a:bodyPr>
          <a:lstStyle/>
          <a:p>
            <a:pPr>
              <a:spcBef>
                <a:spcPts val="0"/>
              </a:spcBef>
            </a:pPr>
            <a:r>
              <a:rPr lang="en-CA" sz="2400" b="1" dirty="0"/>
              <a:t>As a Large Group</a:t>
            </a:r>
            <a:br>
              <a:rPr lang="en-CA" sz="2400" dirty="0"/>
            </a:br>
            <a:r>
              <a:rPr lang="en-CA" sz="2400" dirty="0"/>
              <a:t>Review the Safety Intervention Ideas handout in the participant guide. </a:t>
            </a:r>
            <a:r>
              <a:rPr lang="en-CA" sz="2400" dirty="0">
                <a:latin typeface="Segoe UI"/>
                <a:cs typeface="Segoe UI"/>
              </a:rPr>
              <a:t>Individually, take five minutes to highlight the interventions that you most often use and put a star next to any that are new ideas or that you have questions about.</a:t>
            </a:r>
          </a:p>
          <a:p>
            <a:pPr>
              <a:spcBef>
                <a:spcPts val="0"/>
              </a:spcBef>
            </a:pPr>
            <a:endParaRPr lang="en-CA" sz="2400" dirty="0">
              <a:latin typeface="Segoe UI"/>
              <a:cs typeface="Segoe UI"/>
            </a:endParaRPr>
          </a:p>
          <a:p>
            <a:r>
              <a:rPr lang="en-CA" sz="2400" b="1" dirty="0">
                <a:latin typeface="Segoe UI"/>
                <a:cs typeface="Segoe UI"/>
              </a:rPr>
              <a:t>In Small Groups</a:t>
            </a:r>
            <a:endParaRPr lang="en-CA" sz="2400" dirty="0">
              <a:latin typeface="Segoe UI"/>
              <a:cs typeface="Segoe UI"/>
            </a:endParaRPr>
          </a:p>
          <a:p>
            <a:pPr lvl="1" indent="-457200">
              <a:buClr>
                <a:schemeClr val="accent1"/>
              </a:buClr>
              <a:buFont typeface="Arial" panose="020B0604020202020204" pitchFamily="34" charset="0"/>
              <a:buChar char="•"/>
            </a:pPr>
            <a:r>
              <a:rPr lang="en-CA" sz="2400" dirty="0">
                <a:latin typeface="Segoe UI"/>
                <a:cs typeface="Segoe UI"/>
              </a:rPr>
              <a:t>Select one type of concern that you would like to explore further as a group. </a:t>
            </a:r>
          </a:p>
          <a:p>
            <a:pPr lvl="1" indent="-457200">
              <a:buClr>
                <a:schemeClr val="accent1"/>
              </a:buClr>
              <a:buFont typeface="Arial" panose="020B0604020202020204" pitchFamily="34" charset="0"/>
              <a:buChar char="•"/>
            </a:pPr>
            <a:r>
              <a:rPr lang="en-CA" sz="2400" dirty="0">
                <a:latin typeface="Segoe UI"/>
                <a:cs typeface="Segoe UI"/>
              </a:rPr>
              <a:t>In what ways might you change or strengthen the listed intervention examples? </a:t>
            </a:r>
          </a:p>
          <a:p>
            <a:pPr lvl="1" indent="-457200">
              <a:buClr>
                <a:schemeClr val="accent1"/>
              </a:buClr>
              <a:buFont typeface="Arial" panose="020B0604020202020204" pitchFamily="34" charset="0"/>
              <a:buChar char="•"/>
            </a:pPr>
            <a:r>
              <a:rPr lang="en-CA" sz="2400" dirty="0">
                <a:latin typeface="Segoe UI"/>
                <a:cs typeface="Segoe UI"/>
              </a:rPr>
              <a:t>What strategies do you use to ensure that a family has the chance to propose their own action steps before suggesting our ideas?</a:t>
            </a:r>
            <a:endParaRPr lang="en-CA" sz="2400" dirty="0"/>
          </a:p>
          <a:p>
            <a:endParaRPr lang="en-US" dirty="0"/>
          </a:p>
          <a:p>
            <a:endParaRPr lang="en-US" dirty="0"/>
          </a:p>
        </p:txBody>
      </p:sp>
      <p:sp>
        <p:nvSpPr>
          <p:cNvPr id="7" name="Title 6">
            <a:extLst>
              <a:ext uri="{FF2B5EF4-FFF2-40B4-BE49-F238E27FC236}">
                <a16:creationId xmlns:a16="http://schemas.microsoft.com/office/drawing/2014/main" id="{ED1F30D4-2ECF-42F8-A122-A8C7F25C6315}"/>
              </a:ext>
            </a:extLst>
          </p:cNvPr>
          <p:cNvSpPr>
            <a:spLocks noGrp="1"/>
          </p:cNvSpPr>
          <p:nvPr>
            <p:ph type="title"/>
          </p:nvPr>
        </p:nvSpPr>
        <p:spPr>
          <a:xfrm>
            <a:off x="639663" y="200721"/>
            <a:ext cx="10898216" cy="1280160"/>
          </a:xfrm>
        </p:spPr>
        <p:txBody>
          <a:bodyPr/>
          <a:lstStyle/>
          <a:p>
            <a:r>
              <a:rPr lang="en-US" dirty="0"/>
              <a:t>Skills lab 2</a:t>
            </a:r>
          </a:p>
        </p:txBody>
      </p:sp>
    </p:spTree>
    <p:custDataLst>
      <p:tags r:id="rId1"/>
    </p:custDataLst>
    <p:extLst>
      <p:ext uri="{BB962C8B-B14F-4D97-AF65-F5344CB8AC3E}">
        <p14:creationId xmlns:p14="http://schemas.microsoft.com/office/powerpoint/2010/main" val="678524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DEF9A8-DF09-47A2-A81F-500D75A7F7BA}"/>
              </a:ext>
            </a:extLst>
          </p:cNvPr>
          <p:cNvSpPr>
            <a:spLocks noGrp="1"/>
          </p:cNvSpPr>
          <p:nvPr>
            <p:ph type="body" sz="quarter" idx="13"/>
          </p:nvPr>
        </p:nvSpPr>
        <p:spPr/>
        <p:txBody>
          <a:bodyPr/>
          <a:lstStyle/>
          <a:p>
            <a:r>
              <a:rPr lang="en-US" dirty="0">
                <a:solidFill>
                  <a:schemeClr val="accent6"/>
                </a:solidFill>
              </a:rPr>
              <a:t>Safety plan versus Case Plan</a:t>
            </a:r>
          </a:p>
        </p:txBody>
      </p:sp>
      <p:sp>
        <p:nvSpPr>
          <p:cNvPr id="3" name="Text Placeholder 2">
            <a:extLst>
              <a:ext uri="{FF2B5EF4-FFF2-40B4-BE49-F238E27FC236}">
                <a16:creationId xmlns:a16="http://schemas.microsoft.com/office/drawing/2014/main" id="{0681EBF8-E8D5-40E8-97AE-9263713DEC80}"/>
              </a:ext>
            </a:extLst>
          </p:cNvPr>
          <p:cNvSpPr>
            <a:spLocks noGrp="1"/>
          </p:cNvSpPr>
          <p:nvPr>
            <p:ph type="body" sz="quarter" idx="11"/>
          </p:nvPr>
        </p:nvSpPr>
        <p:spPr>
          <a:xfrm>
            <a:off x="639663" y="2548024"/>
            <a:ext cx="10964792" cy="3284064"/>
          </a:xfrm>
        </p:spPr>
        <p:txBody>
          <a:bodyPr vert="horz" lIns="91440" tIns="45720" rIns="91440" bIns="45720" rtlCol="0" anchor="t">
            <a:noAutofit/>
          </a:bodyPr>
          <a:lstStyle/>
          <a:p>
            <a:r>
              <a:rPr lang="en-CA" b="1" dirty="0">
                <a:latin typeface="Segoe UI"/>
                <a:cs typeface="Segoe UI"/>
              </a:rPr>
              <a:t>In Small Groups</a:t>
            </a:r>
            <a:endParaRPr lang="en-CA" dirty="0">
              <a:latin typeface="Segoe UI"/>
              <a:cs typeface="Segoe UI"/>
            </a:endParaRPr>
          </a:p>
          <a:p>
            <a:pPr lvl="1" indent="-457200">
              <a:buClr>
                <a:schemeClr val="accent1"/>
              </a:buClr>
              <a:buFont typeface="Arial" panose="020B0604020202020204" pitchFamily="34" charset="0"/>
              <a:buChar char="•"/>
            </a:pPr>
            <a:r>
              <a:rPr lang="en-CA" dirty="0"/>
              <a:t>Complete the Safety Planning Versus Case Planning activity in your participant guide. </a:t>
            </a:r>
          </a:p>
          <a:p>
            <a:pPr lvl="1" indent="-457200">
              <a:buClr>
                <a:schemeClr val="accent1"/>
              </a:buClr>
              <a:buFont typeface="Arial" panose="020B0604020202020204" pitchFamily="34" charset="0"/>
              <a:buChar char="•"/>
            </a:pPr>
            <a:r>
              <a:rPr lang="en-CA" dirty="0">
                <a:latin typeface="Segoe UI"/>
                <a:cs typeface="Segoe UI"/>
              </a:rPr>
              <a:t>Discuss your answers. Were there aspects of the action steps that made this seem like a safety intervention even if it was not one?</a:t>
            </a:r>
          </a:p>
          <a:p>
            <a:pPr lvl="1" indent="-457200">
              <a:buClr>
                <a:schemeClr val="accent1"/>
              </a:buClr>
              <a:buFont typeface="Arial" panose="020B0604020202020204" pitchFamily="34" charset="0"/>
              <a:buChar char="•"/>
            </a:pPr>
            <a:r>
              <a:rPr lang="en-US" dirty="0">
                <a:latin typeface="Segoe UI"/>
                <a:cs typeface="Segoe UI"/>
              </a:rPr>
              <a:t>Assign a group member to report out to the large group.</a:t>
            </a:r>
            <a:endParaRPr lang="en-US" dirty="0"/>
          </a:p>
          <a:p>
            <a:endParaRPr lang="en-US" sz="3200" dirty="0"/>
          </a:p>
        </p:txBody>
      </p:sp>
      <p:sp>
        <p:nvSpPr>
          <p:cNvPr id="7" name="Title 6">
            <a:extLst>
              <a:ext uri="{FF2B5EF4-FFF2-40B4-BE49-F238E27FC236}">
                <a16:creationId xmlns:a16="http://schemas.microsoft.com/office/drawing/2014/main" id="{ED1F30D4-2ECF-42F8-A122-A8C7F25C6315}"/>
              </a:ext>
            </a:extLst>
          </p:cNvPr>
          <p:cNvSpPr>
            <a:spLocks noGrp="1"/>
          </p:cNvSpPr>
          <p:nvPr>
            <p:ph type="title"/>
          </p:nvPr>
        </p:nvSpPr>
        <p:spPr/>
        <p:txBody>
          <a:bodyPr/>
          <a:lstStyle/>
          <a:p>
            <a:r>
              <a:rPr lang="en-US" dirty="0"/>
              <a:t>Skills lab 2</a:t>
            </a:r>
          </a:p>
        </p:txBody>
      </p:sp>
    </p:spTree>
    <p:custDataLst>
      <p:tags r:id="rId1"/>
    </p:custDataLst>
    <p:extLst>
      <p:ext uri="{BB962C8B-B14F-4D97-AF65-F5344CB8AC3E}">
        <p14:creationId xmlns:p14="http://schemas.microsoft.com/office/powerpoint/2010/main" val="2245657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7750-9DB7-4C55-8A6B-BD0CAFEEB332}"/>
              </a:ext>
            </a:extLst>
          </p:cNvPr>
          <p:cNvSpPr>
            <a:spLocks noGrp="1"/>
          </p:cNvSpPr>
          <p:nvPr>
            <p:ph type="title"/>
          </p:nvPr>
        </p:nvSpPr>
        <p:spPr/>
        <p:txBody>
          <a:bodyPr/>
          <a:lstStyle/>
          <a:p>
            <a:r>
              <a:rPr lang="en-US" dirty="0"/>
              <a:t>Reaching agreement</a:t>
            </a:r>
          </a:p>
        </p:txBody>
      </p:sp>
      <p:pic>
        <p:nvPicPr>
          <p:cNvPr id="6" name="Picture Placeholder 5" descr="A person in a suit and tie&#10;&#10;Description automatically generated with medium confidence">
            <a:extLst>
              <a:ext uri="{FF2B5EF4-FFF2-40B4-BE49-F238E27FC236}">
                <a16:creationId xmlns:a16="http://schemas.microsoft.com/office/drawing/2014/main" id="{AD996090-794E-4EBA-B983-52F98BBB87C1}"/>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1653" r="21653"/>
          <a:stretch>
            <a:fillRect/>
          </a:stretch>
        </p:blipFill>
        <p:spPr/>
      </p:pic>
      <p:sp>
        <p:nvSpPr>
          <p:cNvPr id="4" name="Text Placeholder 3">
            <a:extLst>
              <a:ext uri="{FF2B5EF4-FFF2-40B4-BE49-F238E27FC236}">
                <a16:creationId xmlns:a16="http://schemas.microsoft.com/office/drawing/2014/main" id="{923C5857-3EF3-4980-AD09-DA4D4D698227}"/>
              </a:ext>
            </a:extLst>
          </p:cNvPr>
          <p:cNvSpPr>
            <a:spLocks noGrp="1"/>
          </p:cNvSpPr>
          <p:nvPr>
            <p:ph type="body" sz="quarter" idx="11"/>
          </p:nvPr>
        </p:nvSpPr>
        <p:spPr>
          <a:xfrm>
            <a:off x="645545" y="2247223"/>
            <a:ext cx="5456337" cy="3321370"/>
          </a:xfrm>
        </p:spPr>
        <p:txBody>
          <a:bodyPr/>
          <a:lstStyle/>
          <a:p>
            <a:r>
              <a:rPr lang="en-US" dirty="0"/>
              <a:t>Pause to consider power</a:t>
            </a:r>
            <a:br>
              <a:rPr lang="en-US" dirty="0"/>
            </a:br>
            <a:r>
              <a:rPr lang="en-US" dirty="0"/>
              <a:t>and privilege once more.</a:t>
            </a:r>
          </a:p>
          <a:p>
            <a:endParaRPr lang="en-US" dirty="0"/>
          </a:p>
          <a:p>
            <a:r>
              <a:rPr lang="en-US" dirty="0"/>
              <a:t>What might it mean if you notice that you have proposed all the actions, or a family readily agrees to everything?</a:t>
            </a:r>
          </a:p>
        </p:txBody>
      </p:sp>
    </p:spTree>
    <p:custDataLst>
      <p:tags r:id="rId1"/>
    </p:custDataLst>
    <p:extLst>
      <p:ext uri="{BB962C8B-B14F-4D97-AF65-F5344CB8AC3E}">
        <p14:creationId xmlns:p14="http://schemas.microsoft.com/office/powerpoint/2010/main" val="1391580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B4F842-194E-4649-8DC9-7099FDF36FB6}"/>
              </a:ext>
            </a:extLst>
          </p:cNvPr>
          <p:cNvSpPr>
            <a:spLocks noGrp="1"/>
          </p:cNvSpPr>
          <p:nvPr>
            <p:ph type="body" sz="quarter" idx="11"/>
          </p:nvPr>
        </p:nvSpPr>
        <p:spPr>
          <a:xfrm>
            <a:off x="2252913" y="5064015"/>
            <a:ext cx="9284966" cy="638956"/>
          </a:xfrm>
        </p:spPr>
        <p:txBody>
          <a:bodyPr anchor="ctr"/>
          <a:lstStyle/>
          <a:p>
            <a:r>
              <a:rPr lang="en-US" b="1" dirty="0"/>
              <a:t>Signatures: </a:t>
            </a:r>
            <a:r>
              <a:rPr lang="en-US" dirty="0"/>
              <a:t>Get them from at least one caregiver and one protective adult.</a:t>
            </a:r>
          </a:p>
        </p:txBody>
      </p:sp>
      <p:sp>
        <p:nvSpPr>
          <p:cNvPr id="7" name="Title 6">
            <a:extLst>
              <a:ext uri="{FF2B5EF4-FFF2-40B4-BE49-F238E27FC236}">
                <a16:creationId xmlns:a16="http://schemas.microsoft.com/office/drawing/2014/main" id="{E22E27E0-F9D8-49B7-A4E9-15C459D3B259}"/>
              </a:ext>
            </a:extLst>
          </p:cNvPr>
          <p:cNvSpPr>
            <a:spLocks noGrp="1"/>
          </p:cNvSpPr>
          <p:nvPr>
            <p:ph type="title"/>
          </p:nvPr>
        </p:nvSpPr>
        <p:spPr/>
        <p:txBody>
          <a:bodyPr/>
          <a:lstStyle/>
          <a:p>
            <a:r>
              <a:rPr lang="en-US" dirty="0"/>
              <a:t>Clear timelines and plans for monitoring</a:t>
            </a:r>
          </a:p>
        </p:txBody>
      </p:sp>
      <p:sp>
        <p:nvSpPr>
          <p:cNvPr id="6" name="TextBox 5">
            <a:extLst>
              <a:ext uri="{FF2B5EF4-FFF2-40B4-BE49-F238E27FC236}">
                <a16:creationId xmlns:a16="http://schemas.microsoft.com/office/drawing/2014/main" id="{C803D070-1C10-45DC-9E1F-C91F72445E47}"/>
              </a:ext>
            </a:extLst>
          </p:cNvPr>
          <p:cNvSpPr txBox="1"/>
          <p:nvPr/>
        </p:nvSpPr>
        <p:spPr>
          <a:xfrm>
            <a:off x="2252913" y="2125977"/>
            <a:ext cx="9284966" cy="954107"/>
          </a:xfrm>
          <a:prstGeom prst="rect">
            <a:avLst/>
          </a:prstGeom>
          <a:noFill/>
        </p:spPr>
        <p:txBody>
          <a:bodyPr wrap="square">
            <a:spAutoFit/>
          </a:bodyPr>
          <a:lstStyle/>
          <a:p>
            <a:r>
              <a:rPr lang="en-US" sz="2800" b="1" dirty="0"/>
              <a:t>Clear timelines: </a:t>
            </a:r>
            <a:r>
              <a:rPr lang="en-US" sz="2800" dirty="0"/>
              <a:t>All safety plans should have a clear date for revisiting the plan for revision or resolution.</a:t>
            </a:r>
          </a:p>
        </p:txBody>
      </p:sp>
      <p:sp>
        <p:nvSpPr>
          <p:cNvPr id="8" name="TextBox 7">
            <a:extLst>
              <a:ext uri="{FF2B5EF4-FFF2-40B4-BE49-F238E27FC236}">
                <a16:creationId xmlns:a16="http://schemas.microsoft.com/office/drawing/2014/main" id="{11ABB4A0-B64A-4605-9E98-1CA59D887776}"/>
              </a:ext>
            </a:extLst>
          </p:cNvPr>
          <p:cNvSpPr txBox="1"/>
          <p:nvPr/>
        </p:nvSpPr>
        <p:spPr>
          <a:xfrm>
            <a:off x="2252913" y="3629220"/>
            <a:ext cx="9284966" cy="954107"/>
          </a:xfrm>
          <a:prstGeom prst="rect">
            <a:avLst/>
          </a:prstGeom>
          <a:noFill/>
        </p:spPr>
        <p:txBody>
          <a:bodyPr wrap="square">
            <a:spAutoFit/>
          </a:bodyPr>
          <a:lstStyle/>
          <a:p>
            <a:r>
              <a:rPr lang="en-US" sz="2800" b="1" dirty="0"/>
              <a:t>Plan for monitoring: </a:t>
            </a:r>
            <a:r>
              <a:rPr lang="en-US" sz="2800" dirty="0"/>
              <a:t>Describe and review what next steps should be taken if the plan, as written, isn’t working. </a:t>
            </a:r>
          </a:p>
        </p:txBody>
      </p:sp>
      <p:pic>
        <p:nvPicPr>
          <p:cNvPr id="9" name="Graphic 8">
            <a:extLst>
              <a:ext uri="{FF2B5EF4-FFF2-40B4-BE49-F238E27FC236}">
                <a16:creationId xmlns:a16="http://schemas.microsoft.com/office/drawing/2014/main" id="{DC34BDBC-C43E-49B7-9A5B-B834D4078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066" y="2142168"/>
            <a:ext cx="952814" cy="899880"/>
          </a:xfrm>
          <a:prstGeom prst="rect">
            <a:avLst/>
          </a:prstGeom>
        </p:spPr>
      </p:pic>
      <p:pic>
        <p:nvPicPr>
          <p:cNvPr id="10" name="Graphic 9">
            <a:extLst>
              <a:ext uri="{FF2B5EF4-FFF2-40B4-BE49-F238E27FC236}">
                <a16:creationId xmlns:a16="http://schemas.microsoft.com/office/drawing/2014/main" id="{B2557F55-F6DA-4D98-9B7D-A9F5F80546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568" y="3656333"/>
            <a:ext cx="883810" cy="899879"/>
          </a:xfrm>
          <a:prstGeom prst="rect">
            <a:avLst/>
          </a:prstGeom>
        </p:spPr>
      </p:pic>
      <p:grpSp>
        <p:nvGrpSpPr>
          <p:cNvPr id="18" name="Graphic 10">
            <a:extLst>
              <a:ext uri="{FF2B5EF4-FFF2-40B4-BE49-F238E27FC236}">
                <a16:creationId xmlns:a16="http://schemas.microsoft.com/office/drawing/2014/main" id="{F3DE4927-DE0A-4FDC-9D75-013A29D4FD8A}"/>
              </a:ext>
            </a:extLst>
          </p:cNvPr>
          <p:cNvGrpSpPr/>
          <p:nvPr/>
        </p:nvGrpSpPr>
        <p:grpSpPr>
          <a:xfrm>
            <a:off x="639663" y="4906439"/>
            <a:ext cx="991620" cy="954107"/>
            <a:chOff x="639663" y="4849420"/>
            <a:chExt cx="928352" cy="893232"/>
          </a:xfrm>
        </p:grpSpPr>
        <p:sp>
          <p:nvSpPr>
            <p:cNvPr id="19" name="Freeform: Shape 18">
              <a:extLst>
                <a:ext uri="{FF2B5EF4-FFF2-40B4-BE49-F238E27FC236}">
                  <a16:creationId xmlns:a16="http://schemas.microsoft.com/office/drawing/2014/main" id="{90E6B0EE-DCC8-4FC2-A53E-B6225A7DF0F3}"/>
                </a:ext>
              </a:extLst>
            </p:cNvPr>
            <p:cNvSpPr/>
            <p:nvPr/>
          </p:nvSpPr>
          <p:spPr>
            <a:xfrm>
              <a:off x="639663" y="5219891"/>
              <a:ext cx="928352" cy="522762"/>
            </a:xfrm>
            <a:custGeom>
              <a:avLst/>
              <a:gdLst>
                <a:gd name="connsiteX0" fmla="*/ 526362 w 928352"/>
                <a:gd name="connsiteY0" fmla="*/ 33175 h 522762"/>
                <a:gd name="connsiteX1" fmla="*/ 853005 w 928352"/>
                <a:gd name="connsiteY1" fmla="*/ 220403 h 522762"/>
                <a:gd name="connsiteX2" fmla="*/ 409243 w 928352"/>
                <a:gd name="connsiteY2" fmla="*/ 480562 h 522762"/>
                <a:gd name="connsiteX3" fmla="*/ 75348 w 928352"/>
                <a:gd name="connsiteY3" fmla="*/ 289170 h 522762"/>
                <a:gd name="connsiteX4" fmla="*/ 238938 w 928352"/>
                <a:gd name="connsiteY4" fmla="*/ 193273 h 522762"/>
                <a:gd name="connsiteX5" fmla="*/ 241490 w 928352"/>
                <a:gd name="connsiteY5" fmla="*/ 148010 h 522762"/>
                <a:gd name="connsiteX6" fmla="*/ 0 w 928352"/>
                <a:gd name="connsiteY6" fmla="*/ 289439 h 522762"/>
                <a:gd name="connsiteX7" fmla="*/ 405886 w 928352"/>
                <a:gd name="connsiteY7" fmla="*/ 522198 h 522762"/>
                <a:gd name="connsiteX8" fmla="*/ 412870 w 928352"/>
                <a:gd name="connsiteY8" fmla="*/ 522198 h 522762"/>
                <a:gd name="connsiteX9" fmla="*/ 928353 w 928352"/>
                <a:gd name="connsiteY9" fmla="*/ 220000 h 522762"/>
                <a:gd name="connsiteX10" fmla="*/ 544494 w 928352"/>
                <a:gd name="connsiteY10" fmla="*/ 0 h 522762"/>
                <a:gd name="connsiteX11" fmla="*/ 526362 w 928352"/>
                <a:gd name="connsiteY11" fmla="*/ 33175 h 52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8352" h="522762">
                  <a:moveTo>
                    <a:pt x="526362" y="33175"/>
                  </a:moveTo>
                  <a:lnTo>
                    <a:pt x="853005" y="220403"/>
                  </a:lnTo>
                  <a:lnTo>
                    <a:pt x="409243" y="480562"/>
                  </a:lnTo>
                  <a:lnTo>
                    <a:pt x="75348" y="289170"/>
                  </a:lnTo>
                  <a:lnTo>
                    <a:pt x="238938" y="193273"/>
                  </a:lnTo>
                  <a:lnTo>
                    <a:pt x="241490" y="148010"/>
                  </a:lnTo>
                  <a:lnTo>
                    <a:pt x="0" y="289439"/>
                  </a:lnTo>
                  <a:lnTo>
                    <a:pt x="405886" y="522198"/>
                  </a:lnTo>
                  <a:cubicBezTo>
                    <a:pt x="407900" y="522736"/>
                    <a:pt x="411258" y="523139"/>
                    <a:pt x="412870" y="522198"/>
                  </a:cubicBezTo>
                  <a:lnTo>
                    <a:pt x="928353" y="220000"/>
                  </a:lnTo>
                  <a:lnTo>
                    <a:pt x="544494" y="0"/>
                  </a:lnTo>
                  <a:lnTo>
                    <a:pt x="526362" y="33175"/>
                  </a:lnTo>
                  <a:close/>
                </a:path>
              </a:pathLst>
            </a:custGeom>
            <a:solidFill>
              <a:schemeClr val="accent5"/>
            </a:solidFill>
            <a:ln w="1339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FD45A24-1F40-45AC-AD43-62FD2DD619E4}"/>
                </a:ext>
              </a:extLst>
            </p:cNvPr>
            <p:cNvSpPr/>
            <p:nvPr/>
          </p:nvSpPr>
          <p:spPr>
            <a:xfrm>
              <a:off x="1095646" y="5332577"/>
              <a:ext cx="303169" cy="151325"/>
            </a:xfrm>
            <a:custGeom>
              <a:avLst/>
              <a:gdLst>
                <a:gd name="connsiteX0" fmla="*/ 205495 w 303169"/>
                <a:gd name="connsiteY0" fmla="*/ 91600 h 151325"/>
                <a:gd name="connsiteX1" fmla="*/ 153517 w 303169"/>
                <a:gd name="connsiteY1" fmla="*/ 71319 h 151325"/>
                <a:gd name="connsiteX2" fmla="*/ 135653 w 303169"/>
                <a:gd name="connsiteY2" fmla="*/ 73065 h 151325"/>
                <a:gd name="connsiteX3" fmla="*/ 92540 w 303169"/>
                <a:gd name="connsiteY3" fmla="*/ 53993 h 151325"/>
                <a:gd name="connsiteX4" fmla="*/ 73871 w 303169"/>
                <a:gd name="connsiteY4" fmla="*/ 44322 h 151325"/>
                <a:gd name="connsiteX5" fmla="*/ 56813 w 303169"/>
                <a:gd name="connsiteY5" fmla="*/ 25250 h 151325"/>
                <a:gd name="connsiteX6" fmla="*/ 11954 w 303169"/>
                <a:gd name="connsiteY6" fmla="*/ 0 h 151325"/>
                <a:gd name="connsiteX7" fmla="*/ 0 w 303169"/>
                <a:gd name="connsiteY7" fmla="*/ 17460 h 151325"/>
                <a:gd name="connsiteX8" fmla="*/ 41905 w 303169"/>
                <a:gd name="connsiteY8" fmla="*/ 41636 h 151325"/>
                <a:gd name="connsiteX9" fmla="*/ 36935 w 303169"/>
                <a:gd name="connsiteY9" fmla="*/ 43785 h 151325"/>
                <a:gd name="connsiteX10" fmla="*/ 27802 w 303169"/>
                <a:gd name="connsiteY10" fmla="*/ 49695 h 151325"/>
                <a:gd name="connsiteX11" fmla="*/ 27265 w 303169"/>
                <a:gd name="connsiteY11" fmla="*/ 53590 h 151325"/>
                <a:gd name="connsiteX12" fmla="*/ 32369 w 303169"/>
                <a:gd name="connsiteY12" fmla="*/ 58291 h 151325"/>
                <a:gd name="connsiteX13" fmla="*/ 42442 w 303169"/>
                <a:gd name="connsiteY13" fmla="*/ 60574 h 151325"/>
                <a:gd name="connsiteX14" fmla="*/ 57485 w 303169"/>
                <a:gd name="connsiteY14" fmla="*/ 58425 h 151325"/>
                <a:gd name="connsiteX15" fmla="*/ 65678 w 303169"/>
                <a:gd name="connsiteY15" fmla="*/ 56545 h 151325"/>
                <a:gd name="connsiteX16" fmla="*/ 60037 w 303169"/>
                <a:gd name="connsiteY16" fmla="*/ 62857 h 151325"/>
                <a:gd name="connsiteX17" fmla="*/ 58559 w 303169"/>
                <a:gd name="connsiteY17" fmla="*/ 66618 h 151325"/>
                <a:gd name="connsiteX18" fmla="*/ 60843 w 303169"/>
                <a:gd name="connsiteY18" fmla="*/ 70244 h 151325"/>
                <a:gd name="connsiteX19" fmla="*/ 84078 w 303169"/>
                <a:gd name="connsiteY19" fmla="*/ 72931 h 151325"/>
                <a:gd name="connsiteX20" fmla="*/ 92137 w 303169"/>
                <a:gd name="connsiteY20" fmla="*/ 71722 h 151325"/>
                <a:gd name="connsiteX21" fmla="*/ 98584 w 303169"/>
                <a:gd name="connsiteY21" fmla="*/ 75214 h 151325"/>
                <a:gd name="connsiteX22" fmla="*/ 86093 w 303169"/>
                <a:gd name="connsiteY22" fmla="*/ 89854 h 151325"/>
                <a:gd name="connsiteX23" fmla="*/ 83407 w 303169"/>
                <a:gd name="connsiteY23" fmla="*/ 94286 h 151325"/>
                <a:gd name="connsiteX24" fmla="*/ 87705 w 303169"/>
                <a:gd name="connsiteY24" fmla="*/ 99793 h 151325"/>
                <a:gd name="connsiteX25" fmla="*/ 98181 w 303169"/>
                <a:gd name="connsiteY25" fmla="*/ 102479 h 151325"/>
                <a:gd name="connsiteX26" fmla="*/ 112686 w 303169"/>
                <a:gd name="connsiteY26" fmla="*/ 99255 h 151325"/>
                <a:gd name="connsiteX27" fmla="*/ 115104 w 303169"/>
                <a:gd name="connsiteY27" fmla="*/ 98181 h 151325"/>
                <a:gd name="connsiteX28" fmla="*/ 136594 w 303169"/>
                <a:gd name="connsiteY28" fmla="*/ 90525 h 151325"/>
                <a:gd name="connsiteX29" fmla="*/ 150562 w 303169"/>
                <a:gd name="connsiteY29" fmla="*/ 88242 h 151325"/>
                <a:gd name="connsiteX30" fmla="*/ 152308 w 303169"/>
                <a:gd name="connsiteY30" fmla="*/ 88242 h 151325"/>
                <a:gd name="connsiteX31" fmla="*/ 175812 w 303169"/>
                <a:gd name="connsiteY31" fmla="*/ 100061 h 151325"/>
                <a:gd name="connsiteX32" fmla="*/ 167888 w 303169"/>
                <a:gd name="connsiteY32" fmla="*/ 115238 h 151325"/>
                <a:gd name="connsiteX33" fmla="*/ 148950 w 303169"/>
                <a:gd name="connsiteY33" fmla="*/ 123565 h 151325"/>
                <a:gd name="connsiteX34" fmla="*/ 124640 w 303169"/>
                <a:gd name="connsiteY34" fmla="*/ 134713 h 151325"/>
                <a:gd name="connsiteX35" fmla="*/ 116178 w 303169"/>
                <a:gd name="connsiteY35" fmla="*/ 142906 h 151325"/>
                <a:gd name="connsiteX36" fmla="*/ 120342 w 303169"/>
                <a:gd name="connsiteY36" fmla="*/ 148547 h 151325"/>
                <a:gd name="connsiteX37" fmla="*/ 141697 w 303169"/>
                <a:gd name="connsiteY37" fmla="*/ 149756 h 151325"/>
                <a:gd name="connsiteX38" fmla="*/ 180379 w 303169"/>
                <a:gd name="connsiteY38" fmla="*/ 137802 h 151325"/>
                <a:gd name="connsiteX39" fmla="*/ 227925 w 303169"/>
                <a:gd name="connsiteY39" fmla="*/ 133370 h 151325"/>
                <a:gd name="connsiteX40" fmla="*/ 267546 w 303169"/>
                <a:gd name="connsiteY40" fmla="*/ 135385 h 151325"/>
                <a:gd name="connsiteX41" fmla="*/ 285275 w 303169"/>
                <a:gd name="connsiteY41" fmla="*/ 136594 h 151325"/>
                <a:gd name="connsiteX42" fmla="*/ 303138 w 303169"/>
                <a:gd name="connsiteY42" fmla="*/ 129072 h 151325"/>
                <a:gd name="connsiteX43" fmla="*/ 301795 w 303169"/>
                <a:gd name="connsiteY43" fmla="*/ 125580 h 151325"/>
                <a:gd name="connsiteX44" fmla="*/ 288901 w 303169"/>
                <a:gd name="connsiteY44" fmla="*/ 120208 h 151325"/>
                <a:gd name="connsiteX45" fmla="*/ 271441 w 303169"/>
                <a:gd name="connsiteY45" fmla="*/ 118999 h 151325"/>
                <a:gd name="connsiteX46" fmla="*/ 204823 w 303169"/>
                <a:gd name="connsiteY46" fmla="*/ 116984 h 151325"/>
                <a:gd name="connsiteX47" fmla="*/ 205495 w 303169"/>
                <a:gd name="connsiteY47" fmla="*/ 91600 h 15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3169" h="151325">
                  <a:moveTo>
                    <a:pt x="205495" y="91600"/>
                  </a:moveTo>
                  <a:cubicBezTo>
                    <a:pt x="197705" y="79512"/>
                    <a:pt x="176752" y="71319"/>
                    <a:pt x="153517" y="71319"/>
                  </a:cubicBezTo>
                  <a:cubicBezTo>
                    <a:pt x="148010" y="71319"/>
                    <a:pt x="140757" y="72125"/>
                    <a:pt x="135653" y="73065"/>
                  </a:cubicBezTo>
                  <a:cubicBezTo>
                    <a:pt x="130550" y="60843"/>
                    <a:pt x="108657" y="52918"/>
                    <a:pt x="92540" y="53993"/>
                  </a:cubicBezTo>
                  <a:cubicBezTo>
                    <a:pt x="91331" y="51978"/>
                    <a:pt x="83407" y="45397"/>
                    <a:pt x="73871" y="44322"/>
                  </a:cubicBezTo>
                  <a:cubicBezTo>
                    <a:pt x="73468" y="36667"/>
                    <a:pt x="71184" y="33309"/>
                    <a:pt x="56813" y="25250"/>
                  </a:cubicBezTo>
                  <a:lnTo>
                    <a:pt x="11954" y="0"/>
                  </a:lnTo>
                  <a:lnTo>
                    <a:pt x="0" y="17460"/>
                  </a:lnTo>
                  <a:lnTo>
                    <a:pt x="41905" y="41636"/>
                  </a:lnTo>
                  <a:lnTo>
                    <a:pt x="36935" y="43785"/>
                  </a:lnTo>
                  <a:cubicBezTo>
                    <a:pt x="34249" y="44994"/>
                    <a:pt x="29414" y="47546"/>
                    <a:pt x="27802" y="49695"/>
                  </a:cubicBezTo>
                  <a:cubicBezTo>
                    <a:pt x="26996" y="50635"/>
                    <a:pt x="26862" y="52112"/>
                    <a:pt x="27265" y="53590"/>
                  </a:cubicBezTo>
                  <a:cubicBezTo>
                    <a:pt x="27802" y="55470"/>
                    <a:pt x="30623" y="57619"/>
                    <a:pt x="32369" y="58291"/>
                  </a:cubicBezTo>
                  <a:cubicBezTo>
                    <a:pt x="35055" y="59499"/>
                    <a:pt x="37473" y="60574"/>
                    <a:pt x="42442" y="60574"/>
                  </a:cubicBezTo>
                  <a:cubicBezTo>
                    <a:pt x="46337" y="60574"/>
                    <a:pt x="51307" y="59902"/>
                    <a:pt x="57485" y="58425"/>
                  </a:cubicBezTo>
                  <a:lnTo>
                    <a:pt x="65678" y="56545"/>
                  </a:lnTo>
                  <a:lnTo>
                    <a:pt x="60037" y="62857"/>
                  </a:lnTo>
                  <a:cubicBezTo>
                    <a:pt x="59365" y="63663"/>
                    <a:pt x="58425" y="65006"/>
                    <a:pt x="58559" y="66618"/>
                  </a:cubicBezTo>
                  <a:cubicBezTo>
                    <a:pt x="58694" y="67827"/>
                    <a:pt x="59499" y="69170"/>
                    <a:pt x="60843" y="70244"/>
                  </a:cubicBezTo>
                  <a:cubicBezTo>
                    <a:pt x="66484" y="74677"/>
                    <a:pt x="73602" y="75482"/>
                    <a:pt x="84078" y="72931"/>
                  </a:cubicBezTo>
                  <a:cubicBezTo>
                    <a:pt x="87302" y="72125"/>
                    <a:pt x="90122" y="71722"/>
                    <a:pt x="92137" y="71722"/>
                  </a:cubicBezTo>
                  <a:cubicBezTo>
                    <a:pt x="96703" y="71722"/>
                    <a:pt x="98181" y="73602"/>
                    <a:pt x="98584" y="75214"/>
                  </a:cubicBezTo>
                  <a:cubicBezTo>
                    <a:pt x="99927" y="80049"/>
                    <a:pt x="92540" y="85824"/>
                    <a:pt x="86093" y="89854"/>
                  </a:cubicBezTo>
                  <a:cubicBezTo>
                    <a:pt x="85018" y="90659"/>
                    <a:pt x="83407" y="92271"/>
                    <a:pt x="83407" y="94286"/>
                  </a:cubicBezTo>
                  <a:cubicBezTo>
                    <a:pt x="83407" y="96032"/>
                    <a:pt x="85018" y="98181"/>
                    <a:pt x="87705" y="99793"/>
                  </a:cubicBezTo>
                  <a:cubicBezTo>
                    <a:pt x="89316" y="100733"/>
                    <a:pt x="92674" y="102479"/>
                    <a:pt x="98181" y="102479"/>
                  </a:cubicBezTo>
                  <a:cubicBezTo>
                    <a:pt x="102613" y="102479"/>
                    <a:pt x="107448" y="101404"/>
                    <a:pt x="112686" y="99255"/>
                  </a:cubicBezTo>
                  <a:lnTo>
                    <a:pt x="115104" y="98181"/>
                  </a:lnTo>
                  <a:cubicBezTo>
                    <a:pt x="120342" y="95898"/>
                    <a:pt x="128401" y="92406"/>
                    <a:pt x="136594" y="90525"/>
                  </a:cubicBezTo>
                  <a:cubicBezTo>
                    <a:pt x="142772" y="89048"/>
                    <a:pt x="147070" y="88376"/>
                    <a:pt x="150562" y="88242"/>
                  </a:cubicBezTo>
                  <a:lnTo>
                    <a:pt x="152308" y="88242"/>
                  </a:lnTo>
                  <a:cubicBezTo>
                    <a:pt x="165067" y="88242"/>
                    <a:pt x="173932" y="92674"/>
                    <a:pt x="175812" y="100061"/>
                  </a:cubicBezTo>
                  <a:cubicBezTo>
                    <a:pt x="177290" y="105702"/>
                    <a:pt x="174066" y="111881"/>
                    <a:pt x="167888" y="115238"/>
                  </a:cubicBezTo>
                  <a:cubicBezTo>
                    <a:pt x="163859" y="117522"/>
                    <a:pt x="157412" y="120342"/>
                    <a:pt x="148950" y="123565"/>
                  </a:cubicBezTo>
                  <a:cubicBezTo>
                    <a:pt x="142235" y="126386"/>
                    <a:pt x="134176" y="130012"/>
                    <a:pt x="124640" y="134713"/>
                  </a:cubicBezTo>
                  <a:cubicBezTo>
                    <a:pt x="119268" y="137399"/>
                    <a:pt x="116313" y="140220"/>
                    <a:pt x="116178" y="142906"/>
                  </a:cubicBezTo>
                  <a:cubicBezTo>
                    <a:pt x="116044" y="144786"/>
                    <a:pt x="117522" y="146801"/>
                    <a:pt x="120342" y="148547"/>
                  </a:cubicBezTo>
                  <a:cubicBezTo>
                    <a:pt x="125714" y="151636"/>
                    <a:pt x="135385" y="152308"/>
                    <a:pt x="141697" y="149756"/>
                  </a:cubicBezTo>
                  <a:cubicBezTo>
                    <a:pt x="155800" y="144384"/>
                    <a:pt x="168425" y="140354"/>
                    <a:pt x="180379" y="137802"/>
                  </a:cubicBezTo>
                  <a:cubicBezTo>
                    <a:pt x="194750" y="134713"/>
                    <a:pt x="211673" y="133370"/>
                    <a:pt x="227925" y="133370"/>
                  </a:cubicBezTo>
                  <a:cubicBezTo>
                    <a:pt x="239610" y="133504"/>
                    <a:pt x="252503" y="134445"/>
                    <a:pt x="267546" y="135385"/>
                  </a:cubicBezTo>
                  <a:cubicBezTo>
                    <a:pt x="273187" y="135788"/>
                    <a:pt x="279097" y="136191"/>
                    <a:pt x="285275" y="136594"/>
                  </a:cubicBezTo>
                  <a:cubicBezTo>
                    <a:pt x="295080" y="137131"/>
                    <a:pt x="302467" y="132967"/>
                    <a:pt x="303138" y="129072"/>
                  </a:cubicBezTo>
                  <a:cubicBezTo>
                    <a:pt x="303273" y="128535"/>
                    <a:pt x="303004" y="127058"/>
                    <a:pt x="301795" y="125580"/>
                  </a:cubicBezTo>
                  <a:cubicBezTo>
                    <a:pt x="300452" y="123834"/>
                    <a:pt x="296826" y="120745"/>
                    <a:pt x="288901" y="120208"/>
                  </a:cubicBezTo>
                  <a:cubicBezTo>
                    <a:pt x="282857" y="119805"/>
                    <a:pt x="277082" y="119402"/>
                    <a:pt x="271441" y="118999"/>
                  </a:cubicBezTo>
                  <a:cubicBezTo>
                    <a:pt x="250086" y="117522"/>
                    <a:pt x="225910" y="116178"/>
                    <a:pt x="204823" y="116984"/>
                  </a:cubicBezTo>
                  <a:cubicBezTo>
                    <a:pt x="210330" y="106911"/>
                    <a:pt x="209658" y="98047"/>
                    <a:pt x="205495" y="91600"/>
                  </a:cubicBezTo>
                  <a:close/>
                </a:path>
              </a:pathLst>
            </a:custGeom>
            <a:solidFill>
              <a:schemeClr val="tx1"/>
            </a:solidFill>
            <a:ln w="1339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EA931697-97B7-46C7-BE4A-8814407F0847}"/>
                </a:ext>
              </a:extLst>
            </p:cNvPr>
            <p:cNvSpPr/>
            <p:nvPr/>
          </p:nvSpPr>
          <p:spPr>
            <a:xfrm>
              <a:off x="975975" y="4893970"/>
              <a:ext cx="292805" cy="389449"/>
            </a:xfrm>
            <a:custGeom>
              <a:avLst/>
              <a:gdLst>
                <a:gd name="connsiteX0" fmla="*/ 168962 w 292805"/>
                <a:gd name="connsiteY0" fmla="*/ 5859 h 389449"/>
                <a:gd name="connsiteX1" fmla="*/ 0 w 292805"/>
                <a:gd name="connsiteY1" fmla="*/ 326592 h 389449"/>
                <a:gd name="connsiteX2" fmla="*/ 116044 w 292805"/>
                <a:gd name="connsiteY2" fmla="*/ 389450 h 389449"/>
                <a:gd name="connsiteX3" fmla="*/ 292125 w 292805"/>
                <a:gd name="connsiteY3" fmla="*/ 72612 h 389449"/>
                <a:gd name="connsiteX4" fmla="*/ 281514 w 292805"/>
                <a:gd name="connsiteY4" fmla="*/ 50719 h 389449"/>
                <a:gd name="connsiteX5" fmla="*/ 193004 w 292805"/>
                <a:gd name="connsiteY5" fmla="*/ 2905 h 389449"/>
                <a:gd name="connsiteX6" fmla="*/ 168962 w 292805"/>
                <a:gd name="connsiteY6" fmla="*/ 5859 h 3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05" h="389449">
                  <a:moveTo>
                    <a:pt x="168962" y="5859"/>
                  </a:moveTo>
                  <a:cubicBezTo>
                    <a:pt x="103688" y="105921"/>
                    <a:pt x="45531" y="218473"/>
                    <a:pt x="0" y="326592"/>
                  </a:cubicBezTo>
                  <a:lnTo>
                    <a:pt x="116044" y="389450"/>
                  </a:lnTo>
                  <a:cubicBezTo>
                    <a:pt x="181453" y="292746"/>
                    <a:pt x="243907" y="181806"/>
                    <a:pt x="292125" y="72612"/>
                  </a:cubicBezTo>
                  <a:cubicBezTo>
                    <a:pt x="292125" y="72612"/>
                    <a:pt x="296826" y="59046"/>
                    <a:pt x="281514" y="50719"/>
                  </a:cubicBezTo>
                  <a:cubicBezTo>
                    <a:pt x="246191" y="31647"/>
                    <a:pt x="228462" y="21977"/>
                    <a:pt x="193004" y="2905"/>
                  </a:cubicBezTo>
                  <a:cubicBezTo>
                    <a:pt x="187766" y="84"/>
                    <a:pt x="174738" y="-3005"/>
                    <a:pt x="168962" y="5859"/>
                  </a:cubicBezTo>
                  <a:close/>
                </a:path>
              </a:pathLst>
            </a:custGeom>
            <a:solidFill>
              <a:schemeClr val="tx1"/>
            </a:solidFill>
            <a:ln w="13390"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948AEDA2-7C03-42DB-999F-2A5A601FFDDB}"/>
                </a:ext>
              </a:extLst>
            </p:cNvPr>
            <p:cNvSpPr/>
            <p:nvPr/>
          </p:nvSpPr>
          <p:spPr>
            <a:xfrm>
              <a:off x="1189932" y="4849420"/>
              <a:ext cx="87317" cy="64914"/>
            </a:xfrm>
            <a:custGeom>
              <a:avLst/>
              <a:gdLst>
                <a:gd name="connsiteX0" fmla="*/ 78169 w 87317"/>
                <a:gd name="connsiteY0" fmla="*/ 29188 h 64914"/>
                <a:gd name="connsiteX1" fmla="*/ 28742 w 87317"/>
                <a:gd name="connsiteY1" fmla="*/ 2460 h 64914"/>
                <a:gd name="connsiteX2" fmla="*/ 10610 w 87317"/>
                <a:gd name="connsiteY2" fmla="*/ 4340 h 64914"/>
                <a:gd name="connsiteX3" fmla="*/ 0 w 87317"/>
                <a:gd name="connsiteY3" fmla="*/ 23950 h 64914"/>
                <a:gd name="connsiteX4" fmla="*/ 75751 w 87317"/>
                <a:gd name="connsiteY4" fmla="*/ 64914 h 64914"/>
                <a:gd name="connsiteX5" fmla="*/ 86362 w 87317"/>
                <a:gd name="connsiteY5" fmla="*/ 45305 h 64914"/>
                <a:gd name="connsiteX6" fmla="*/ 78169 w 87317"/>
                <a:gd name="connsiteY6" fmla="*/ 29188 h 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17" h="64914">
                  <a:moveTo>
                    <a:pt x="78169" y="29188"/>
                  </a:moveTo>
                  <a:lnTo>
                    <a:pt x="28742" y="2460"/>
                  </a:lnTo>
                  <a:cubicBezTo>
                    <a:pt x="21490" y="-1435"/>
                    <a:pt x="13431" y="-629"/>
                    <a:pt x="10610" y="4340"/>
                  </a:cubicBezTo>
                  <a:lnTo>
                    <a:pt x="0" y="23950"/>
                  </a:lnTo>
                  <a:lnTo>
                    <a:pt x="75751" y="64914"/>
                  </a:lnTo>
                  <a:lnTo>
                    <a:pt x="86362" y="45305"/>
                  </a:lnTo>
                  <a:cubicBezTo>
                    <a:pt x="89182" y="40336"/>
                    <a:pt x="85556" y="33083"/>
                    <a:pt x="78169" y="29188"/>
                  </a:cubicBezTo>
                  <a:close/>
                </a:path>
              </a:pathLst>
            </a:custGeom>
            <a:solidFill>
              <a:schemeClr val="tx1"/>
            </a:solidFill>
            <a:ln w="1339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351FA9C-59C7-4C53-BCA3-5FAF70DA0AC4}"/>
                </a:ext>
              </a:extLst>
            </p:cNvPr>
            <p:cNvSpPr/>
            <p:nvPr/>
          </p:nvSpPr>
          <p:spPr>
            <a:xfrm>
              <a:off x="919784" y="5255617"/>
              <a:ext cx="150611" cy="195492"/>
            </a:xfrm>
            <a:custGeom>
              <a:avLst/>
              <a:gdLst>
                <a:gd name="connsiteX0" fmla="*/ 6900 w 150611"/>
                <a:gd name="connsiteY0" fmla="*/ 194078 h 195492"/>
                <a:gd name="connsiteX1" fmla="*/ 41955 w 150611"/>
                <a:gd name="connsiteY1" fmla="*/ 173798 h 195492"/>
                <a:gd name="connsiteX2" fmla="*/ 150612 w 150611"/>
                <a:gd name="connsiteY2" fmla="*/ 59097 h 195492"/>
                <a:gd name="connsiteX3" fmla="*/ 41552 w 150611"/>
                <a:gd name="connsiteY3" fmla="*/ 0 h 195492"/>
                <a:gd name="connsiteX4" fmla="*/ 4616 w 150611"/>
                <a:gd name="connsiteY4" fmla="*/ 153920 h 195492"/>
                <a:gd name="connsiteX5" fmla="*/ 6900 w 150611"/>
                <a:gd name="connsiteY5" fmla="*/ 194078 h 19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611" h="195492">
                  <a:moveTo>
                    <a:pt x="6900" y="194078"/>
                  </a:moveTo>
                  <a:cubicBezTo>
                    <a:pt x="15093" y="198511"/>
                    <a:pt x="27315" y="192735"/>
                    <a:pt x="41955" y="173798"/>
                  </a:cubicBezTo>
                  <a:cubicBezTo>
                    <a:pt x="41955" y="173798"/>
                    <a:pt x="78487" y="170305"/>
                    <a:pt x="150612" y="59097"/>
                  </a:cubicBezTo>
                  <a:lnTo>
                    <a:pt x="41552" y="0"/>
                  </a:lnTo>
                  <a:cubicBezTo>
                    <a:pt x="-13515" y="123565"/>
                    <a:pt x="4616" y="153920"/>
                    <a:pt x="4616" y="153920"/>
                  </a:cubicBezTo>
                  <a:cubicBezTo>
                    <a:pt x="990" y="165336"/>
                    <a:pt x="-4651" y="187900"/>
                    <a:pt x="6900" y="194078"/>
                  </a:cubicBezTo>
                  <a:close/>
                </a:path>
              </a:pathLst>
            </a:custGeom>
            <a:solidFill>
              <a:schemeClr val="tx1"/>
            </a:solidFill>
            <a:ln w="1339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7793DFB6-B2F7-4A3D-85E1-CDB85DEAAECD}"/>
                </a:ext>
              </a:extLst>
            </p:cNvPr>
            <p:cNvSpPr/>
            <p:nvPr/>
          </p:nvSpPr>
          <p:spPr>
            <a:xfrm>
              <a:off x="1194848" y="4987785"/>
              <a:ext cx="124032" cy="196946"/>
            </a:xfrm>
            <a:custGeom>
              <a:avLst/>
              <a:gdLst>
                <a:gd name="connsiteX0" fmla="*/ 8380 w 124032"/>
                <a:gd name="connsiteY0" fmla="*/ 193693 h 196946"/>
                <a:gd name="connsiteX1" fmla="*/ 34973 w 124032"/>
                <a:gd name="connsiteY1" fmla="*/ 188186 h 196946"/>
                <a:gd name="connsiteX2" fmla="*/ 122410 w 124032"/>
                <a:gd name="connsiteY2" fmla="*/ 26745 h 196946"/>
                <a:gd name="connsiteX3" fmla="*/ 112605 w 124032"/>
                <a:gd name="connsiteY3" fmla="*/ 1495 h 196946"/>
                <a:gd name="connsiteX4" fmla="*/ 87355 w 124032"/>
                <a:gd name="connsiteY4" fmla="*/ 11434 h 196946"/>
                <a:gd name="connsiteX5" fmla="*/ 2873 w 124032"/>
                <a:gd name="connsiteY5" fmla="*/ 167234 h 196946"/>
                <a:gd name="connsiteX6" fmla="*/ 8380 w 124032"/>
                <a:gd name="connsiteY6" fmla="*/ 193693 h 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32" h="196946">
                  <a:moveTo>
                    <a:pt x="8380" y="193693"/>
                  </a:moveTo>
                  <a:cubicBezTo>
                    <a:pt x="17110" y="199737"/>
                    <a:pt x="29064" y="197051"/>
                    <a:pt x="34973" y="188186"/>
                  </a:cubicBezTo>
                  <a:cubicBezTo>
                    <a:pt x="68685" y="136880"/>
                    <a:pt x="97965" y="82887"/>
                    <a:pt x="122410" y="26745"/>
                  </a:cubicBezTo>
                  <a:cubicBezTo>
                    <a:pt x="126707" y="17075"/>
                    <a:pt x="122141" y="5256"/>
                    <a:pt x="112605" y="1495"/>
                  </a:cubicBezTo>
                  <a:cubicBezTo>
                    <a:pt x="103875" y="-1863"/>
                    <a:pt x="93130" y="18"/>
                    <a:pt x="87355" y="11434"/>
                  </a:cubicBezTo>
                  <a:cubicBezTo>
                    <a:pt x="63582" y="65695"/>
                    <a:pt x="35376" y="117808"/>
                    <a:pt x="2873" y="167234"/>
                  </a:cubicBezTo>
                  <a:cubicBezTo>
                    <a:pt x="-2230" y="176636"/>
                    <a:pt x="-619" y="187515"/>
                    <a:pt x="8380" y="193693"/>
                  </a:cubicBezTo>
                  <a:close/>
                </a:path>
              </a:pathLst>
            </a:custGeom>
            <a:solidFill>
              <a:schemeClr val="tx1"/>
            </a:solidFill>
            <a:ln w="13390" cap="flat">
              <a:noFill/>
              <a:prstDash val="solid"/>
              <a:miter/>
            </a:ln>
          </p:spPr>
          <p:txBody>
            <a:bodyPr rtlCol="0" anchor="ctr"/>
            <a:lstStyle/>
            <a:p>
              <a:endParaRPr lang="en-US" dirty="0"/>
            </a:p>
          </p:txBody>
        </p:sp>
      </p:grpSp>
    </p:spTree>
    <p:custDataLst>
      <p:tags r:id="rId1"/>
    </p:custDataLst>
    <p:extLst>
      <p:ext uri="{BB962C8B-B14F-4D97-AF65-F5344CB8AC3E}">
        <p14:creationId xmlns:p14="http://schemas.microsoft.com/office/powerpoint/2010/main" val="2264951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FD64-8C73-4D1D-B881-E04C0B3EA528}"/>
              </a:ext>
            </a:extLst>
          </p:cNvPr>
          <p:cNvSpPr>
            <a:spLocks noGrp="1"/>
          </p:cNvSpPr>
          <p:nvPr>
            <p:ph type="title"/>
          </p:nvPr>
        </p:nvSpPr>
        <p:spPr>
          <a:xfrm>
            <a:off x="6088864" y="535666"/>
            <a:ext cx="5447761" cy="2099249"/>
          </a:xfrm>
        </p:spPr>
        <p:txBody>
          <a:bodyPr anchor="t">
            <a:noAutofit/>
          </a:bodyPr>
          <a:lstStyle/>
          <a:p>
            <a:r>
              <a:rPr lang="en-US" dirty="0"/>
              <a:t>Documentation and Warm Handoffs</a:t>
            </a:r>
          </a:p>
        </p:txBody>
      </p:sp>
      <p:pic>
        <p:nvPicPr>
          <p:cNvPr id="7" name="Picture Placeholder 6" descr="A picture containing person, indoor, person, computer&#10;&#10;Description automatically generated">
            <a:extLst>
              <a:ext uri="{FF2B5EF4-FFF2-40B4-BE49-F238E27FC236}">
                <a16:creationId xmlns:a16="http://schemas.microsoft.com/office/drawing/2014/main" id="{8D19135A-A05A-4429-BB66-86A946B67B3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8110" r="18110"/>
          <a:stretch>
            <a:fillRect/>
          </a:stretch>
        </p:blipFill>
        <p:spPr/>
      </p:pic>
      <p:sp>
        <p:nvSpPr>
          <p:cNvPr id="3" name="Text Placeholder 2">
            <a:extLst>
              <a:ext uri="{FF2B5EF4-FFF2-40B4-BE49-F238E27FC236}">
                <a16:creationId xmlns:a16="http://schemas.microsoft.com/office/drawing/2014/main" id="{958390FA-966E-4BA0-A6BA-C6C29DE1CBCD}"/>
              </a:ext>
            </a:extLst>
          </p:cNvPr>
          <p:cNvSpPr>
            <a:spLocks noGrp="1"/>
          </p:cNvSpPr>
          <p:nvPr>
            <p:ph type="body" sz="quarter" idx="11"/>
          </p:nvPr>
        </p:nvSpPr>
        <p:spPr>
          <a:xfrm>
            <a:off x="6095583" y="2719136"/>
            <a:ext cx="5456337" cy="3284621"/>
          </a:xfrm>
        </p:spPr>
        <p:txBody>
          <a:bodyPr>
            <a:normAutofit lnSpcReduction="10000"/>
          </a:bodyPr>
          <a:lstStyle/>
          <a:p>
            <a:pPr marL="457200" indent="-457200">
              <a:buFont typeface="Arial" panose="020B0604020202020204" pitchFamily="34" charset="0"/>
              <a:buChar char="•"/>
            </a:pPr>
            <a:r>
              <a:rPr lang="en-US" dirty="0"/>
              <a:t>Make sure the family</a:t>
            </a:r>
            <a:br>
              <a:rPr lang="en-US" dirty="0"/>
            </a:br>
            <a:r>
              <a:rPr lang="en-US" dirty="0"/>
              <a:t>has a copy of the plan.</a:t>
            </a:r>
          </a:p>
          <a:p>
            <a:pPr marL="457200" indent="-457200">
              <a:buFont typeface="Arial" panose="020B0604020202020204" pitchFamily="34" charset="0"/>
              <a:buChar char="•"/>
            </a:pPr>
            <a:r>
              <a:rPr lang="en-US" dirty="0"/>
              <a:t>Enter it into CWS/CMS.</a:t>
            </a:r>
          </a:p>
          <a:p>
            <a:pPr marL="457200" indent="-457200">
              <a:buFont typeface="Arial" panose="020B0604020202020204" pitchFamily="34" charset="0"/>
              <a:buChar char="•"/>
            </a:pPr>
            <a:r>
              <a:rPr lang="en-US" dirty="0"/>
              <a:t>Documentation and warm</a:t>
            </a:r>
            <a:br>
              <a:rPr lang="en-US" dirty="0"/>
            </a:br>
            <a:r>
              <a:rPr lang="en-US" dirty="0"/>
              <a:t>handoffs supporting transfers.</a:t>
            </a:r>
          </a:p>
          <a:p>
            <a:pPr marL="457200" indent="-457200">
              <a:buFont typeface="Arial" panose="020B0604020202020204" pitchFamily="34" charset="0"/>
              <a:buChar char="•"/>
            </a:pPr>
            <a:r>
              <a:rPr lang="en-US" dirty="0"/>
              <a:t>Review and update the</a:t>
            </a:r>
            <a:br>
              <a:rPr lang="en-US" dirty="0"/>
            </a:br>
            <a:r>
              <a:rPr lang="en-US" dirty="0"/>
              <a:t>safety assessment.</a:t>
            </a:r>
          </a:p>
        </p:txBody>
      </p:sp>
    </p:spTree>
    <p:custDataLst>
      <p:tags r:id="rId1"/>
    </p:custDataLst>
    <p:extLst>
      <p:ext uri="{BB962C8B-B14F-4D97-AF65-F5344CB8AC3E}">
        <p14:creationId xmlns:p14="http://schemas.microsoft.com/office/powerpoint/2010/main" val="321778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5ECE-A868-8A9B-4793-ED40859AE635}"/>
              </a:ext>
            </a:extLst>
          </p:cNvPr>
          <p:cNvSpPr>
            <a:spLocks noGrp="1"/>
          </p:cNvSpPr>
          <p:nvPr>
            <p:ph type="title"/>
          </p:nvPr>
        </p:nvSpPr>
        <p:spPr/>
        <p:txBody>
          <a:bodyPr/>
          <a:lstStyle/>
          <a:p>
            <a:r>
              <a:rPr lang="en-US" dirty="0"/>
              <a:t>Closing and next steps</a:t>
            </a:r>
          </a:p>
        </p:txBody>
      </p:sp>
    </p:spTree>
    <p:extLst>
      <p:ext uri="{BB962C8B-B14F-4D97-AF65-F5344CB8AC3E}">
        <p14:creationId xmlns:p14="http://schemas.microsoft.com/office/powerpoint/2010/main" val="4252570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6C4E9AD-4FE1-3F97-15CD-BBF91077CEA1}"/>
              </a:ext>
            </a:extLst>
          </p:cNvPr>
          <p:cNvSpPr>
            <a:spLocks noGrp="1"/>
          </p:cNvSpPr>
          <p:nvPr>
            <p:ph type="title"/>
          </p:nvPr>
        </p:nvSpPr>
        <p:spPr/>
        <p:txBody>
          <a:bodyPr/>
          <a:lstStyle/>
          <a:p>
            <a:r>
              <a:rPr lang="en-US" dirty="0"/>
              <a:t>Reflection: </a:t>
            </a:r>
            <a:br>
              <a:rPr lang="en-US" dirty="0"/>
            </a:br>
            <a:r>
              <a:rPr lang="en-US" dirty="0"/>
              <a:t>Your next steps</a:t>
            </a:r>
          </a:p>
        </p:txBody>
      </p:sp>
      <p:sp>
        <p:nvSpPr>
          <p:cNvPr id="11" name="Text Placeholder 10">
            <a:extLst>
              <a:ext uri="{FF2B5EF4-FFF2-40B4-BE49-F238E27FC236}">
                <a16:creationId xmlns:a16="http://schemas.microsoft.com/office/drawing/2014/main" id="{7728DC16-F94F-4533-9EA2-81A4499916FD}"/>
              </a:ext>
            </a:extLst>
          </p:cNvPr>
          <p:cNvSpPr>
            <a:spLocks noGrp="1"/>
          </p:cNvSpPr>
          <p:nvPr>
            <p:ph type="body" sz="quarter" idx="11"/>
          </p:nvPr>
        </p:nvSpPr>
        <p:spPr>
          <a:xfrm>
            <a:off x="639663" y="2198670"/>
            <a:ext cx="5456337" cy="4119937"/>
          </a:xfrm>
        </p:spPr>
        <p:txBody>
          <a:bodyPr>
            <a:noAutofit/>
          </a:bodyPr>
          <a:lstStyle/>
          <a:p>
            <a:pPr marL="457200" indent="-457200">
              <a:lnSpc>
                <a:spcPct val="90000"/>
              </a:lnSpc>
              <a:buFont typeface="Arial" panose="020B0604020202020204" pitchFamily="34" charset="0"/>
              <a:buChar char="•"/>
            </a:pPr>
            <a:r>
              <a:rPr lang="en-US" dirty="0">
                <a:sym typeface="Tahoma" charset="0"/>
              </a:rPr>
              <a:t>What is one thing that stuck with you that you are going to build into your practice going forward?</a:t>
            </a:r>
          </a:p>
          <a:p>
            <a:pPr marL="457200" indent="-457200">
              <a:lnSpc>
                <a:spcPct val="90000"/>
              </a:lnSpc>
              <a:buFont typeface="Arial" panose="020B0604020202020204" pitchFamily="34" charset="0"/>
              <a:buChar char="•"/>
            </a:pPr>
            <a:r>
              <a:rPr lang="en-US" dirty="0"/>
              <a:t>What do you want to bring back to your team to encourage </a:t>
            </a:r>
            <a:r>
              <a:rPr lang="en-US" b="1" dirty="0"/>
              <a:t>system infrastructure </a:t>
            </a:r>
            <a:r>
              <a:rPr lang="en-US" dirty="0"/>
              <a:t>that supports strong safety planning practice?</a:t>
            </a:r>
          </a:p>
        </p:txBody>
      </p:sp>
      <p:pic>
        <p:nvPicPr>
          <p:cNvPr id="5" name="Picture Placeholder 4" descr="A picture containing indoor, person&#10;&#10;Description automatically generated">
            <a:extLst>
              <a:ext uri="{FF2B5EF4-FFF2-40B4-BE49-F238E27FC236}">
                <a16:creationId xmlns:a16="http://schemas.microsoft.com/office/drawing/2014/main" id="{05D15FDA-6269-43B1-B0DC-96E33A1705B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9407" t="-64" r="3899" b="64"/>
          <a:stretch/>
        </p:blipFill>
        <p:spPr>
          <a:xfrm>
            <a:off x="6628573" y="535667"/>
            <a:ext cx="4917882" cy="5782940"/>
          </a:xfrm>
        </p:spPr>
      </p:pic>
    </p:spTree>
    <p:custDataLst>
      <p:tags r:id="rId1"/>
    </p:custDataLst>
    <p:extLst>
      <p:ext uri="{BB962C8B-B14F-4D97-AF65-F5344CB8AC3E}">
        <p14:creationId xmlns:p14="http://schemas.microsoft.com/office/powerpoint/2010/main" val="696430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F215A-5638-4FAF-9720-15139C16CF54}"/>
              </a:ext>
            </a:extLst>
          </p:cNvPr>
          <p:cNvSpPr>
            <a:spLocks noGrp="1"/>
          </p:cNvSpPr>
          <p:nvPr>
            <p:ph type="title"/>
          </p:nvPr>
        </p:nvSpPr>
        <p:spPr/>
        <p:txBody>
          <a:bodyPr/>
          <a:lstStyle/>
          <a:p>
            <a:r>
              <a:rPr lang="en-US" dirty="0"/>
              <a:t>Training Evaluation	</a:t>
            </a:r>
          </a:p>
        </p:txBody>
      </p:sp>
      <p:sp>
        <p:nvSpPr>
          <p:cNvPr id="11" name="Picture Placeholder 10">
            <a:extLst>
              <a:ext uri="{FF2B5EF4-FFF2-40B4-BE49-F238E27FC236}">
                <a16:creationId xmlns:a16="http://schemas.microsoft.com/office/drawing/2014/main" id="{84957C54-7BAB-497F-AC45-C8EC6D47E268}"/>
              </a:ext>
            </a:extLst>
          </p:cNvPr>
          <p:cNvSpPr>
            <a:spLocks noGrp="1"/>
          </p:cNvSpPr>
          <p:nvPr>
            <p:ph type="pic" sz="quarter" idx="10"/>
          </p:nvPr>
        </p:nvSpPr>
        <p:spPr/>
        <p:txBody>
          <a:bodyPr/>
          <a:lstStyle/>
          <a:p>
            <a:endParaRPr lang="en-US" dirty="0"/>
          </a:p>
        </p:txBody>
      </p:sp>
      <p:sp>
        <p:nvSpPr>
          <p:cNvPr id="2" name="Text Placeholder 1">
            <a:extLst>
              <a:ext uri="{FF2B5EF4-FFF2-40B4-BE49-F238E27FC236}">
                <a16:creationId xmlns:a16="http://schemas.microsoft.com/office/drawing/2014/main" id="{AF155742-1264-4BB4-9C46-4CDCC944663D}"/>
              </a:ext>
            </a:extLst>
          </p:cNvPr>
          <p:cNvSpPr>
            <a:spLocks noGrp="1"/>
          </p:cNvSpPr>
          <p:nvPr>
            <p:ph type="body" sz="quarter" idx="11"/>
          </p:nvPr>
        </p:nvSpPr>
        <p:spPr/>
        <p:txBody>
          <a:bodyPr/>
          <a:lstStyle/>
          <a:p>
            <a:r>
              <a:rPr lang="en-US" dirty="0"/>
              <a:t>Please help us improve the delivery of this training for your peers</a:t>
            </a:r>
            <a:br>
              <a:rPr lang="en-US" dirty="0"/>
            </a:br>
            <a:r>
              <a:rPr lang="en-US" dirty="0"/>
              <a:t>across California</a:t>
            </a:r>
            <a:br>
              <a:rPr lang="en-US" dirty="0"/>
            </a:br>
            <a:r>
              <a:rPr lang="en-US" dirty="0"/>
              <a:t>by submitting</a:t>
            </a:r>
            <a:br>
              <a:rPr lang="en-US" dirty="0"/>
            </a:br>
            <a:r>
              <a:rPr lang="en-US" dirty="0"/>
              <a:t>your feedback.</a:t>
            </a:r>
          </a:p>
        </p:txBody>
      </p:sp>
      <p:pic>
        <p:nvPicPr>
          <p:cNvPr id="5" name="Picture 4" descr="Qr code&#10;&#10;Description automatically generated">
            <a:extLst>
              <a:ext uri="{FF2B5EF4-FFF2-40B4-BE49-F238E27FC236}">
                <a16:creationId xmlns:a16="http://schemas.microsoft.com/office/drawing/2014/main" id="{732C1E3F-7C75-4B3E-A83D-9801F95638C3}"/>
              </a:ext>
            </a:extLst>
          </p:cNvPr>
          <p:cNvPicPr>
            <a:picLocks noChangeAspect="1"/>
          </p:cNvPicPr>
          <p:nvPr/>
        </p:nvPicPr>
        <p:blipFill rotWithShape="1">
          <a:blip r:embed="rId4"/>
          <a:srcRect l="10771" t="11424" r="12888" b="9342"/>
          <a:stretch/>
        </p:blipFill>
        <p:spPr>
          <a:xfrm>
            <a:off x="1269862" y="809479"/>
            <a:ext cx="5315552" cy="5235316"/>
          </a:xfrm>
          <a:prstGeom prst="rect">
            <a:avLst/>
          </a:prstGeom>
          <a:noFill/>
        </p:spPr>
      </p:pic>
    </p:spTree>
    <p:custDataLst>
      <p:tags r:id="rId1"/>
    </p:custDataLst>
    <p:extLst>
      <p:ext uri="{BB962C8B-B14F-4D97-AF65-F5344CB8AC3E}">
        <p14:creationId xmlns:p14="http://schemas.microsoft.com/office/powerpoint/2010/main" val="2039533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2C5C7F-8FB5-4A70-AC8E-D96F134267BA}"/>
              </a:ext>
            </a:extLst>
          </p:cNvPr>
          <p:cNvSpPr>
            <a:spLocks noGrp="1"/>
          </p:cNvSpPr>
          <p:nvPr>
            <p:ph type="body" sz="quarter" idx="11"/>
          </p:nvPr>
        </p:nvSpPr>
        <p:spPr/>
        <p:txBody>
          <a:bodyPr/>
          <a:lstStyle/>
          <a:p>
            <a:r>
              <a:rPr lang="en-US" sz="2800" dirty="0">
                <a:latin typeface="Segoe UI" panose="020B0502040204020203" pitchFamily="34" charset="0"/>
                <a:cs typeface="Segoe UI" panose="020B0502040204020203" pitchFamily="34" charset="0"/>
              </a:rPr>
              <a:t>EvidentChange.org </a:t>
            </a:r>
            <a:br>
              <a:rPr lang="en-US" sz="2800" dirty="0">
                <a:latin typeface="Segoe UI" panose="020B0502040204020203" pitchFamily="34" charset="0"/>
                <a:cs typeface="Segoe UI" panose="020B0502040204020203" pitchFamily="34" charset="0"/>
              </a:rPr>
            </a:br>
            <a:r>
              <a:rPr lang="en-US" sz="2800" dirty="0">
                <a:latin typeface="Segoe UI" panose="020B0502040204020203" pitchFamily="34" charset="0"/>
                <a:cs typeface="Segoe UI" panose="020B0502040204020203" pitchFamily="34" charset="0"/>
              </a:rPr>
              <a:t>(800) 306-6223 Info@EvidentChange.org</a:t>
            </a:r>
            <a:endParaRPr lang="en-US" dirty="0"/>
          </a:p>
        </p:txBody>
      </p:sp>
      <p:sp>
        <p:nvSpPr>
          <p:cNvPr id="3" name="Picture Placeholder 2">
            <a:extLst>
              <a:ext uri="{FF2B5EF4-FFF2-40B4-BE49-F238E27FC236}">
                <a16:creationId xmlns:a16="http://schemas.microsoft.com/office/drawing/2014/main" id="{F797174F-D994-4400-AC19-1BCF7BF8C3E0}"/>
              </a:ext>
            </a:extLst>
          </p:cNvPr>
          <p:cNvSpPr>
            <a:spLocks noGrp="1"/>
          </p:cNvSpPr>
          <p:nvPr>
            <p:ph type="pic" sz="quarter" idx="10"/>
          </p:nvPr>
        </p:nvSpPr>
        <p:spPr/>
        <p:txBody>
          <a:bodyPr/>
          <a:lstStyle/>
          <a:p>
            <a:endParaRPr lang="en-US" dirty="0"/>
          </a:p>
        </p:txBody>
      </p:sp>
      <p:sp>
        <p:nvSpPr>
          <p:cNvPr id="4" name="Title 3">
            <a:extLst>
              <a:ext uri="{FF2B5EF4-FFF2-40B4-BE49-F238E27FC236}">
                <a16:creationId xmlns:a16="http://schemas.microsoft.com/office/drawing/2014/main" id="{0B055A48-36C6-4155-B0F9-0AACF8F4A349}"/>
              </a:ext>
            </a:extLst>
          </p:cNvPr>
          <p:cNvSpPr>
            <a:spLocks noGrp="1"/>
          </p:cNvSpPr>
          <p:nvPr>
            <p:ph type="title"/>
          </p:nvPr>
        </p:nvSpPr>
        <p:spPr/>
        <p:txBody>
          <a:bodyPr/>
          <a:lstStyle/>
          <a:p>
            <a:r>
              <a:rPr lang="en-US" dirty="0"/>
              <a:t>THANK YOU &amp; QUESTIONS</a:t>
            </a:r>
          </a:p>
        </p:txBody>
      </p:sp>
    </p:spTree>
    <p:custDataLst>
      <p:tags r:id="rId1"/>
    </p:custDataLst>
    <p:extLst>
      <p:ext uri="{BB962C8B-B14F-4D97-AF65-F5344CB8AC3E}">
        <p14:creationId xmlns:p14="http://schemas.microsoft.com/office/powerpoint/2010/main" val="424208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person, indoor, computer&#10;&#10;Description automatically generated">
            <a:extLst>
              <a:ext uri="{FF2B5EF4-FFF2-40B4-BE49-F238E27FC236}">
                <a16:creationId xmlns:a16="http://schemas.microsoft.com/office/drawing/2014/main" id="{81038806-C8F7-45DA-971F-8910AC06C68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7631" r="27631"/>
          <a:stretch>
            <a:fillRect/>
          </a:stretch>
        </p:blipFill>
        <p:spPr/>
      </p:pic>
      <p:sp>
        <p:nvSpPr>
          <p:cNvPr id="5" name="Text Placeholder 4">
            <a:extLst>
              <a:ext uri="{FF2B5EF4-FFF2-40B4-BE49-F238E27FC236}">
                <a16:creationId xmlns:a16="http://schemas.microsoft.com/office/drawing/2014/main" id="{ECDAE56F-0EE3-439C-B66B-D19E4701427E}"/>
              </a:ext>
            </a:extLst>
          </p:cNvPr>
          <p:cNvSpPr>
            <a:spLocks noGrp="1"/>
          </p:cNvSpPr>
          <p:nvPr>
            <p:ph type="body" sz="quarter" idx="12"/>
          </p:nvPr>
        </p:nvSpPr>
        <p:spPr>
          <a:solidFill>
            <a:schemeClr val="accent4"/>
          </a:solidFill>
        </p:spPr>
        <p:txBody>
          <a:bodyPr/>
          <a:lstStyle/>
          <a:p>
            <a:endParaRPr lang="en-US" sz="6000" dirty="0"/>
          </a:p>
        </p:txBody>
      </p:sp>
      <p:sp>
        <p:nvSpPr>
          <p:cNvPr id="3" name="Title 2">
            <a:extLst>
              <a:ext uri="{FF2B5EF4-FFF2-40B4-BE49-F238E27FC236}">
                <a16:creationId xmlns:a16="http://schemas.microsoft.com/office/drawing/2014/main" id="{151A68DC-7AE6-44DF-9DEB-BEE48315F42B}"/>
              </a:ext>
            </a:extLst>
          </p:cNvPr>
          <p:cNvSpPr>
            <a:spLocks noGrp="1"/>
          </p:cNvSpPr>
          <p:nvPr>
            <p:ph type="title"/>
          </p:nvPr>
        </p:nvSpPr>
        <p:spPr/>
        <p:txBody>
          <a:bodyPr/>
          <a:lstStyle/>
          <a:p>
            <a:r>
              <a:rPr lang="en-US" sz="6000" dirty="0"/>
              <a:t>introductions</a:t>
            </a:r>
          </a:p>
        </p:txBody>
      </p:sp>
    </p:spTree>
    <p:custDataLst>
      <p:tags r:id="rId1"/>
    </p:custDataLst>
    <p:extLst>
      <p:ext uri="{BB962C8B-B14F-4D97-AF65-F5344CB8AC3E}">
        <p14:creationId xmlns:p14="http://schemas.microsoft.com/office/powerpoint/2010/main" val="184263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BC4B49-1DC3-418F-8696-C43836EE731F}"/>
              </a:ext>
            </a:extLst>
          </p:cNvPr>
          <p:cNvSpPr>
            <a:spLocks noGrp="1"/>
          </p:cNvSpPr>
          <p:nvPr>
            <p:ph type="title"/>
          </p:nvPr>
        </p:nvSpPr>
        <p:spPr/>
        <p:txBody>
          <a:bodyPr/>
          <a:lstStyle/>
          <a:p>
            <a:r>
              <a:rPr lang="en-US" dirty="0"/>
              <a:t>Supplemental materials</a:t>
            </a:r>
          </a:p>
        </p:txBody>
      </p:sp>
    </p:spTree>
    <p:custDataLst>
      <p:tags r:id="rId1"/>
    </p:custDataLst>
    <p:extLst>
      <p:ext uri="{BB962C8B-B14F-4D97-AF65-F5344CB8AC3E}">
        <p14:creationId xmlns:p14="http://schemas.microsoft.com/office/powerpoint/2010/main" val="3708779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Line 21"/>
          <p:cNvSpPr>
            <a:spLocks noChangeShapeType="1"/>
          </p:cNvSpPr>
          <p:nvPr/>
        </p:nvSpPr>
        <p:spPr bwMode="auto">
          <a:xfrm>
            <a:off x="9220200" y="6096000"/>
            <a:ext cx="1588" cy="6096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46405901"/>
              </p:ext>
            </p:extLst>
          </p:nvPr>
        </p:nvGraphicFramePr>
        <p:xfrm>
          <a:off x="639700" y="1692911"/>
          <a:ext cx="11015661" cy="4144997"/>
        </p:xfrm>
        <a:graphic>
          <a:graphicData uri="http://schemas.openxmlformats.org/drawingml/2006/table">
            <a:tbl>
              <a:tblPr/>
              <a:tblGrid>
                <a:gridCol w="3671887">
                  <a:extLst>
                    <a:ext uri="{9D8B030D-6E8A-4147-A177-3AD203B41FA5}">
                      <a16:colId xmlns:a16="http://schemas.microsoft.com/office/drawing/2014/main" val="20000"/>
                    </a:ext>
                  </a:extLst>
                </a:gridCol>
                <a:gridCol w="3671887">
                  <a:extLst>
                    <a:ext uri="{9D8B030D-6E8A-4147-A177-3AD203B41FA5}">
                      <a16:colId xmlns:a16="http://schemas.microsoft.com/office/drawing/2014/main" val="20001"/>
                    </a:ext>
                  </a:extLst>
                </a:gridCol>
                <a:gridCol w="3671887">
                  <a:extLst>
                    <a:ext uri="{9D8B030D-6E8A-4147-A177-3AD203B41FA5}">
                      <a16:colId xmlns:a16="http://schemas.microsoft.com/office/drawing/2014/main" val="20002"/>
                    </a:ext>
                  </a:extLst>
                </a:gridCol>
              </a:tblGrid>
              <a:tr h="89581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mj-lt"/>
                          <a:ea typeface="ＭＳ Ｐゴシック" pitchFamily="34" charset="-128"/>
                          <a:sym typeface="Marker Felt" pitchFamily="-1" charset="0"/>
                        </a:rPr>
                        <a:t>What Are We </a:t>
                      </a:r>
                      <a:br>
                        <a:rPr kumimoji="0" lang="en-US" sz="2800" b="1" i="0" u="none" strike="noStrike" cap="none" normalizeH="0" baseline="0" dirty="0">
                          <a:ln>
                            <a:noFill/>
                          </a:ln>
                          <a:solidFill>
                            <a:schemeClr val="bg1"/>
                          </a:solidFill>
                          <a:effectLst/>
                          <a:latin typeface="+mj-lt"/>
                          <a:ea typeface="ＭＳ Ｐゴシック" pitchFamily="34" charset="-128"/>
                          <a:sym typeface="Marker Felt" pitchFamily="-1" charset="0"/>
                        </a:rPr>
                      </a:br>
                      <a:r>
                        <a:rPr kumimoji="0" lang="en-US" sz="2800" b="1" i="0" u="none" strike="noStrike" cap="none" normalizeH="0" baseline="0" dirty="0">
                          <a:ln>
                            <a:noFill/>
                          </a:ln>
                          <a:solidFill>
                            <a:schemeClr val="bg1"/>
                          </a:solidFill>
                          <a:effectLst/>
                          <a:latin typeface="+mj-lt"/>
                          <a:ea typeface="ＭＳ Ｐゴシック" pitchFamily="34" charset="-128"/>
                          <a:sym typeface="Marker Felt" pitchFamily="-1" charset="0"/>
                        </a:rPr>
                        <a:t>Worried About?</a:t>
                      </a:r>
                    </a:p>
                  </a:txBody>
                  <a:tcPr marT="45710" marB="4571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mj-lt"/>
                          <a:ea typeface="ＭＳ Ｐゴシック" pitchFamily="34" charset="-128"/>
                          <a:sym typeface="Marker Felt" pitchFamily="-1" charset="0"/>
                        </a:rPr>
                        <a:t>What I</a:t>
                      </a:r>
                      <a:r>
                        <a:rPr kumimoji="0" lang="en-US" altLang="ja-JP" sz="2800" b="1" i="0" u="none" strike="noStrike" cap="none" normalizeH="0" baseline="0" dirty="0">
                          <a:ln>
                            <a:noFill/>
                          </a:ln>
                          <a:solidFill>
                            <a:schemeClr val="bg1"/>
                          </a:solidFill>
                          <a:effectLst/>
                          <a:latin typeface="+mj-lt"/>
                          <a:ea typeface="ＭＳ Ｐゴシック" pitchFamily="34" charset="-128"/>
                          <a:sym typeface="Marker Felt" pitchFamily="-1" charset="0"/>
                        </a:rPr>
                        <a:t>s</a:t>
                      </a:r>
                      <a:br>
                        <a:rPr kumimoji="0" lang="en-US" altLang="ja-JP" sz="2800" b="1" i="0" u="none" strike="noStrike" cap="none" normalizeH="0" baseline="0" dirty="0">
                          <a:ln>
                            <a:noFill/>
                          </a:ln>
                          <a:solidFill>
                            <a:schemeClr val="bg1"/>
                          </a:solidFill>
                          <a:effectLst/>
                          <a:latin typeface="+mj-lt"/>
                          <a:ea typeface="ＭＳ Ｐゴシック" pitchFamily="34" charset="-128"/>
                          <a:sym typeface="Marker Felt" pitchFamily="-1" charset="0"/>
                        </a:rPr>
                      </a:br>
                      <a:r>
                        <a:rPr kumimoji="0" lang="en-US" altLang="ja-JP" sz="2800" b="1" i="0" u="none" strike="noStrike" cap="none" normalizeH="0" baseline="0" dirty="0">
                          <a:ln>
                            <a:noFill/>
                          </a:ln>
                          <a:solidFill>
                            <a:schemeClr val="bg1"/>
                          </a:solidFill>
                          <a:effectLst/>
                          <a:latin typeface="+mj-lt"/>
                          <a:ea typeface="ＭＳ Ｐゴシック" pitchFamily="34" charset="-128"/>
                          <a:sym typeface="Marker Felt" pitchFamily="-1" charset="0"/>
                        </a:rPr>
                        <a:t>Working Well?</a:t>
                      </a:r>
                      <a:endParaRPr kumimoji="0" lang="en-US" sz="2800" b="0" i="0" u="none" strike="noStrike" cap="none" normalizeH="0" baseline="0" dirty="0">
                        <a:ln>
                          <a:noFill/>
                        </a:ln>
                        <a:solidFill>
                          <a:schemeClr val="bg1"/>
                        </a:solidFill>
                        <a:effectLst/>
                        <a:latin typeface="+mj-lt"/>
                        <a:ea typeface="ＭＳ Ｐゴシック" pitchFamily="34" charset="-128"/>
                        <a:sym typeface="Gill Sans" pitchFamily="-1" charset="0"/>
                      </a:endParaRPr>
                    </a:p>
                  </a:txBody>
                  <a:tcPr marT="45710" marB="4571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mj-lt"/>
                          <a:ea typeface="ＭＳ Ｐゴシック" pitchFamily="34" charset="-128"/>
                          <a:sym typeface="Marker Felt" pitchFamily="-1" charset="0"/>
                        </a:rPr>
                        <a:t>What Needs to Happen Next?</a:t>
                      </a:r>
                    </a:p>
                  </a:txBody>
                  <a:tcPr marT="45710" marB="4571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32001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t>Harm, danger, risk, and complicating factors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sym typeface="Gill Sans"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sym typeface="Gill Sans"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sym typeface="Gill Sans" pitchFamily="-1"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8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t>Safety, protective capacities, and strengths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sym typeface="Gill Sans" pitchFamily="-1"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8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t>Safety planning,</a:t>
                      </a:r>
                      <a:b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br>
                      <a: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t>creating and sharing</a:t>
                      </a:r>
                      <a:b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br>
                      <a: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t>a worry statement, enhancing a safety</a:t>
                      </a:r>
                      <a:b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br>
                      <a:r>
                        <a:rPr kumimoji="0" lang="en-US" sz="2400" b="0" i="0" u="none" strike="noStrike" cap="none" normalizeH="0" baseline="0" dirty="0">
                          <a:ln>
                            <a:noFill/>
                          </a:ln>
                          <a:solidFill>
                            <a:schemeClr val="tx1"/>
                          </a:solidFill>
                          <a:effectLst/>
                          <a:latin typeface="+mj-lt"/>
                          <a:ea typeface="ＭＳ Ｐゴシック" pitchFamily="34" charset="-128"/>
                          <a:sym typeface="Calibri Bold Italic" charset="0"/>
                        </a:rPr>
                        <a:t>and support network</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sym typeface="Gill Sans"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pitchFamily="34" charset="-128"/>
                        <a:sym typeface="Gill Sans" pitchFamily="-1"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8FF"/>
                    </a:solidFill>
                  </a:tcPr>
                </a:tc>
                <a:extLst>
                  <a:ext uri="{0D108BD9-81ED-4DB2-BD59-A6C34878D82A}">
                    <a16:rowId xmlns:a16="http://schemas.microsoft.com/office/drawing/2014/main" val="10002"/>
                  </a:ext>
                </a:extLst>
              </a:tr>
            </a:tbl>
          </a:graphicData>
        </a:graphic>
      </p:graphicFrame>
      <p:sp>
        <p:nvSpPr>
          <p:cNvPr id="3" name="Title 2">
            <a:extLst>
              <a:ext uri="{FF2B5EF4-FFF2-40B4-BE49-F238E27FC236}">
                <a16:creationId xmlns:a16="http://schemas.microsoft.com/office/drawing/2014/main" id="{5A2FCFEB-5713-4070-8280-5C5620F9EB46}"/>
              </a:ext>
            </a:extLst>
          </p:cNvPr>
          <p:cNvSpPr>
            <a:spLocks noGrp="1"/>
          </p:cNvSpPr>
          <p:nvPr>
            <p:ph type="title"/>
          </p:nvPr>
        </p:nvSpPr>
        <p:spPr/>
        <p:txBody>
          <a:bodyPr/>
          <a:lstStyle/>
          <a:p>
            <a:r>
              <a:rPr lang="en-US" dirty="0"/>
              <a:t>Three-Column map</a:t>
            </a:r>
          </a:p>
        </p:txBody>
      </p:sp>
      <p:grpSp>
        <p:nvGrpSpPr>
          <p:cNvPr id="8" name="Group 7">
            <a:extLst>
              <a:ext uri="{FF2B5EF4-FFF2-40B4-BE49-F238E27FC236}">
                <a16:creationId xmlns:a16="http://schemas.microsoft.com/office/drawing/2014/main" id="{D872DB26-19CE-4D73-A0EE-1BB13CCAFEFB}"/>
              </a:ext>
            </a:extLst>
          </p:cNvPr>
          <p:cNvGrpSpPr/>
          <p:nvPr/>
        </p:nvGrpSpPr>
        <p:grpSpPr>
          <a:xfrm>
            <a:off x="986767" y="4997458"/>
            <a:ext cx="10321526" cy="646331"/>
            <a:chOff x="1013101" y="5465698"/>
            <a:chExt cx="10321526" cy="646331"/>
          </a:xfrm>
        </p:grpSpPr>
        <p:sp>
          <p:nvSpPr>
            <p:cNvPr id="5" name="TextBox 4"/>
            <p:cNvSpPr txBox="1"/>
            <p:nvPr/>
          </p:nvSpPr>
          <p:spPr>
            <a:xfrm>
              <a:off x="1013101" y="5496475"/>
              <a:ext cx="431040" cy="584775"/>
            </a:xfrm>
            <a:prstGeom prst="rect">
              <a:avLst/>
            </a:prstGeom>
            <a:noFill/>
          </p:spPr>
          <p:txBody>
            <a:bodyPr wrap="square" rtlCol="0">
              <a:spAutoFit/>
            </a:bodyPr>
            <a:lstStyle/>
            <a:p>
              <a:r>
                <a:rPr lang="en-US" sz="3200" b="1" dirty="0"/>
                <a:t>0</a:t>
              </a:r>
            </a:p>
          </p:txBody>
        </p:sp>
        <p:sp>
          <p:nvSpPr>
            <p:cNvPr id="11" name="TextBox 10"/>
            <p:cNvSpPr txBox="1"/>
            <p:nvPr/>
          </p:nvSpPr>
          <p:spPr>
            <a:xfrm>
              <a:off x="10523369" y="5465698"/>
              <a:ext cx="811258" cy="646331"/>
            </a:xfrm>
            <a:prstGeom prst="rect">
              <a:avLst/>
            </a:prstGeom>
            <a:noFill/>
          </p:spPr>
          <p:txBody>
            <a:bodyPr wrap="square" rtlCol="0">
              <a:spAutoFit/>
            </a:bodyPr>
            <a:lstStyle/>
            <a:p>
              <a:r>
                <a:rPr lang="en-US" sz="3600" b="1" dirty="0"/>
                <a:t>10</a:t>
              </a:r>
            </a:p>
          </p:txBody>
        </p:sp>
        <p:cxnSp>
          <p:nvCxnSpPr>
            <p:cNvPr id="9" name="Straight Arrow Connector 8"/>
            <p:cNvCxnSpPr>
              <a:cxnSpLocks/>
              <a:stCxn id="5" idx="3"/>
              <a:endCxn id="11" idx="1"/>
            </p:cNvCxnSpPr>
            <p:nvPr/>
          </p:nvCxnSpPr>
          <p:spPr>
            <a:xfrm>
              <a:off x="1444141" y="5788863"/>
              <a:ext cx="9079228" cy="1"/>
            </a:xfrm>
            <a:prstGeom prst="straightConnector1">
              <a:avLst/>
            </a:prstGeom>
            <a:ln w="762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69340357"/>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AF26-D6FE-4267-BCFE-A9E94FD7816C}"/>
              </a:ext>
            </a:extLst>
          </p:cNvPr>
          <p:cNvSpPr>
            <a:spLocks noGrp="1"/>
          </p:cNvSpPr>
          <p:nvPr>
            <p:ph type="title"/>
          </p:nvPr>
        </p:nvSpPr>
        <p:spPr/>
        <p:txBody>
          <a:bodyPr/>
          <a:lstStyle/>
          <a:p>
            <a:r>
              <a:rPr lang="en-CA" altLang="ja-JP" noProof="1"/>
              <a:t>Caregiver + behavior + impact</a:t>
            </a:r>
            <a:endParaRPr lang="en-US" dirty="0"/>
          </a:p>
        </p:txBody>
      </p:sp>
      <p:sp>
        <p:nvSpPr>
          <p:cNvPr id="117763" name="Content Placeholder 2"/>
          <p:cNvSpPr>
            <a:spLocks noGrp="1"/>
          </p:cNvSpPr>
          <p:nvPr>
            <p:ph type="body" sz="quarter" idx="4294967295"/>
          </p:nvPr>
        </p:nvSpPr>
        <p:spPr>
          <a:xfrm>
            <a:off x="1176338" y="1692275"/>
            <a:ext cx="11015662" cy="3890963"/>
          </a:xfrm>
        </p:spPr>
        <p:txBody>
          <a:bodyPr/>
          <a:lstStyle/>
          <a:p>
            <a:endParaRPr lang="en-CA" altLang="en-US" noProof="1"/>
          </a:p>
          <a:p>
            <a:endParaRPr lang="en-CA" altLang="en-US" noProof="1"/>
          </a:p>
          <a:p>
            <a:pPr lvl="2"/>
            <a:endParaRPr lang="en-CA" altLang="en-US" noProof="1"/>
          </a:p>
          <a:p>
            <a:endParaRPr lang="en-CA" altLang="en-US" noProof="1"/>
          </a:p>
        </p:txBody>
      </p:sp>
      <p:grpSp>
        <p:nvGrpSpPr>
          <p:cNvPr id="3" name="Group 2">
            <a:extLst>
              <a:ext uri="{FF2B5EF4-FFF2-40B4-BE49-F238E27FC236}">
                <a16:creationId xmlns:a16="http://schemas.microsoft.com/office/drawing/2014/main" id="{D418DBA3-DFB5-4A06-B5D1-AF4153AA296F}"/>
              </a:ext>
            </a:extLst>
          </p:cNvPr>
          <p:cNvGrpSpPr/>
          <p:nvPr/>
        </p:nvGrpSpPr>
        <p:grpSpPr>
          <a:xfrm>
            <a:off x="761206" y="1968979"/>
            <a:ext cx="10669585" cy="3493358"/>
            <a:chOff x="999140" y="2471454"/>
            <a:chExt cx="10193720" cy="3337553"/>
          </a:xfrm>
        </p:grpSpPr>
        <p:pic>
          <p:nvPicPr>
            <p:cNvPr id="10" name="Picture 9">
              <a:extLst>
                <a:ext uri="{FF2B5EF4-FFF2-40B4-BE49-F238E27FC236}">
                  <a16:creationId xmlns:a16="http://schemas.microsoft.com/office/drawing/2014/main" id="{22D3D650-F2A0-4165-88A0-B023460B0B89}"/>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11" name="Group 10">
              <a:extLst>
                <a:ext uri="{FF2B5EF4-FFF2-40B4-BE49-F238E27FC236}">
                  <a16:creationId xmlns:a16="http://schemas.microsoft.com/office/drawing/2014/main" id="{1F8ADC3B-9B31-4CFD-BCE5-FDD9F37FA0AA}"/>
                </a:ext>
              </a:extLst>
            </p:cNvPr>
            <p:cNvGrpSpPr/>
            <p:nvPr/>
          </p:nvGrpSpPr>
          <p:grpSpPr>
            <a:xfrm>
              <a:off x="999140" y="2471454"/>
              <a:ext cx="10193720" cy="3337553"/>
              <a:chOff x="342223" y="1817511"/>
              <a:chExt cx="11824542" cy="4085269"/>
            </a:xfrm>
          </p:grpSpPr>
          <p:grpSp>
            <p:nvGrpSpPr>
              <p:cNvPr id="15" name="Group 14">
                <a:extLst>
                  <a:ext uri="{FF2B5EF4-FFF2-40B4-BE49-F238E27FC236}">
                    <a16:creationId xmlns:a16="http://schemas.microsoft.com/office/drawing/2014/main" id="{69790BCF-C4AD-4491-8D6F-ECD0B6F3DD5C}"/>
                  </a:ext>
                </a:extLst>
              </p:cNvPr>
              <p:cNvGrpSpPr/>
              <p:nvPr/>
            </p:nvGrpSpPr>
            <p:grpSpPr>
              <a:xfrm>
                <a:off x="342223" y="1817511"/>
                <a:ext cx="11824542" cy="4085269"/>
                <a:chOff x="339664" y="1366885"/>
                <a:chExt cx="12296067" cy="4771448"/>
              </a:xfrm>
            </p:grpSpPr>
            <p:sp>
              <p:nvSpPr>
                <p:cNvPr id="17" name="Rectangle 16">
                  <a:extLst>
                    <a:ext uri="{FF2B5EF4-FFF2-40B4-BE49-F238E27FC236}">
                      <a16:creationId xmlns:a16="http://schemas.microsoft.com/office/drawing/2014/main" id="{98397BC3-ADB3-4588-A176-16C5DCCA04A2}"/>
                    </a:ext>
                  </a:extLst>
                </p:cNvPr>
                <p:cNvSpPr/>
                <p:nvPr/>
              </p:nvSpPr>
              <p:spPr>
                <a:xfrm>
                  <a:off x="734501" y="1366885"/>
                  <a:ext cx="10648201" cy="4771448"/>
                </a:xfrm>
                <a:prstGeom prst="rect">
                  <a:avLst/>
                </a:prstGeom>
                <a:ln>
                  <a:noFill/>
                </a:ln>
              </p:spPr>
              <p:txBody>
                <a:bodyPr/>
                <a:lstStyle/>
                <a:p>
                  <a:endParaRPr lang="en-US" dirty="0"/>
                </a:p>
              </p:txBody>
            </p:sp>
            <p:sp>
              <p:nvSpPr>
                <p:cNvPr id="18" name="Rectangle: Rounded Corners 17">
                  <a:extLst>
                    <a:ext uri="{FF2B5EF4-FFF2-40B4-BE49-F238E27FC236}">
                      <a16:creationId xmlns:a16="http://schemas.microsoft.com/office/drawing/2014/main" id="{3568646F-F7E7-43BD-A049-5705BF7B1D93}"/>
                    </a:ext>
                  </a:extLst>
                </p:cNvPr>
                <p:cNvSpPr/>
                <p:nvPr/>
              </p:nvSpPr>
              <p:spPr>
                <a:xfrm>
                  <a:off x="339664" y="1366885"/>
                  <a:ext cx="3478344" cy="4771448"/>
                </a:xfrm>
                <a:prstGeom prst="roundRect">
                  <a:avLst/>
                </a:prstGeom>
                <a:solidFill>
                  <a:schemeClr val="bg1"/>
                </a:solidFill>
                <a:ln w="762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3200" b="1" dirty="0">
                      <a:solidFill>
                        <a:schemeClr val="tx1"/>
                      </a:solidFill>
                    </a:rPr>
                    <a:t>C</a:t>
                  </a:r>
                  <a:r>
                    <a:rPr lang="en-US" sz="3200" dirty="0">
                      <a:solidFill>
                        <a:schemeClr val="tx1"/>
                      </a:solidFill>
                    </a:rPr>
                    <a:t>aregiver</a:t>
                  </a:r>
                </a:p>
              </p:txBody>
            </p:sp>
            <p:sp>
              <p:nvSpPr>
                <p:cNvPr id="19" name="Rectangle: Rounded Corners 18">
                  <a:extLst>
                    <a:ext uri="{FF2B5EF4-FFF2-40B4-BE49-F238E27FC236}">
                      <a16:creationId xmlns:a16="http://schemas.microsoft.com/office/drawing/2014/main" id="{E95ADE9A-9877-403E-B8C6-ED439DEA89C2}"/>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3200" b="1" dirty="0">
                      <a:solidFill>
                        <a:schemeClr val="tx1"/>
                      </a:solidFill>
                    </a:rPr>
                    <a:t>B</a:t>
                  </a:r>
                  <a:r>
                    <a:rPr lang="en-US" sz="3200" dirty="0">
                      <a:solidFill>
                        <a:schemeClr val="tx1"/>
                      </a:solidFill>
                    </a:rPr>
                    <a:t>ehavior</a:t>
                  </a:r>
                </a:p>
              </p:txBody>
            </p:sp>
            <p:sp>
              <p:nvSpPr>
                <p:cNvPr id="20" name="Rectangle: Rounded Corners 19">
                  <a:extLst>
                    <a:ext uri="{FF2B5EF4-FFF2-40B4-BE49-F238E27FC236}">
                      <a16:creationId xmlns:a16="http://schemas.microsoft.com/office/drawing/2014/main" id="{6A32A636-EDB5-48DA-9A7D-F3219EE0F813}"/>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3200" b="1" dirty="0">
                      <a:solidFill>
                        <a:schemeClr val="tx1"/>
                      </a:solidFill>
                    </a:rPr>
                    <a:t>I</a:t>
                  </a:r>
                  <a:r>
                    <a:rPr lang="en-US" sz="3200" dirty="0">
                      <a:solidFill>
                        <a:schemeClr val="tx1"/>
                      </a:solidFill>
                    </a:rPr>
                    <a:t>mpact on the Child</a:t>
                  </a:r>
                </a:p>
              </p:txBody>
            </p:sp>
          </p:grpSp>
          <p:pic>
            <p:nvPicPr>
              <p:cNvPr id="13" name="Graphic 12">
                <a:extLst>
                  <a:ext uri="{FF2B5EF4-FFF2-40B4-BE49-F238E27FC236}">
                    <a16:creationId xmlns:a16="http://schemas.microsoft.com/office/drawing/2014/main" id="{98E5FD34-32B5-4439-9E1E-B4D779568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14" name="Graphic 13">
                <a:extLst>
                  <a:ext uri="{FF2B5EF4-FFF2-40B4-BE49-F238E27FC236}">
                    <a16:creationId xmlns:a16="http://schemas.microsoft.com/office/drawing/2014/main" id="{5285FA29-C7C3-477F-885C-B1C498037D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21" name="Plus Sign 20">
              <a:extLst>
                <a:ext uri="{FF2B5EF4-FFF2-40B4-BE49-F238E27FC236}">
                  <a16:creationId xmlns:a16="http://schemas.microsoft.com/office/drawing/2014/main" id="{02826EE0-95ED-4B21-8352-EF2EBABBAB41}"/>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lus Sign 22">
              <a:extLst>
                <a:ext uri="{FF2B5EF4-FFF2-40B4-BE49-F238E27FC236}">
                  <a16:creationId xmlns:a16="http://schemas.microsoft.com/office/drawing/2014/main" id="{66B2A59A-2B5F-4B3C-8FD2-79C7A8C35F10}"/>
                </a:ext>
              </a:extLst>
            </p:cNvPr>
            <p:cNvSpPr/>
            <p:nvPr/>
          </p:nvSpPr>
          <p:spPr>
            <a:xfrm>
              <a:off x="7691032" y="382558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Graphic 21">
            <a:extLst>
              <a:ext uri="{FF2B5EF4-FFF2-40B4-BE49-F238E27FC236}">
                <a16:creationId xmlns:a16="http://schemas.microsoft.com/office/drawing/2014/main" id="{4AF9AC4B-9DCA-4EE9-8212-E5ADF41E66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6879" y="2352544"/>
            <a:ext cx="1498721" cy="1398805"/>
          </a:xfrm>
          <a:prstGeom prst="rect">
            <a:avLst/>
          </a:prstGeom>
        </p:spPr>
      </p:pic>
    </p:spTree>
    <p:custDataLst>
      <p:tags r:id="rId1"/>
    </p:custDataLst>
    <p:extLst>
      <p:ext uri="{BB962C8B-B14F-4D97-AF65-F5344CB8AC3E}">
        <p14:creationId xmlns:p14="http://schemas.microsoft.com/office/powerpoint/2010/main" val="2397299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82E77F-C5D1-4151-9CB5-4F9873DE3C5F}"/>
              </a:ext>
            </a:extLst>
          </p:cNvPr>
          <p:cNvSpPr>
            <a:spLocks noGrp="1"/>
          </p:cNvSpPr>
          <p:nvPr>
            <p:ph type="body" sz="quarter" idx="13"/>
          </p:nvPr>
        </p:nvSpPr>
        <p:spPr>
          <a:xfrm>
            <a:off x="639663" y="1801804"/>
            <a:ext cx="10964792" cy="660146"/>
          </a:xfrm>
        </p:spPr>
        <p:txBody>
          <a:bodyPr/>
          <a:lstStyle/>
          <a:p>
            <a:r>
              <a:rPr lang="en-US" dirty="0">
                <a:solidFill>
                  <a:schemeClr val="accent6"/>
                </a:solidFill>
              </a:rPr>
              <a:t>Add the Context of Danger</a:t>
            </a:r>
          </a:p>
        </p:txBody>
      </p:sp>
      <p:sp>
        <p:nvSpPr>
          <p:cNvPr id="86019" name="Content Placeholder 2"/>
          <p:cNvSpPr>
            <a:spLocks noGrp="1"/>
          </p:cNvSpPr>
          <p:nvPr>
            <p:ph type="body" sz="quarter" idx="11"/>
          </p:nvPr>
        </p:nvSpPr>
        <p:spPr>
          <a:xfrm>
            <a:off x="640080" y="2621764"/>
            <a:ext cx="10964792" cy="2716077"/>
          </a:xfrm>
        </p:spPr>
        <p:txBody>
          <a:bodyPr>
            <a:noAutofit/>
          </a:bodyPr>
          <a:lstStyle/>
          <a:p>
            <a:pPr marL="4763" indent="-4763">
              <a:lnSpc>
                <a:spcPct val="90000"/>
              </a:lnSpc>
              <a:spcBef>
                <a:spcPct val="20000"/>
              </a:spcBef>
              <a:buClr>
                <a:schemeClr val="accent2"/>
              </a:buClr>
              <a:buSzPct val="110000"/>
            </a:pPr>
            <a:r>
              <a:rPr lang="en-US" altLang="en-US" dirty="0">
                <a:latin typeface="+mj-lt"/>
                <a:cs typeface="Verdana" panose="020B0604030504040204" pitchFamily="34" charset="0"/>
              </a:rPr>
              <a:t>Adam may be bruised and even more seriously injured if his father, Matt, hits him when he is drunk. </a:t>
            </a:r>
            <a:endParaRPr lang="en-US" altLang="en-US" sz="3600" i="1" dirty="0">
              <a:latin typeface="+mj-lt"/>
              <a:cs typeface="Verdana" panose="020B0604030504040204" pitchFamily="34" charset="0"/>
            </a:endParaRPr>
          </a:p>
        </p:txBody>
      </p:sp>
      <p:sp>
        <p:nvSpPr>
          <p:cNvPr id="3" name="Title 2">
            <a:extLst>
              <a:ext uri="{FF2B5EF4-FFF2-40B4-BE49-F238E27FC236}">
                <a16:creationId xmlns:a16="http://schemas.microsoft.com/office/drawing/2014/main" id="{644AD0A9-2796-4E99-B2CF-9795691AAA1D}"/>
              </a:ext>
            </a:extLst>
          </p:cNvPr>
          <p:cNvSpPr>
            <a:spLocks noGrp="1"/>
          </p:cNvSpPr>
          <p:nvPr>
            <p:ph type="title"/>
          </p:nvPr>
        </p:nvSpPr>
        <p:spPr/>
        <p:txBody>
          <a:bodyPr/>
          <a:lstStyle/>
          <a:p>
            <a:r>
              <a:rPr lang="en-US" dirty="0"/>
              <a:t>Another Format for harm</a:t>
            </a:r>
            <a:br>
              <a:rPr lang="en-US" dirty="0"/>
            </a:br>
            <a:r>
              <a:rPr lang="en-US" dirty="0"/>
              <a:t>and worry statements</a:t>
            </a:r>
          </a:p>
        </p:txBody>
      </p:sp>
      <p:grpSp>
        <p:nvGrpSpPr>
          <p:cNvPr id="7" name="Group 6">
            <a:extLst>
              <a:ext uri="{FF2B5EF4-FFF2-40B4-BE49-F238E27FC236}">
                <a16:creationId xmlns:a16="http://schemas.microsoft.com/office/drawing/2014/main" id="{51DA9EF8-3974-4EEA-8F68-861C520D1227}"/>
              </a:ext>
            </a:extLst>
          </p:cNvPr>
          <p:cNvGrpSpPr/>
          <p:nvPr/>
        </p:nvGrpSpPr>
        <p:grpSpPr>
          <a:xfrm>
            <a:off x="1683639" y="3471852"/>
            <a:ext cx="8927783" cy="2275185"/>
            <a:chOff x="1524530" y="2984798"/>
            <a:chExt cx="8927783" cy="2275185"/>
          </a:xfrm>
        </p:grpSpPr>
        <p:pic>
          <p:nvPicPr>
            <p:cNvPr id="8" name="Picture 7">
              <a:extLst>
                <a:ext uri="{FF2B5EF4-FFF2-40B4-BE49-F238E27FC236}">
                  <a16:creationId xmlns:a16="http://schemas.microsoft.com/office/drawing/2014/main" id="{F0C0010E-E69A-4CA9-9211-7ADD87472EF1}"/>
                </a:ext>
              </a:extLst>
            </p:cNvPr>
            <p:cNvPicPr>
              <a:picLocks noChangeAspect="1"/>
            </p:cNvPicPr>
            <p:nvPr/>
          </p:nvPicPr>
          <p:blipFill>
            <a:blip r:embed="rId4">
              <a:biLevel thresh="25000"/>
            </a:blip>
            <a:stretch>
              <a:fillRect/>
            </a:stretch>
          </p:blipFill>
          <p:spPr>
            <a:xfrm>
              <a:off x="4995685" y="3801664"/>
              <a:ext cx="984023" cy="984023"/>
            </a:xfrm>
            <a:prstGeom prst="rect">
              <a:avLst/>
            </a:prstGeom>
          </p:spPr>
        </p:pic>
        <p:pic>
          <p:nvPicPr>
            <p:cNvPr id="9" name="Picture 8">
              <a:extLst>
                <a:ext uri="{FF2B5EF4-FFF2-40B4-BE49-F238E27FC236}">
                  <a16:creationId xmlns:a16="http://schemas.microsoft.com/office/drawing/2014/main" id="{7A080A9C-BE21-42FC-B1FB-8D6E3082A296}"/>
                </a:ext>
              </a:extLst>
            </p:cNvPr>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2297830" y="3881584"/>
              <a:ext cx="663708" cy="886460"/>
            </a:xfrm>
            <a:prstGeom prst="rect">
              <a:avLst/>
            </a:prstGeom>
          </p:spPr>
        </p:pic>
        <p:sp>
          <p:nvSpPr>
            <p:cNvPr id="10" name="Rectangle 40">
              <a:extLst>
                <a:ext uri="{FF2B5EF4-FFF2-40B4-BE49-F238E27FC236}">
                  <a16:creationId xmlns:a16="http://schemas.microsoft.com/office/drawing/2014/main" id="{E6846443-7BBB-457E-9792-97AC5DE063B0}"/>
                </a:ext>
              </a:extLst>
            </p:cNvPr>
            <p:cNvSpPr/>
            <p:nvPr/>
          </p:nvSpPr>
          <p:spPr>
            <a:xfrm>
              <a:off x="1524530" y="4533669"/>
              <a:ext cx="1547857" cy="490904"/>
            </a:xfrm>
            <a:prstGeom prst="rect">
              <a:avLst/>
            </a:prstGeom>
            <a:noFill/>
          </p:spPr>
          <p:txBody>
            <a:bodyPr wrap="square" anchor="ctr">
              <a:spAutoFit/>
            </a:bodyPr>
            <a:lstStyle/>
            <a:p>
              <a:pPr lvl="0" algn="ctr" defTabSz="1111250">
                <a:lnSpc>
                  <a:spcPct val="90000"/>
                </a:lnSpc>
                <a:spcBef>
                  <a:spcPct val="0"/>
                </a:spcBef>
                <a:spcAft>
                  <a:spcPct val="35000"/>
                </a:spcAft>
              </a:pPr>
              <a:r>
                <a:rPr lang="en-US" sz="2800" b="1" dirty="0"/>
                <a:t>Child</a:t>
              </a:r>
              <a:endParaRPr lang="en-US" sz="2800" dirty="0"/>
            </a:p>
          </p:txBody>
        </p:sp>
        <p:sp>
          <p:nvSpPr>
            <p:cNvPr id="11" name="Oval 37">
              <a:extLst>
                <a:ext uri="{FF2B5EF4-FFF2-40B4-BE49-F238E27FC236}">
                  <a16:creationId xmlns:a16="http://schemas.microsoft.com/office/drawing/2014/main" id="{BA5E25B6-C74A-4480-921F-5CFEFCFD1E9A}"/>
                </a:ext>
              </a:extLst>
            </p:cNvPr>
            <p:cNvSpPr/>
            <p:nvPr/>
          </p:nvSpPr>
          <p:spPr>
            <a:xfrm>
              <a:off x="2289125" y="3194282"/>
              <a:ext cx="2137215" cy="20657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sp>
          <p:nvSpPr>
            <p:cNvPr id="12" name="Rectangle 38">
              <a:extLst>
                <a:ext uri="{FF2B5EF4-FFF2-40B4-BE49-F238E27FC236}">
                  <a16:creationId xmlns:a16="http://schemas.microsoft.com/office/drawing/2014/main" id="{8CA22157-566D-46CB-B214-E70D3925F827}"/>
                </a:ext>
              </a:extLst>
            </p:cNvPr>
            <p:cNvSpPr/>
            <p:nvPr/>
          </p:nvSpPr>
          <p:spPr>
            <a:xfrm>
              <a:off x="4388045" y="4506434"/>
              <a:ext cx="3278439" cy="523220"/>
            </a:xfrm>
            <a:prstGeom prst="rect">
              <a:avLst/>
            </a:prstGeom>
            <a:noFill/>
          </p:spPr>
          <p:txBody>
            <a:bodyPr wrap="square" anchor="ctr">
              <a:spAutoFit/>
            </a:bodyPr>
            <a:lstStyle/>
            <a:p>
              <a:pPr lvl="0" algn="ctr" defTabSz="1111250">
                <a:spcBef>
                  <a:spcPct val="0"/>
                </a:spcBef>
              </a:pPr>
              <a:r>
                <a:rPr lang="en-US" sz="2800" b="1" dirty="0"/>
                <a:t>Impacted how?</a:t>
              </a:r>
              <a:endParaRPr lang="en-US" sz="2800" dirty="0"/>
            </a:p>
          </p:txBody>
        </p:sp>
        <p:sp>
          <p:nvSpPr>
            <p:cNvPr id="13" name="Rectangle 36">
              <a:extLst>
                <a:ext uri="{FF2B5EF4-FFF2-40B4-BE49-F238E27FC236}">
                  <a16:creationId xmlns:a16="http://schemas.microsoft.com/office/drawing/2014/main" id="{40B349F3-CA0E-435F-AEE1-ECB8F750D25D}"/>
                </a:ext>
              </a:extLst>
            </p:cNvPr>
            <p:cNvSpPr/>
            <p:nvPr/>
          </p:nvSpPr>
          <p:spPr>
            <a:xfrm>
              <a:off x="8563200" y="4522593"/>
              <a:ext cx="1889113" cy="490904"/>
            </a:xfrm>
            <a:prstGeom prst="rect">
              <a:avLst/>
            </a:prstGeom>
            <a:noFill/>
          </p:spPr>
          <p:txBody>
            <a:bodyPr wrap="square" anchor="ctr">
              <a:spAutoFit/>
            </a:bodyPr>
            <a:lstStyle/>
            <a:p>
              <a:pPr lvl="0" algn="ctr" defTabSz="1111250">
                <a:lnSpc>
                  <a:spcPct val="90000"/>
                </a:lnSpc>
                <a:spcBef>
                  <a:spcPct val="0"/>
                </a:spcBef>
                <a:spcAft>
                  <a:spcPct val="35000"/>
                </a:spcAft>
              </a:pPr>
              <a:r>
                <a:rPr lang="en-US" sz="2800" b="1" dirty="0"/>
                <a:t>Context</a:t>
              </a:r>
              <a:endParaRPr lang="en-US" sz="2800" dirty="0"/>
            </a:p>
          </p:txBody>
        </p:sp>
        <p:pic>
          <p:nvPicPr>
            <p:cNvPr id="14" name="Graphic 13">
              <a:extLst>
                <a:ext uri="{FF2B5EF4-FFF2-40B4-BE49-F238E27FC236}">
                  <a16:creationId xmlns:a16="http://schemas.microsoft.com/office/drawing/2014/main" id="{74DCD9B3-3241-4F42-B224-4730A5FCA4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35708" y="3121747"/>
              <a:ext cx="1175658" cy="1097280"/>
            </a:xfrm>
            <a:prstGeom prst="rect">
              <a:avLst/>
            </a:prstGeom>
          </p:spPr>
        </p:pic>
        <p:sp>
          <p:nvSpPr>
            <p:cNvPr id="15" name="Rectangle 40">
              <a:extLst>
                <a:ext uri="{FF2B5EF4-FFF2-40B4-BE49-F238E27FC236}">
                  <a16:creationId xmlns:a16="http://schemas.microsoft.com/office/drawing/2014/main" id="{929A45B4-755C-4469-A5E0-E65F8DE93C5B}"/>
                </a:ext>
              </a:extLst>
            </p:cNvPr>
            <p:cNvSpPr/>
            <p:nvPr/>
          </p:nvSpPr>
          <p:spPr>
            <a:xfrm>
              <a:off x="2687380" y="3561598"/>
              <a:ext cx="2690079" cy="490904"/>
            </a:xfrm>
            <a:prstGeom prst="rect">
              <a:avLst/>
            </a:prstGeom>
            <a:noFill/>
          </p:spPr>
          <p:txBody>
            <a:bodyPr wrap="square">
              <a:spAutoFit/>
            </a:bodyPr>
            <a:lstStyle/>
            <a:p>
              <a:pPr lvl="0" algn="ctr" defTabSz="1111250">
                <a:lnSpc>
                  <a:spcPct val="90000"/>
                </a:lnSpc>
                <a:spcBef>
                  <a:spcPct val="0"/>
                </a:spcBef>
                <a:spcAft>
                  <a:spcPct val="35000"/>
                </a:spcAft>
              </a:pPr>
              <a:r>
                <a:rPr lang="en-US" sz="2800" dirty="0"/>
                <a:t>may be</a:t>
              </a:r>
            </a:p>
          </p:txBody>
        </p:sp>
        <p:sp>
          <p:nvSpPr>
            <p:cNvPr id="16" name="Rectangle 40">
              <a:extLst>
                <a:ext uri="{FF2B5EF4-FFF2-40B4-BE49-F238E27FC236}">
                  <a16:creationId xmlns:a16="http://schemas.microsoft.com/office/drawing/2014/main" id="{E87FAFB0-13B6-41E3-80BB-7CCAC3BC2EBE}"/>
                </a:ext>
              </a:extLst>
            </p:cNvPr>
            <p:cNvSpPr/>
            <p:nvPr/>
          </p:nvSpPr>
          <p:spPr>
            <a:xfrm>
              <a:off x="6411366" y="3592834"/>
              <a:ext cx="2690079" cy="490904"/>
            </a:xfrm>
            <a:prstGeom prst="rect">
              <a:avLst/>
            </a:prstGeom>
            <a:noFill/>
          </p:spPr>
          <p:txBody>
            <a:bodyPr wrap="square">
              <a:spAutoFit/>
            </a:bodyPr>
            <a:lstStyle/>
            <a:p>
              <a:pPr lvl="0" algn="ctr" defTabSz="1111250">
                <a:lnSpc>
                  <a:spcPct val="90000"/>
                </a:lnSpc>
                <a:spcBef>
                  <a:spcPct val="0"/>
                </a:spcBef>
                <a:spcAft>
                  <a:spcPct val="35000"/>
                </a:spcAft>
              </a:pPr>
              <a:r>
                <a:rPr lang="en-US" sz="2800" dirty="0"/>
                <a:t>if/when</a:t>
              </a:r>
            </a:p>
          </p:txBody>
        </p:sp>
        <p:grpSp>
          <p:nvGrpSpPr>
            <p:cNvPr id="17" name="Graphic 15" descr="Man with kid">
              <a:extLst>
                <a:ext uri="{FF2B5EF4-FFF2-40B4-BE49-F238E27FC236}">
                  <a16:creationId xmlns:a16="http://schemas.microsoft.com/office/drawing/2014/main" id="{23BE3A49-E3DF-4A51-B5CB-E61956A91E55}"/>
                </a:ext>
              </a:extLst>
            </p:cNvPr>
            <p:cNvGrpSpPr/>
            <p:nvPr/>
          </p:nvGrpSpPr>
          <p:grpSpPr>
            <a:xfrm>
              <a:off x="1854006" y="2984798"/>
              <a:ext cx="869922" cy="1280162"/>
              <a:chOff x="1688345" y="3159578"/>
              <a:chExt cx="869922" cy="1239448"/>
            </a:xfrm>
            <a:solidFill>
              <a:srgbClr val="F6943D"/>
            </a:solidFill>
          </p:grpSpPr>
          <p:sp>
            <p:nvSpPr>
              <p:cNvPr id="18" name="Freeform: Shape 17">
                <a:extLst>
                  <a:ext uri="{FF2B5EF4-FFF2-40B4-BE49-F238E27FC236}">
                    <a16:creationId xmlns:a16="http://schemas.microsoft.com/office/drawing/2014/main" id="{F5CDAD2F-B1A5-4DD1-B265-63DDF12940D0}"/>
                  </a:ext>
                </a:extLst>
              </p:cNvPr>
              <p:cNvSpPr/>
              <p:nvPr/>
            </p:nvSpPr>
            <p:spPr>
              <a:xfrm>
                <a:off x="1861138" y="3159578"/>
                <a:ext cx="216903" cy="216903"/>
              </a:xfrm>
              <a:custGeom>
                <a:avLst/>
                <a:gdLst>
                  <a:gd name="connsiteX0" fmla="*/ 216903 w 216903"/>
                  <a:gd name="connsiteY0" fmla="*/ 108452 h 216903"/>
                  <a:gd name="connsiteX1" fmla="*/ 108452 w 216903"/>
                  <a:gd name="connsiteY1" fmla="*/ 216903 h 216903"/>
                  <a:gd name="connsiteX2" fmla="*/ 0 w 216903"/>
                  <a:gd name="connsiteY2" fmla="*/ 108452 h 216903"/>
                  <a:gd name="connsiteX3" fmla="*/ 108452 w 216903"/>
                  <a:gd name="connsiteY3" fmla="*/ 0 h 216903"/>
                  <a:gd name="connsiteX4" fmla="*/ 216903 w 216903"/>
                  <a:gd name="connsiteY4" fmla="*/ 108452 h 21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03" h="216903">
                    <a:moveTo>
                      <a:pt x="216903" y="108452"/>
                    </a:moveTo>
                    <a:cubicBezTo>
                      <a:pt x="216903" y="168348"/>
                      <a:pt x="168348" y="216903"/>
                      <a:pt x="108452" y="216903"/>
                    </a:cubicBezTo>
                    <a:cubicBezTo>
                      <a:pt x="48555" y="216903"/>
                      <a:pt x="0" y="168348"/>
                      <a:pt x="0" y="108452"/>
                    </a:cubicBezTo>
                    <a:cubicBezTo>
                      <a:pt x="0" y="48555"/>
                      <a:pt x="48555" y="0"/>
                      <a:pt x="108452" y="0"/>
                    </a:cubicBezTo>
                    <a:cubicBezTo>
                      <a:pt x="168348" y="0"/>
                      <a:pt x="216903" y="48555"/>
                      <a:pt x="216903" y="108452"/>
                    </a:cubicBezTo>
                    <a:close/>
                  </a:path>
                </a:pathLst>
              </a:custGeom>
              <a:solidFill>
                <a:schemeClr val="tx1">
                  <a:lumMod val="40000"/>
                  <a:lumOff val="60000"/>
                </a:schemeClr>
              </a:solidFill>
              <a:ln w="15478"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0077C3A8-6431-45EC-B40B-3AF99ABE99DC}"/>
                  </a:ext>
                </a:extLst>
              </p:cNvPr>
              <p:cNvSpPr/>
              <p:nvPr/>
            </p:nvSpPr>
            <p:spPr>
              <a:xfrm>
                <a:off x="1688345" y="3407468"/>
                <a:ext cx="559849" cy="991558"/>
              </a:xfrm>
              <a:custGeom>
                <a:avLst/>
                <a:gdLst>
                  <a:gd name="connsiteX0" fmla="*/ 558571 w 559849"/>
                  <a:gd name="connsiteY0" fmla="*/ 455497 h 991558"/>
                  <a:gd name="connsiteX1" fmla="*/ 485753 w 559849"/>
                  <a:gd name="connsiteY1" fmla="*/ 89860 h 991558"/>
                  <a:gd name="connsiteX2" fmla="*/ 375752 w 559849"/>
                  <a:gd name="connsiteY2" fmla="*/ 17042 h 991558"/>
                  <a:gd name="connsiteX3" fmla="*/ 279695 w 559849"/>
                  <a:gd name="connsiteY3" fmla="*/ 0 h 991558"/>
                  <a:gd name="connsiteX4" fmla="*/ 183638 w 559849"/>
                  <a:gd name="connsiteY4" fmla="*/ 17042 h 991558"/>
                  <a:gd name="connsiteX5" fmla="*/ 73637 w 559849"/>
                  <a:gd name="connsiteY5" fmla="*/ 89860 h 991558"/>
                  <a:gd name="connsiteX6" fmla="*/ 819 w 559849"/>
                  <a:gd name="connsiteY6" fmla="*/ 455497 h 991558"/>
                  <a:gd name="connsiteX7" fmla="*/ 38003 w 559849"/>
                  <a:gd name="connsiteY7" fmla="*/ 509723 h 991558"/>
                  <a:gd name="connsiteX8" fmla="*/ 47299 w 559849"/>
                  <a:gd name="connsiteY8" fmla="*/ 511272 h 991558"/>
                  <a:gd name="connsiteX9" fmla="*/ 92229 w 559849"/>
                  <a:gd name="connsiteY9" fmla="*/ 474089 h 991558"/>
                  <a:gd name="connsiteX10" fmla="*/ 157300 w 559849"/>
                  <a:gd name="connsiteY10" fmla="*/ 159579 h 991558"/>
                  <a:gd name="connsiteX11" fmla="*/ 157300 w 559849"/>
                  <a:gd name="connsiteY11" fmla="*/ 991559 h 991558"/>
                  <a:gd name="connsiteX12" fmla="*/ 250258 w 559849"/>
                  <a:gd name="connsiteY12" fmla="*/ 991559 h 991558"/>
                  <a:gd name="connsiteX13" fmla="*/ 250258 w 559849"/>
                  <a:gd name="connsiteY13" fmla="*/ 511272 h 991558"/>
                  <a:gd name="connsiteX14" fmla="*/ 312231 w 559849"/>
                  <a:gd name="connsiteY14" fmla="*/ 511272 h 991558"/>
                  <a:gd name="connsiteX15" fmla="*/ 312231 w 559849"/>
                  <a:gd name="connsiteY15" fmla="*/ 991559 h 991558"/>
                  <a:gd name="connsiteX16" fmla="*/ 405189 w 559849"/>
                  <a:gd name="connsiteY16" fmla="*/ 991559 h 991558"/>
                  <a:gd name="connsiteX17" fmla="*/ 405189 w 559849"/>
                  <a:gd name="connsiteY17" fmla="*/ 159579 h 991558"/>
                  <a:gd name="connsiteX18" fmla="*/ 468711 w 559849"/>
                  <a:gd name="connsiteY18" fmla="*/ 474089 h 991558"/>
                  <a:gd name="connsiteX19" fmla="*/ 513641 w 559849"/>
                  <a:gd name="connsiteY19" fmla="*/ 511272 h 991558"/>
                  <a:gd name="connsiteX20" fmla="*/ 522937 w 559849"/>
                  <a:gd name="connsiteY20" fmla="*/ 509723 h 991558"/>
                  <a:gd name="connsiteX21" fmla="*/ 558571 w 559849"/>
                  <a:gd name="connsiteY21" fmla="*/ 455497 h 99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9849" h="991558">
                    <a:moveTo>
                      <a:pt x="558571" y="455497"/>
                    </a:moveTo>
                    <a:lnTo>
                      <a:pt x="485753" y="89860"/>
                    </a:lnTo>
                    <a:cubicBezTo>
                      <a:pt x="456317" y="57324"/>
                      <a:pt x="419133" y="32536"/>
                      <a:pt x="375752" y="17042"/>
                    </a:cubicBezTo>
                    <a:cubicBezTo>
                      <a:pt x="346316" y="6197"/>
                      <a:pt x="313780" y="0"/>
                      <a:pt x="279695" y="0"/>
                    </a:cubicBezTo>
                    <a:cubicBezTo>
                      <a:pt x="245610" y="0"/>
                      <a:pt x="214624" y="6197"/>
                      <a:pt x="183638" y="17042"/>
                    </a:cubicBezTo>
                    <a:cubicBezTo>
                      <a:pt x="141807" y="32536"/>
                      <a:pt x="104623" y="57324"/>
                      <a:pt x="73637" y="89860"/>
                    </a:cubicBezTo>
                    <a:lnTo>
                      <a:pt x="819" y="455497"/>
                    </a:lnTo>
                    <a:cubicBezTo>
                      <a:pt x="-3829" y="480286"/>
                      <a:pt x="11665" y="505075"/>
                      <a:pt x="38003" y="509723"/>
                    </a:cubicBezTo>
                    <a:cubicBezTo>
                      <a:pt x="41101" y="509723"/>
                      <a:pt x="44200" y="511272"/>
                      <a:pt x="47299" y="511272"/>
                    </a:cubicBezTo>
                    <a:cubicBezTo>
                      <a:pt x="68989" y="511272"/>
                      <a:pt x="89130" y="495779"/>
                      <a:pt x="92229" y="474089"/>
                    </a:cubicBezTo>
                    <a:lnTo>
                      <a:pt x="157300" y="159579"/>
                    </a:lnTo>
                    <a:lnTo>
                      <a:pt x="157300" y="991559"/>
                    </a:lnTo>
                    <a:lnTo>
                      <a:pt x="250258" y="991559"/>
                    </a:lnTo>
                    <a:lnTo>
                      <a:pt x="250258" y="511272"/>
                    </a:lnTo>
                    <a:lnTo>
                      <a:pt x="312231" y="511272"/>
                    </a:lnTo>
                    <a:lnTo>
                      <a:pt x="312231" y="991559"/>
                    </a:lnTo>
                    <a:lnTo>
                      <a:pt x="405189" y="991559"/>
                    </a:lnTo>
                    <a:lnTo>
                      <a:pt x="405189" y="159579"/>
                    </a:lnTo>
                    <a:lnTo>
                      <a:pt x="468711" y="474089"/>
                    </a:lnTo>
                    <a:cubicBezTo>
                      <a:pt x="471810" y="495779"/>
                      <a:pt x="491951" y="511272"/>
                      <a:pt x="513641" y="511272"/>
                    </a:cubicBezTo>
                    <a:cubicBezTo>
                      <a:pt x="516740" y="511272"/>
                      <a:pt x="519838" y="511272"/>
                      <a:pt x="522937" y="509723"/>
                    </a:cubicBezTo>
                    <a:cubicBezTo>
                      <a:pt x="547726" y="505075"/>
                      <a:pt x="564768" y="480286"/>
                      <a:pt x="558571" y="455497"/>
                    </a:cubicBezTo>
                    <a:close/>
                  </a:path>
                </a:pathLst>
              </a:custGeom>
              <a:solidFill>
                <a:schemeClr val="tx1">
                  <a:lumMod val="40000"/>
                  <a:lumOff val="60000"/>
                </a:schemeClr>
              </a:solidFill>
              <a:ln w="15478"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749C904B-8883-4715-91AD-257DFA6CE43F}"/>
                  </a:ext>
                </a:extLst>
              </p:cNvPr>
              <p:cNvSpPr/>
              <p:nvPr/>
            </p:nvSpPr>
            <p:spPr>
              <a:xfrm>
                <a:off x="2310438" y="3825782"/>
                <a:ext cx="154931" cy="154931"/>
              </a:xfrm>
              <a:custGeom>
                <a:avLst/>
                <a:gdLst>
                  <a:gd name="connsiteX0" fmla="*/ 154931 w 154931"/>
                  <a:gd name="connsiteY0" fmla="*/ 77466 h 154931"/>
                  <a:gd name="connsiteX1" fmla="*/ 77466 w 154931"/>
                  <a:gd name="connsiteY1" fmla="*/ 154931 h 154931"/>
                  <a:gd name="connsiteX2" fmla="*/ 0 w 154931"/>
                  <a:gd name="connsiteY2" fmla="*/ 77466 h 154931"/>
                  <a:gd name="connsiteX3" fmla="*/ 77466 w 154931"/>
                  <a:gd name="connsiteY3" fmla="*/ 0 h 154931"/>
                  <a:gd name="connsiteX4" fmla="*/ 154931 w 154931"/>
                  <a:gd name="connsiteY4" fmla="*/ 77466 h 15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31" h="154931">
                    <a:moveTo>
                      <a:pt x="154931" y="77466"/>
                    </a:moveTo>
                    <a:cubicBezTo>
                      <a:pt x="154931" y="120249"/>
                      <a:pt x="120248" y="154931"/>
                      <a:pt x="77466" y="154931"/>
                    </a:cubicBezTo>
                    <a:cubicBezTo>
                      <a:pt x="34682" y="154931"/>
                      <a:pt x="0" y="120249"/>
                      <a:pt x="0" y="77466"/>
                    </a:cubicBezTo>
                    <a:cubicBezTo>
                      <a:pt x="0" y="34682"/>
                      <a:pt x="34682" y="0"/>
                      <a:pt x="77466" y="0"/>
                    </a:cubicBezTo>
                    <a:cubicBezTo>
                      <a:pt x="120248" y="0"/>
                      <a:pt x="154931" y="34682"/>
                      <a:pt x="154931" y="77466"/>
                    </a:cubicBezTo>
                    <a:close/>
                  </a:path>
                </a:pathLst>
              </a:custGeom>
              <a:solidFill>
                <a:srgbClr val="F6943D"/>
              </a:solidFill>
              <a:ln w="15478"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F135B364-C10B-45D6-9BF5-DFBF3FED7CA8}"/>
                  </a:ext>
                </a:extLst>
              </p:cNvPr>
              <p:cNvSpPr/>
              <p:nvPr/>
            </p:nvSpPr>
            <p:spPr>
              <a:xfrm>
                <a:off x="2170878" y="3841153"/>
                <a:ext cx="387389" cy="557873"/>
              </a:xfrm>
              <a:custGeom>
                <a:avLst/>
                <a:gdLst>
                  <a:gd name="connsiteX0" fmla="*/ 384351 w 387389"/>
                  <a:gd name="connsiteY0" fmla="*/ 344069 h 557873"/>
                  <a:gd name="connsiteX1" fmla="*/ 330125 w 387389"/>
                  <a:gd name="connsiteY1" fmla="*/ 213927 h 557873"/>
                  <a:gd name="connsiteX2" fmla="*/ 249561 w 387389"/>
                  <a:gd name="connsiteY2" fmla="*/ 158151 h 557873"/>
                  <a:gd name="connsiteX3" fmla="*/ 217025 w 387389"/>
                  <a:gd name="connsiteY3" fmla="*/ 155053 h 557873"/>
                  <a:gd name="connsiteX4" fmla="*/ 139560 w 387389"/>
                  <a:gd name="connsiteY4" fmla="*/ 155053 h 557873"/>
                  <a:gd name="connsiteX5" fmla="*/ 57446 w 387389"/>
                  <a:gd name="connsiteY5" fmla="*/ 15615 h 557873"/>
                  <a:gd name="connsiteX6" fmla="*/ 15615 w 387389"/>
                  <a:gd name="connsiteY6" fmla="*/ 4770 h 557873"/>
                  <a:gd name="connsiteX7" fmla="*/ 4770 w 387389"/>
                  <a:gd name="connsiteY7" fmla="*/ 46601 h 557873"/>
                  <a:gd name="connsiteX8" fmla="*/ 139560 w 387389"/>
                  <a:gd name="connsiteY8" fmla="*/ 275899 h 557873"/>
                  <a:gd name="connsiteX9" fmla="*/ 139560 w 387389"/>
                  <a:gd name="connsiteY9" fmla="*/ 557873 h 557873"/>
                  <a:gd name="connsiteX10" fmla="*/ 201532 w 387389"/>
                  <a:gd name="connsiteY10" fmla="*/ 557873 h 557873"/>
                  <a:gd name="connsiteX11" fmla="*/ 201532 w 387389"/>
                  <a:gd name="connsiteY11" fmla="*/ 371956 h 557873"/>
                  <a:gd name="connsiteX12" fmla="*/ 232518 w 387389"/>
                  <a:gd name="connsiteY12" fmla="*/ 371956 h 557873"/>
                  <a:gd name="connsiteX13" fmla="*/ 232518 w 387389"/>
                  <a:gd name="connsiteY13" fmla="*/ 557873 h 557873"/>
                  <a:gd name="connsiteX14" fmla="*/ 294491 w 387389"/>
                  <a:gd name="connsiteY14" fmla="*/ 557873 h 557873"/>
                  <a:gd name="connsiteX15" fmla="*/ 294491 w 387389"/>
                  <a:gd name="connsiteY15" fmla="*/ 288293 h 557873"/>
                  <a:gd name="connsiteX16" fmla="*/ 328576 w 387389"/>
                  <a:gd name="connsiteY16" fmla="*/ 368858 h 557873"/>
                  <a:gd name="connsiteX17" fmla="*/ 356463 w 387389"/>
                  <a:gd name="connsiteY17" fmla="*/ 387449 h 557873"/>
                  <a:gd name="connsiteX18" fmla="*/ 368858 w 387389"/>
                  <a:gd name="connsiteY18" fmla="*/ 384351 h 557873"/>
                  <a:gd name="connsiteX19" fmla="*/ 384351 w 387389"/>
                  <a:gd name="connsiteY19" fmla="*/ 344069 h 5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389" h="557873">
                    <a:moveTo>
                      <a:pt x="384351" y="344069"/>
                    </a:moveTo>
                    <a:lnTo>
                      <a:pt x="330125" y="213927"/>
                    </a:lnTo>
                    <a:cubicBezTo>
                      <a:pt x="311533" y="187588"/>
                      <a:pt x="282096" y="167447"/>
                      <a:pt x="249561" y="158151"/>
                    </a:cubicBezTo>
                    <a:cubicBezTo>
                      <a:pt x="240265" y="156602"/>
                      <a:pt x="227870" y="155053"/>
                      <a:pt x="217025" y="155053"/>
                    </a:cubicBezTo>
                    <a:lnTo>
                      <a:pt x="139560" y="155053"/>
                    </a:lnTo>
                    <a:lnTo>
                      <a:pt x="57446" y="15615"/>
                    </a:lnTo>
                    <a:cubicBezTo>
                      <a:pt x="48150" y="122"/>
                      <a:pt x="29559" y="-4526"/>
                      <a:pt x="15615" y="4770"/>
                    </a:cubicBezTo>
                    <a:cubicBezTo>
                      <a:pt x="122" y="14065"/>
                      <a:pt x="-4526" y="32657"/>
                      <a:pt x="4770" y="46601"/>
                    </a:cubicBezTo>
                    <a:lnTo>
                      <a:pt x="139560" y="275899"/>
                    </a:lnTo>
                    <a:lnTo>
                      <a:pt x="139560" y="557873"/>
                    </a:lnTo>
                    <a:lnTo>
                      <a:pt x="201532" y="557873"/>
                    </a:lnTo>
                    <a:lnTo>
                      <a:pt x="201532" y="371956"/>
                    </a:lnTo>
                    <a:lnTo>
                      <a:pt x="232518" y="371956"/>
                    </a:lnTo>
                    <a:lnTo>
                      <a:pt x="232518" y="557873"/>
                    </a:lnTo>
                    <a:lnTo>
                      <a:pt x="294491" y="557873"/>
                    </a:lnTo>
                    <a:lnTo>
                      <a:pt x="294491" y="288293"/>
                    </a:lnTo>
                    <a:lnTo>
                      <a:pt x="328576" y="368858"/>
                    </a:lnTo>
                    <a:cubicBezTo>
                      <a:pt x="333223" y="381252"/>
                      <a:pt x="345618" y="387449"/>
                      <a:pt x="356463" y="387449"/>
                    </a:cubicBezTo>
                    <a:cubicBezTo>
                      <a:pt x="361111" y="387449"/>
                      <a:pt x="364210" y="387449"/>
                      <a:pt x="368858" y="384351"/>
                    </a:cubicBezTo>
                    <a:cubicBezTo>
                      <a:pt x="384351" y="378153"/>
                      <a:pt x="392097" y="359562"/>
                      <a:pt x="384351" y="344069"/>
                    </a:cubicBezTo>
                    <a:close/>
                  </a:path>
                </a:pathLst>
              </a:custGeom>
              <a:solidFill>
                <a:srgbClr val="F6943D"/>
              </a:solidFill>
              <a:ln w="15478" cap="flat">
                <a:noFill/>
                <a:prstDash val="solid"/>
                <a:miter/>
              </a:ln>
            </p:spPr>
            <p:txBody>
              <a:bodyPr rtlCol="0" anchor="ctr"/>
              <a:lstStyle/>
              <a:p>
                <a:endParaRPr lang="en-US" dirty="0"/>
              </a:p>
            </p:txBody>
          </p:sp>
        </p:grpSp>
      </p:grpSp>
      <p:pic>
        <p:nvPicPr>
          <p:cNvPr id="22" name="Graphic 18">
            <a:extLst>
              <a:ext uri="{FF2B5EF4-FFF2-40B4-BE49-F238E27FC236}">
                <a16:creationId xmlns:a16="http://schemas.microsoft.com/office/drawing/2014/main" id="{AF659F9E-8872-4728-9350-5E50BAAAAF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91030" y="3469251"/>
            <a:ext cx="951669" cy="1126977"/>
          </a:xfrm>
          <a:prstGeom prst="rect">
            <a:avLst/>
          </a:prstGeom>
        </p:spPr>
      </p:pic>
    </p:spTree>
    <p:custDataLst>
      <p:tags r:id="rId1"/>
    </p:custDataLst>
    <p:extLst>
      <p:ext uri="{BB962C8B-B14F-4D97-AF65-F5344CB8AC3E}">
        <p14:creationId xmlns:p14="http://schemas.microsoft.com/office/powerpoint/2010/main" val="1204484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ontent Placeholder 2"/>
          <p:cNvSpPr>
            <a:spLocks noGrp="1"/>
          </p:cNvSpPr>
          <p:nvPr>
            <p:ph type="body" sz="quarter" idx="11"/>
          </p:nvPr>
        </p:nvSpPr>
        <p:spPr>
          <a:xfrm>
            <a:off x="640080" y="1792706"/>
            <a:ext cx="11015282" cy="3791230"/>
          </a:xfrm>
        </p:spPr>
        <p:txBody>
          <a:bodyPr anchor="ctr">
            <a:noAutofit/>
          </a:bodyPr>
          <a:lstStyle/>
          <a:p>
            <a:pPr marL="4763" indent="-4763">
              <a:buClr>
                <a:srgbClr val="996600"/>
              </a:buClr>
              <a:buSzPct val="110000"/>
            </a:pPr>
            <a:r>
              <a:rPr lang="en-US" altLang="en-US" sz="3200" dirty="0">
                <a:solidFill>
                  <a:schemeClr val="tx1"/>
                </a:solidFill>
                <a:latin typeface="+mj-lt"/>
                <a:cs typeface="Verdana" panose="020B0604030504040204" pitchFamily="34" charset="0"/>
              </a:rPr>
              <a:t>Because Elena cares deeply about family and because it is important to her that her son has a good relationship with his father, CPS is worried that Elena may continue to bring Tomas Jr. to meet his dad alone (without a support person) and that Tomas Sr. may get angry, hit Elena or Tomas Jr., and Elena and Tomas Jr. could be seriously hurt.</a:t>
            </a:r>
          </a:p>
        </p:txBody>
      </p:sp>
      <p:sp>
        <p:nvSpPr>
          <p:cNvPr id="3" name="Title 2">
            <a:extLst>
              <a:ext uri="{FF2B5EF4-FFF2-40B4-BE49-F238E27FC236}">
                <a16:creationId xmlns:a16="http://schemas.microsoft.com/office/drawing/2014/main" id="{62D7B0DE-3D77-4264-9742-43161D65223C}"/>
              </a:ext>
            </a:extLst>
          </p:cNvPr>
          <p:cNvSpPr>
            <a:spLocks noGrp="1"/>
          </p:cNvSpPr>
          <p:nvPr>
            <p:ph type="title"/>
          </p:nvPr>
        </p:nvSpPr>
        <p:spPr/>
        <p:txBody>
          <a:bodyPr/>
          <a:lstStyle/>
          <a:p>
            <a:r>
              <a:rPr lang="en-US" dirty="0"/>
              <a:t>Example: Honoring Good Intentions</a:t>
            </a:r>
          </a:p>
        </p:txBody>
      </p:sp>
    </p:spTree>
    <p:custDataLst>
      <p:tags r:id="rId1"/>
    </p:custDataLst>
    <p:extLst>
      <p:ext uri="{BB962C8B-B14F-4D97-AF65-F5344CB8AC3E}">
        <p14:creationId xmlns:p14="http://schemas.microsoft.com/office/powerpoint/2010/main" val="2355372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p:cNvSpPr>
            <a:spLocks noGrp="1"/>
          </p:cNvSpPr>
          <p:nvPr>
            <p:ph type="body" sz="quarter" idx="11"/>
          </p:nvPr>
        </p:nvSpPr>
        <p:spPr>
          <a:xfrm>
            <a:off x="640080" y="1645290"/>
            <a:ext cx="11015282" cy="3938646"/>
          </a:xfrm>
        </p:spPr>
        <p:txBody>
          <a:bodyPr anchor="ctr">
            <a:noAutofit/>
          </a:bodyPr>
          <a:lstStyle/>
          <a:p>
            <a:pPr marL="4763" indent="-4763">
              <a:buClr>
                <a:srgbClr val="996600"/>
              </a:buClr>
              <a:buSzPct val="110000"/>
            </a:pPr>
            <a:r>
              <a:rPr lang="en-US" altLang="en-US" sz="3200" dirty="0">
                <a:latin typeface="+mn-lt"/>
                <a:cs typeface="Verdana" panose="020B0604030504040204" pitchFamily="34" charset="0"/>
              </a:rPr>
              <a:t>Because baby Anna suffered bleeding in the brain while in mom and dad</a:t>
            </a:r>
            <a:r>
              <a:rPr lang="ja-JP" altLang="en-US" sz="3200">
                <a:latin typeface="+mn-lt"/>
                <a:cs typeface="Verdana" panose="020B0604030504040204" pitchFamily="34" charset="0"/>
              </a:rPr>
              <a:t>’</a:t>
            </a:r>
            <a:r>
              <a:rPr lang="en-US" altLang="ja-JP" sz="3200" dirty="0">
                <a:latin typeface="+mn-lt"/>
                <a:cs typeface="Verdana" panose="020B0604030504040204" pitchFamily="34" charset="0"/>
              </a:rPr>
              <a:t>s care in October and because no one knows how the injuries happened, CPS and hospital doctors are worried that if nothing changes, Anna could be seriously injured again, suffer permanent brain damage, or even die.</a:t>
            </a:r>
          </a:p>
        </p:txBody>
      </p:sp>
      <p:sp>
        <p:nvSpPr>
          <p:cNvPr id="3" name="Title 2">
            <a:extLst>
              <a:ext uri="{FF2B5EF4-FFF2-40B4-BE49-F238E27FC236}">
                <a16:creationId xmlns:a16="http://schemas.microsoft.com/office/drawing/2014/main" id="{1F233E8D-4EED-412E-AD24-4203F315894B}"/>
              </a:ext>
            </a:extLst>
          </p:cNvPr>
          <p:cNvSpPr>
            <a:spLocks noGrp="1"/>
          </p:cNvSpPr>
          <p:nvPr>
            <p:ph type="title"/>
          </p:nvPr>
        </p:nvSpPr>
        <p:spPr/>
        <p:txBody>
          <a:bodyPr/>
          <a:lstStyle/>
          <a:p>
            <a:r>
              <a:rPr lang="en-US" dirty="0"/>
              <a:t>“Denial” Example</a:t>
            </a:r>
          </a:p>
        </p:txBody>
      </p:sp>
    </p:spTree>
    <p:custDataLst>
      <p:tags r:id="rId1"/>
    </p:custDataLst>
    <p:extLst>
      <p:ext uri="{BB962C8B-B14F-4D97-AF65-F5344CB8AC3E}">
        <p14:creationId xmlns:p14="http://schemas.microsoft.com/office/powerpoint/2010/main" val="3174459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35F94-8D0F-47FF-A766-179198AC7706}"/>
              </a:ext>
            </a:extLst>
          </p:cNvPr>
          <p:cNvSpPr>
            <a:spLocks noGrp="1"/>
          </p:cNvSpPr>
          <p:nvPr>
            <p:ph type="title"/>
          </p:nvPr>
        </p:nvSpPr>
        <p:spPr/>
        <p:txBody>
          <a:bodyPr/>
          <a:lstStyle/>
          <a:p>
            <a:r>
              <a:rPr lang="en-US" dirty="0"/>
              <a:t>Domestic Violence</a:t>
            </a:r>
          </a:p>
        </p:txBody>
      </p:sp>
    </p:spTree>
    <p:custDataLst>
      <p:tags r:id="rId1"/>
    </p:custDataLst>
    <p:extLst>
      <p:ext uri="{BB962C8B-B14F-4D97-AF65-F5344CB8AC3E}">
        <p14:creationId xmlns:p14="http://schemas.microsoft.com/office/powerpoint/2010/main" val="1685145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26FBA-9D10-4EDE-A273-8875E911FCBA}"/>
              </a:ext>
            </a:extLst>
          </p:cNvPr>
          <p:cNvSpPr>
            <a:spLocks noGrp="1"/>
          </p:cNvSpPr>
          <p:nvPr>
            <p:ph type="title"/>
          </p:nvPr>
        </p:nvSpPr>
        <p:spPr/>
        <p:txBody>
          <a:bodyPr/>
          <a:lstStyle/>
          <a:p>
            <a:r>
              <a:rPr lang="en-US" dirty="0"/>
              <a:t>Strengths-Based Communication Techniques</a:t>
            </a:r>
          </a:p>
        </p:txBody>
      </p:sp>
      <p:pic>
        <p:nvPicPr>
          <p:cNvPr id="1026" name="Picture 2" descr="Girl, Father, Portrait, Eyes, People, Child, Kid">
            <a:extLst>
              <a:ext uri="{FF2B5EF4-FFF2-40B4-BE49-F238E27FC236}">
                <a16:creationId xmlns:a16="http://schemas.microsoft.com/office/drawing/2014/main" id="{76FE8504-1C27-47B4-A09C-225C42C7CE21}"/>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a:ext>
            </a:extLst>
          </a:blip>
          <a:srcRect l="9055" t="-64" r="34251" b="64"/>
          <a:stretch/>
        </p:blipFill>
        <p:spPr>
          <a:xfrm>
            <a:off x="640080" y="535667"/>
            <a:ext cx="4917882" cy="5782940"/>
          </a:xfrm>
        </p:spPr>
      </p:pic>
      <p:sp>
        <p:nvSpPr>
          <p:cNvPr id="3" name="Text Placeholder 2">
            <a:extLst>
              <a:ext uri="{FF2B5EF4-FFF2-40B4-BE49-F238E27FC236}">
                <a16:creationId xmlns:a16="http://schemas.microsoft.com/office/drawing/2014/main" id="{67525F5D-87F5-4AFF-8698-EE2ACCA84C33}"/>
              </a:ext>
            </a:extLst>
          </p:cNvPr>
          <p:cNvSpPr>
            <a:spLocks noGrp="1"/>
          </p:cNvSpPr>
          <p:nvPr>
            <p:ph type="body" sz="quarter" idx="11"/>
          </p:nvPr>
        </p:nvSpPr>
        <p:spPr>
          <a:xfrm>
            <a:off x="6104536" y="2646947"/>
            <a:ext cx="5456337" cy="3272590"/>
          </a:xfrm>
        </p:spPr>
        <p:txBody>
          <a:bodyPr/>
          <a:lstStyle/>
          <a:p>
            <a:pPr marL="457200" indent="-457200">
              <a:buFont typeface="Arial" panose="020B0604020202020204" pitchFamily="34" charset="0"/>
              <a:buChar char="•"/>
            </a:pPr>
            <a:r>
              <a:rPr lang="en-US" altLang="en-US" dirty="0"/>
              <a:t>Stance of “not knowing”</a:t>
            </a:r>
          </a:p>
          <a:p>
            <a:pPr marL="457200" indent="-457200">
              <a:buFont typeface="Arial" panose="020B0604020202020204" pitchFamily="34" charset="0"/>
              <a:buChar char="•"/>
            </a:pPr>
            <a:r>
              <a:rPr lang="en-US" altLang="en-US" dirty="0"/>
              <a:t>Respect</a:t>
            </a:r>
          </a:p>
          <a:p>
            <a:pPr marL="457200" indent="-457200">
              <a:buFont typeface="Arial" panose="020B0604020202020204" pitchFamily="34" charset="0"/>
              <a:buChar char="•"/>
            </a:pPr>
            <a:r>
              <a:rPr lang="en-US" altLang="en-US" dirty="0"/>
              <a:t>Experts in their own lives</a:t>
            </a:r>
          </a:p>
          <a:p>
            <a:pPr marL="457200" indent="-457200">
              <a:buFont typeface="Arial" panose="020B0604020202020204" pitchFamily="34" charset="0"/>
              <a:buChar char="•"/>
            </a:pPr>
            <a:r>
              <a:rPr lang="en-US" altLang="en-US" dirty="0"/>
              <a:t>Capitalize on past successes</a:t>
            </a:r>
          </a:p>
          <a:p>
            <a:pPr marL="457200" indent="-457200">
              <a:buFont typeface="Arial" panose="020B0604020202020204" pitchFamily="34" charset="0"/>
              <a:buChar char="•"/>
            </a:pPr>
            <a:r>
              <a:rPr lang="en-US" altLang="en-US" dirty="0"/>
              <a:t>Elicit and identify strengths related to protective factors</a:t>
            </a:r>
            <a:endParaRPr lang="en-US" dirty="0"/>
          </a:p>
        </p:txBody>
      </p:sp>
    </p:spTree>
    <p:custDataLst>
      <p:tags r:id="rId1"/>
    </p:custDataLst>
    <p:extLst>
      <p:ext uri="{BB962C8B-B14F-4D97-AF65-F5344CB8AC3E}">
        <p14:creationId xmlns:p14="http://schemas.microsoft.com/office/powerpoint/2010/main" val="1226855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565D38-EBF5-42FB-BAA9-229A13D1CFE4}"/>
              </a:ext>
            </a:extLst>
          </p:cNvPr>
          <p:cNvSpPr>
            <a:spLocks noGrp="1"/>
          </p:cNvSpPr>
          <p:nvPr>
            <p:ph type="title"/>
          </p:nvPr>
        </p:nvSpPr>
        <p:spPr>
          <a:xfrm>
            <a:off x="648239" y="535666"/>
            <a:ext cx="5447761" cy="1978934"/>
          </a:xfrm>
        </p:spPr>
        <p:txBody>
          <a:bodyPr>
            <a:noAutofit/>
          </a:bodyPr>
          <a:lstStyle/>
          <a:p>
            <a:r>
              <a:rPr lang="en-US" sz="4000" dirty="0"/>
              <a:t>Key Benefits of</a:t>
            </a:r>
            <a:br>
              <a:rPr lang="en-US" sz="4000" dirty="0"/>
            </a:br>
            <a:r>
              <a:rPr lang="en-US" sz="4000" dirty="0"/>
              <a:t>a Strengths-Based Perspective</a:t>
            </a:r>
          </a:p>
        </p:txBody>
      </p:sp>
      <p:pic>
        <p:nvPicPr>
          <p:cNvPr id="8" name="Picture Placeholder 7">
            <a:extLst>
              <a:ext uri="{FF2B5EF4-FFF2-40B4-BE49-F238E27FC236}">
                <a16:creationId xmlns:a16="http://schemas.microsoft.com/office/drawing/2014/main" id="{88947482-CFA9-4F3D-B4DF-2F55B3323691}"/>
              </a:ext>
            </a:extLst>
          </p:cNvPr>
          <p:cNvPicPr>
            <a:picLocks noGrp="1" noChangeAspect="1"/>
          </p:cNvPicPr>
          <p:nvPr>
            <p:ph type="pic" sz="quarter" idx="10"/>
          </p:nvPr>
        </p:nvPicPr>
        <p:blipFill rotWithShape="1">
          <a:blip r:embed="rId4"/>
          <a:srcRect l="21786" r="21786"/>
          <a:stretch/>
        </p:blipFill>
        <p:spPr/>
      </p:pic>
      <p:sp>
        <p:nvSpPr>
          <p:cNvPr id="4" name="Text Placeholder 3">
            <a:extLst>
              <a:ext uri="{FF2B5EF4-FFF2-40B4-BE49-F238E27FC236}">
                <a16:creationId xmlns:a16="http://schemas.microsoft.com/office/drawing/2014/main" id="{4C67065A-DAB8-4D8A-BB65-B67C4815A498}"/>
              </a:ext>
            </a:extLst>
          </p:cNvPr>
          <p:cNvSpPr>
            <a:spLocks noGrp="1"/>
          </p:cNvSpPr>
          <p:nvPr>
            <p:ph type="body" sz="quarter" idx="11"/>
          </p:nvPr>
        </p:nvSpPr>
        <p:spPr>
          <a:xfrm>
            <a:off x="639663" y="2514600"/>
            <a:ext cx="5456337" cy="3804007"/>
          </a:xfrm>
        </p:spPr>
        <p:txBody>
          <a:bodyPr anchor="ctr">
            <a:noAutofit/>
          </a:bodyPr>
          <a:lstStyle/>
          <a:p>
            <a:pPr marL="342900" indent="-342900">
              <a:buFont typeface="Arial" panose="020B0604020202020204" pitchFamily="34" charset="0"/>
              <a:buChar char="•"/>
            </a:pPr>
            <a:r>
              <a:rPr lang="en-US" sz="2800" dirty="0"/>
              <a:t>Improves chances for best possible solution</a:t>
            </a:r>
          </a:p>
          <a:p>
            <a:pPr marL="342900" indent="-342900">
              <a:buFont typeface="Arial" panose="020B0604020202020204" pitchFamily="34" charset="0"/>
              <a:buChar char="•"/>
            </a:pPr>
            <a:r>
              <a:rPr lang="en-US" sz="2800" dirty="0"/>
              <a:t>Empowers families to offer their best thinking </a:t>
            </a:r>
          </a:p>
          <a:p>
            <a:pPr marL="342900" indent="-342900">
              <a:buFont typeface="Arial" panose="020B0604020202020204" pitchFamily="34" charset="0"/>
              <a:buChar char="•"/>
            </a:pPr>
            <a:r>
              <a:rPr lang="en-US" sz="2800" dirty="0"/>
              <a:t>Generates cooperation, positive energy, creativity </a:t>
            </a:r>
          </a:p>
          <a:p>
            <a:pPr marL="342900" indent="-342900">
              <a:buFont typeface="Arial" panose="020B0604020202020204" pitchFamily="34" charset="0"/>
              <a:buChar char="•"/>
            </a:pPr>
            <a:r>
              <a:rPr lang="en-US" sz="2800" dirty="0"/>
              <a:t>Increases family’s buy-in </a:t>
            </a:r>
          </a:p>
        </p:txBody>
      </p:sp>
    </p:spTree>
    <p:custDataLst>
      <p:tags r:id="rId1"/>
    </p:custDataLst>
    <p:extLst>
      <p:ext uri="{BB962C8B-B14F-4D97-AF65-F5344CB8AC3E}">
        <p14:creationId xmlns:p14="http://schemas.microsoft.com/office/powerpoint/2010/main" val="2074808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8AA9-83F8-4868-AAAF-DC83A7264C97}"/>
              </a:ext>
            </a:extLst>
          </p:cNvPr>
          <p:cNvSpPr>
            <a:spLocks noGrp="1"/>
          </p:cNvSpPr>
          <p:nvPr>
            <p:ph type="title"/>
          </p:nvPr>
        </p:nvSpPr>
        <p:spPr>
          <a:xfrm>
            <a:off x="639663" y="365130"/>
            <a:ext cx="10898216" cy="1776492"/>
          </a:xfrm>
        </p:spPr>
        <p:txBody>
          <a:bodyPr/>
          <a:lstStyle/>
          <a:p>
            <a:r>
              <a:rPr lang="en-US" sz="2800" cap="none" dirty="0"/>
              <a:t>There are concerns around mom’s ability to provide basic food and clothing needs for her children (ages 3, 5, and 9), and a COVID-related job loss prompts an investigation where you find little to no food in the home. The children’s clothes are soiled.</a:t>
            </a:r>
          </a:p>
        </p:txBody>
      </p:sp>
      <p:sp>
        <p:nvSpPr>
          <p:cNvPr id="5" name="TextBox 4">
            <a:extLst>
              <a:ext uri="{FF2B5EF4-FFF2-40B4-BE49-F238E27FC236}">
                <a16:creationId xmlns:a16="http://schemas.microsoft.com/office/drawing/2014/main" id="{319B68D5-DB5D-45A3-92AC-3E8AEE637F7B}"/>
              </a:ext>
            </a:extLst>
          </p:cNvPr>
          <p:cNvSpPr txBox="1"/>
          <p:nvPr/>
        </p:nvSpPr>
        <p:spPr>
          <a:xfrm>
            <a:off x="639663" y="2141622"/>
            <a:ext cx="11015662" cy="4524315"/>
          </a:xfrm>
          <a:prstGeom prst="rect">
            <a:avLst/>
          </a:prstGeom>
          <a:noFill/>
        </p:spPr>
        <p:txBody>
          <a:bodyPr wrap="square" rtlCol="0">
            <a:spAutoFit/>
          </a:bodyPr>
          <a:lstStyle/>
          <a:p>
            <a:r>
              <a:rPr lang="en-US" sz="2400" b="1" dirty="0"/>
              <a:t>What would be the first intervention you would choose from the list below to address the safety threat?</a:t>
            </a:r>
          </a:p>
          <a:p>
            <a:r>
              <a:rPr lang="en-US" sz="2400" dirty="0"/>
              <a:t> </a:t>
            </a:r>
          </a:p>
          <a:p>
            <a:pPr marL="457200" lvl="0" indent="-457200">
              <a:buFont typeface="+mj-lt"/>
              <a:buAutoNum type="arabicPeriod"/>
            </a:pPr>
            <a:r>
              <a:rPr lang="en-US" sz="2400" dirty="0"/>
              <a:t>Relative drops food at the door.</a:t>
            </a:r>
          </a:p>
          <a:p>
            <a:pPr marL="457200" lvl="0" indent="-457200">
              <a:buFont typeface="+mj-lt"/>
              <a:buAutoNum type="arabicPeriod"/>
            </a:pPr>
            <a:r>
              <a:rPr lang="en-US" sz="2400" dirty="0"/>
              <a:t>Mom promises that she will have food by the next visit.</a:t>
            </a:r>
          </a:p>
          <a:p>
            <a:pPr marL="457200" lvl="0" indent="-457200">
              <a:buFont typeface="+mj-lt"/>
              <a:buAutoNum type="arabicPeriod"/>
            </a:pPr>
            <a:r>
              <a:rPr lang="en-US" sz="2400" dirty="0"/>
              <a:t>Friend who is regularly coming to the home anyway agrees to pick up and drop off laundry for the children.</a:t>
            </a:r>
          </a:p>
          <a:p>
            <a:pPr marL="457200" lvl="0" indent="-457200">
              <a:buFont typeface="+mj-lt"/>
              <a:buAutoNum type="arabicPeriod"/>
            </a:pPr>
            <a:r>
              <a:rPr lang="en-US" sz="2400" dirty="0"/>
              <a:t>Teacher agrees to check in with children during Zoom virtual meeting.</a:t>
            </a:r>
          </a:p>
          <a:p>
            <a:pPr marL="457200" lvl="0" indent="-457200">
              <a:buFont typeface="+mj-lt"/>
              <a:buAutoNum type="arabicPeriod"/>
            </a:pPr>
            <a:r>
              <a:rPr lang="en-US" sz="2400" dirty="0"/>
              <a:t>Worker provides groceries or immediate resources to obtain food.</a:t>
            </a:r>
          </a:p>
          <a:p>
            <a:pPr marL="457200" lvl="0" indent="-457200">
              <a:buFont typeface="+mj-lt"/>
              <a:buAutoNum type="arabicPeriod"/>
            </a:pPr>
            <a:r>
              <a:rPr lang="en-US" sz="2400" dirty="0"/>
              <a:t>Mom agrees to take a health and nutrition class.</a:t>
            </a:r>
          </a:p>
          <a:p>
            <a:pPr marL="457200" lvl="0" indent="-457200">
              <a:buFont typeface="+mj-lt"/>
              <a:buAutoNum type="arabicPeriod"/>
            </a:pPr>
            <a:r>
              <a:rPr lang="en-US" sz="2400" dirty="0"/>
              <a:t>Mom agrees to FaceTime worker to show her available food.</a:t>
            </a:r>
          </a:p>
          <a:p>
            <a:pPr marL="457200" lvl="0" indent="-457200">
              <a:buFont typeface="+mj-lt"/>
              <a:buAutoNum type="arabicPeriod"/>
            </a:pPr>
            <a:r>
              <a:rPr lang="en-US" sz="2400" dirty="0"/>
              <a:t>Children using safety object to indicate need to neighbor.</a:t>
            </a:r>
          </a:p>
        </p:txBody>
      </p:sp>
    </p:spTree>
    <p:custDataLst>
      <p:tags r:id="rId1"/>
    </p:custDataLst>
    <p:extLst>
      <p:ext uri="{BB962C8B-B14F-4D97-AF65-F5344CB8AC3E}">
        <p14:creationId xmlns:p14="http://schemas.microsoft.com/office/powerpoint/2010/main" val="3117524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8A69F-05FB-2250-A5F7-F784B83E2091}"/>
              </a:ext>
            </a:extLst>
          </p:cNvPr>
          <p:cNvSpPr>
            <a:spLocks noGrp="1"/>
          </p:cNvSpPr>
          <p:nvPr>
            <p:ph type="title"/>
          </p:nvPr>
        </p:nvSpPr>
        <p:spPr/>
        <p:txBody>
          <a:bodyPr/>
          <a:lstStyle/>
          <a:p>
            <a:r>
              <a:rPr lang="en-US" dirty="0"/>
              <a:t>Race/ethnicity Disparities: entry into foster care</a:t>
            </a:r>
          </a:p>
        </p:txBody>
      </p:sp>
      <p:graphicFrame>
        <p:nvGraphicFramePr>
          <p:cNvPr id="13" name="Chart 12">
            <a:extLst>
              <a:ext uri="{FF2B5EF4-FFF2-40B4-BE49-F238E27FC236}">
                <a16:creationId xmlns:a16="http://schemas.microsoft.com/office/drawing/2014/main" id="{7FE62672-7DC7-0E0E-ED97-C45C66BC9BBB}"/>
              </a:ext>
            </a:extLst>
          </p:cNvPr>
          <p:cNvGraphicFramePr/>
          <p:nvPr>
            <p:extLst>
              <p:ext uri="{D42A27DB-BD31-4B8C-83A1-F6EECF244321}">
                <p14:modId xmlns:p14="http://schemas.microsoft.com/office/powerpoint/2010/main" val="2805966310"/>
              </p:ext>
            </p:extLst>
          </p:nvPr>
        </p:nvGraphicFramePr>
        <p:xfrm>
          <a:off x="639662" y="1713022"/>
          <a:ext cx="10898216" cy="431193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78823D6D-0E47-86C1-8029-A41E39481FF6}"/>
              </a:ext>
            </a:extLst>
          </p:cNvPr>
          <p:cNvSpPr txBox="1"/>
          <p:nvPr/>
        </p:nvSpPr>
        <p:spPr>
          <a:xfrm>
            <a:off x="639662" y="6024960"/>
            <a:ext cx="10898215" cy="646331"/>
          </a:xfrm>
          <a:prstGeom prst="rect">
            <a:avLst/>
          </a:prstGeom>
          <a:noFill/>
        </p:spPr>
        <p:txBody>
          <a:bodyPr wrap="square" rtlCol="0">
            <a:spAutoFit/>
          </a:bodyPr>
          <a:lstStyle/>
          <a:p>
            <a:r>
              <a:rPr lang="en-US" dirty="0"/>
              <a:t>California Child Welfare Indicators Project (CCWIP); 2022 Disparity Indices: </a:t>
            </a:r>
            <a:r>
              <a:rPr lang="en-US" b="0" i="0" dirty="0">
                <a:effectLst/>
              </a:rPr>
              <a:t>Child Maltreatment Allegation Rates. </a:t>
            </a:r>
            <a:r>
              <a:rPr lang="en-US" dirty="0"/>
              <a:t>Outcome (entries): Compared to White</a:t>
            </a:r>
          </a:p>
        </p:txBody>
      </p:sp>
    </p:spTree>
    <p:custDataLst>
      <p:tags r:id="rId1"/>
    </p:custDataLst>
    <p:extLst>
      <p:ext uri="{BB962C8B-B14F-4D97-AF65-F5344CB8AC3E}">
        <p14:creationId xmlns:p14="http://schemas.microsoft.com/office/powerpoint/2010/main" val="3854112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B8CB-A40A-4AB3-B5A8-54732649065B}"/>
              </a:ext>
            </a:extLst>
          </p:cNvPr>
          <p:cNvSpPr>
            <a:spLocks noGrp="1"/>
          </p:cNvSpPr>
          <p:nvPr>
            <p:ph type="title"/>
          </p:nvPr>
        </p:nvSpPr>
        <p:spPr>
          <a:xfrm>
            <a:off x="639663" y="365129"/>
            <a:ext cx="10898216" cy="1728366"/>
          </a:xfrm>
        </p:spPr>
        <p:txBody>
          <a:bodyPr/>
          <a:lstStyle/>
          <a:p>
            <a:r>
              <a:rPr lang="en-US" sz="2800" cap="none" dirty="0"/>
              <a:t>Concerns around mom's inability to provide for the basic food and clothing needs for her children (ages 3, 5, 9), a COVID-related job loss prompts an investigation where you find little to no food in the home. The children's clothes are soiled.</a:t>
            </a:r>
          </a:p>
        </p:txBody>
      </p:sp>
      <p:sp>
        <p:nvSpPr>
          <p:cNvPr id="5" name="TextBox 4">
            <a:extLst>
              <a:ext uri="{FF2B5EF4-FFF2-40B4-BE49-F238E27FC236}">
                <a16:creationId xmlns:a16="http://schemas.microsoft.com/office/drawing/2014/main" id="{319B68D5-DB5D-45A3-92AC-3E8AEE637F7B}"/>
              </a:ext>
            </a:extLst>
          </p:cNvPr>
          <p:cNvSpPr txBox="1"/>
          <p:nvPr/>
        </p:nvSpPr>
        <p:spPr>
          <a:xfrm>
            <a:off x="639663" y="2093495"/>
            <a:ext cx="10898216" cy="4524315"/>
          </a:xfrm>
          <a:prstGeom prst="rect">
            <a:avLst/>
          </a:prstGeom>
          <a:noFill/>
        </p:spPr>
        <p:txBody>
          <a:bodyPr wrap="square" rtlCol="0">
            <a:spAutoFit/>
          </a:bodyPr>
          <a:lstStyle/>
          <a:p>
            <a:r>
              <a:rPr lang="en-US" sz="2400" b="1" dirty="0"/>
              <a:t>What would be the second intervention you would choose from the list below to address the safety threat?</a:t>
            </a:r>
          </a:p>
          <a:p>
            <a:r>
              <a:rPr lang="en-US" sz="2400" dirty="0"/>
              <a:t> </a:t>
            </a:r>
          </a:p>
          <a:p>
            <a:pPr marL="457200" lvl="0" indent="-457200">
              <a:buFont typeface="+mj-lt"/>
              <a:buAutoNum type="arabicPeriod"/>
            </a:pPr>
            <a:r>
              <a:rPr lang="en-US" sz="2400" dirty="0"/>
              <a:t>Relative drops food at the door.</a:t>
            </a:r>
          </a:p>
          <a:p>
            <a:pPr marL="457200" lvl="0" indent="-457200">
              <a:buFont typeface="+mj-lt"/>
              <a:buAutoNum type="arabicPeriod"/>
            </a:pPr>
            <a:r>
              <a:rPr lang="en-US" sz="2400" dirty="0"/>
              <a:t>Mom promises that she will have food by the next visit.</a:t>
            </a:r>
          </a:p>
          <a:p>
            <a:pPr marL="457200" lvl="0" indent="-457200">
              <a:buFont typeface="+mj-lt"/>
              <a:buAutoNum type="arabicPeriod"/>
            </a:pPr>
            <a:r>
              <a:rPr lang="en-US" sz="2400" dirty="0"/>
              <a:t>Friend who is regularly coming to the home anyway agrees to pick up and drop off laundry for the children.</a:t>
            </a:r>
          </a:p>
          <a:p>
            <a:pPr marL="457200" lvl="0" indent="-457200">
              <a:buFont typeface="+mj-lt"/>
              <a:buAutoNum type="arabicPeriod"/>
            </a:pPr>
            <a:r>
              <a:rPr lang="en-US" sz="2400" dirty="0"/>
              <a:t>Teacher agrees to check in with children during Zoom virtual meeting.</a:t>
            </a:r>
          </a:p>
          <a:p>
            <a:pPr marL="457200" lvl="0" indent="-457200">
              <a:buFont typeface="+mj-lt"/>
              <a:buAutoNum type="arabicPeriod"/>
            </a:pPr>
            <a:r>
              <a:rPr lang="en-US" sz="2400" dirty="0"/>
              <a:t>Worker provides groceries or immediate resources to obtain food.</a:t>
            </a:r>
          </a:p>
          <a:p>
            <a:pPr marL="457200" lvl="0" indent="-457200">
              <a:buFont typeface="+mj-lt"/>
              <a:buAutoNum type="arabicPeriod"/>
            </a:pPr>
            <a:r>
              <a:rPr lang="en-US" sz="2400" dirty="0"/>
              <a:t>Mom agrees to take a health and nutrition class.</a:t>
            </a:r>
          </a:p>
          <a:p>
            <a:pPr marL="457200" lvl="0" indent="-457200">
              <a:buFont typeface="+mj-lt"/>
              <a:buAutoNum type="arabicPeriod"/>
            </a:pPr>
            <a:r>
              <a:rPr lang="en-US" sz="2400" dirty="0"/>
              <a:t>Mom agrees to facetime worker to show her available food.</a:t>
            </a:r>
          </a:p>
          <a:p>
            <a:pPr marL="457200" lvl="0" indent="-457200">
              <a:buFont typeface="+mj-lt"/>
              <a:buAutoNum type="arabicPeriod"/>
            </a:pPr>
            <a:r>
              <a:rPr lang="en-US" sz="2400" dirty="0"/>
              <a:t>Children using safety object to indicate need to neighbor.</a:t>
            </a:r>
          </a:p>
        </p:txBody>
      </p:sp>
    </p:spTree>
    <p:custDataLst>
      <p:tags r:id="rId1"/>
    </p:custDataLst>
    <p:extLst>
      <p:ext uri="{BB962C8B-B14F-4D97-AF65-F5344CB8AC3E}">
        <p14:creationId xmlns:p14="http://schemas.microsoft.com/office/powerpoint/2010/main" val="294374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male, Diary, Journal, Write, Beautiful, Inspire">
            <a:extLst>
              <a:ext uri="{FF2B5EF4-FFF2-40B4-BE49-F238E27FC236}">
                <a16:creationId xmlns:a16="http://schemas.microsoft.com/office/drawing/2014/main" id="{C6509200-6008-4E24-B453-161E8D479784}"/>
              </a:ext>
            </a:extLst>
          </p:cNvPr>
          <p:cNvPicPr>
            <a:picLocks noGrp="1" noChangeAspect="1" noChangeArrowheads="1"/>
          </p:cNvPicPr>
          <p:nvPr>
            <p:ph type="pic" sz="quarter" idx="10"/>
          </p:nvPr>
        </p:nvPicPr>
        <p:blipFill rotWithShape="1">
          <a:blip r:embed="rId4">
            <a:alphaModFix/>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val="0"/>
              </a:ext>
            </a:extLst>
          </a:blip>
          <a:srcRect l="9099" r="9099"/>
          <a:stretch/>
        </p:blipFill>
        <p:spPr/>
      </p:pic>
      <p:sp>
        <p:nvSpPr>
          <p:cNvPr id="3" name="Text Placeholder 2">
            <a:extLst>
              <a:ext uri="{FF2B5EF4-FFF2-40B4-BE49-F238E27FC236}">
                <a16:creationId xmlns:a16="http://schemas.microsoft.com/office/drawing/2014/main" id="{890C1405-6182-4A29-873D-F4258C2FDCBF}"/>
              </a:ext>
            </a:extLst>
          </p:cNvPr>
          <p:cNvSpPr>
            <a:spLocks noGrp="1"/>
          </p:cNvSpPr>
          <p:nvPr>
            <p:ph type="body" sz="quarter" idx="12"/>
          </p:nvPr>
        </p:nvSpPr>
        <p:spPr>
          <a:solidFill>
            <a:schemeClr val="tx1"/>
          </a:solidFill>
        </p:spPr>
        <p:txBody>
          <a:bodyPr/>
          <a:lstStyle/>
          <a:p>
            <a:endParaRPr lang="en-US" dirty="0"/>
          </a:p>
        </p:txBody>
      </p:sp>
      <p:sp>
        <p:nvSpPr>
          <p:cNvPr id="2" name="Title 1">
            <a:extLst>
              <a:ext uri="{FF2B5EF4-FFF2-40B4-BE49-F238E27FC236}">
                <a16:creationId xmlns:a16="http://schemas.microsoft.com/office/drawing/2014/main" id="{53B9DA52-B2E7-48B5-BA4E-A7D82148C595}"/>
              </a:ext>
            </a:extLst>
          </p:cNvPr>
          <p:cNvSpPr>
            <a:spLocks noGrp="1"/>
          </p:cNvSpPr>
          <p:nvPr>
            <p:ph type="title"/>
          </p:nvPr>
        </p:nvSpPr>
        <p:spPr/>
        <p:txBody>
          <a:bodyPr/>
          <a:lstStyle/>
          <a:p>
            <a:r>
              <a:rPr lang="en-US" dirty="0">
                <a:cs typeface="Segoe UI"/>
              </a:rPr>
              <a:t>Two Plans for Cheryl</a:t>
            </a:r>
            <a:endParaRPr lang="en-US" dirty="0"/>
          </a:p>
        </p:txBody>
      </p:sp>
    </p:spTree>
    <p:custDataLst>
      <p:tags r:id="rId1"/>
    </p:custDataLst>
    <p:extLst>
      <p:ext uri="{BB962C8B-B14F-4D97-AF65-F5344CB8AC3E}">
        <p14:creationId xmlns:p14="http://schemas.microsoft.com/office/powerpoint/2010/main" val="2626958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625375-E09B-14F1-09C6-07B4E86B2FBC}"/>
              </a:ext>
            </a:extLst>
          </p:cNvPr>
          <p:cNvSpPr>
            <a:spLocks noGrp="1"/>
          </p:cNvSpPr>
          <p:nvPr>
            <p:ph type="body" sz="quarter" idx="11"/>
          </p:nvPr>
        </p:nvSpPr>
        <p:spPr/>
        <p:txBody>
          <a:bodyPr/>
          <a:lstStyle/>
          <a:p>
            <a:pPr marL="0" marR="0">
              <a:spcBef>
                <a:spcPts val="0"/>
              </a:spcBef>
              <a:spcAft>
                <a:spcPts val="0"/>
              </a:spcAft>
            </a:pPr>
            <a:r>
              <a:rPr lang="en-US" dirty="0">
                <a:effectLst/>
                <a:latin typeface="Segoe UI" panose="020B0502040204020203" pitchFamily="34" charset="0"/>
                <a:ea typeface="Arial" panose="020B0604020202020204" pitchFamily="34" charset="0"/>
              </a:rPr>
              <a:t>When there is reason to know that a child in the household is an Indian child, active efforts must be made prior to removal of the child.</a:t>
            </a:r>
            <a:endParaRPr lang="en-US" dirty="0">
              <a:effectLst/>
              <a:latin typeface="Segoe UI" panose="020B0502040204020203" pitchFamily="34" charset="0"/>
              <a:ea typeface="Calibri" panose="020F0502020204030204" pitchFamily="34" charset="0"/>
            </a:endParaRPr>
          </a:p>
          <a:p>
            <a:pPr marL="0" marR="0">
              <a:spcBef>
                <a:spcPts val="0"/>
              </a:spcBef>
              <a:spcAft>
                <a:spcPts val="0"/>
              </a:spcAft>
            </a:pPr>
            <a:r>
              <a:rPr lang="en-US" dirty="0">
                <a:effectLst/>
                <a:latin typeface="Segoe UI" panose="020B0502040204020203" pitchFamily="34" charset="0"/>
                <a:ea typeface="Arial" panose="020B0604020202020204" pitchFamily="34" charset="0"/>
              </a:rPr>
              <a:t> </a:t>
            </a:r>
            <a:endParaRPr lang="en-US" dirty="0">
              <a:effectLst/>
              <a:latin typeface="Segoe UI" panose="020B0502040204020203" pitchFamily="34" charset="0"/>
              <a:ea typeface="Calibri" panose="020F0502020204030204" pitchFamily="34" charset="0"/>
            </a:endParaRPr>
          </a:p>
          <a:p>
            <a:pPr marL="0" marR="0">
              <a:spcBef>
                <a:spcPts val="0"/>
              </a:spcBef>
              <a:spcAft>
                <a:spcPts val="1500"/>
              </a:spcAft>
            </a:pPr>
            <a:r>
              <a:rPr lang="en-US" dirty="0">
                <a:ea typeface="Arial" panose="020B0604020202020204" pitchFamily="34" charset="0"/>
              </a:rPr>
              <a:t>S</a:t>
            </a:r>
            <a:r>
              <a:rPr lang="en-US" dirty="0">
                <a:effectLst/>
                <a:latin typeface="Segoe UI" panose="020B0502040204020203" pitchFamily="34" charset="0"/>
                <a:ea typeface="Arial" panose="020B0604020202020204" pitchFamily="34" charset="0"/>
              </a:rPr>
              <a:t>afety plans should always be developed in consultation with the tribe, with consideration given to the prevailing social and cultural conditions and way of life of the child’s tribe as described in </a:t>
            </a:r>
            <a:br>
              <a:rPr lang="en-US" dirty="0">
                <a:effectLst/>
                <a:latin typeface="Segoe UI" panose="020B0502040204020203" pitchFamily="34" charset="0"/>
                <a:ea typeface="Arial" panose="020B0604020202020204" pitchFamily="34" charset="0"/>
              </a:rPr>
            </a:br>
            <a:r>
              <a:rPr lang="en-US" dirty="0">
                <a:effectLst/>
                <a:latin typeface="Segoe UI" panose="020B0502040204020203" pitchFamily="34" charset="0"/>
                <a:ea typeface="Arial" panose="020B0604020202020204" pitchFamily="34" charset="0"/>
              </a:rPr>
              <a:t>MPP </a:t>
            </a:r>
            <a:r>
              <a:rPr lang="en-US" dirty="0">
                <a:effectLst/>
                <a:latin typeface="Segoe UI" panose="020B0502040204020203" pitchFamily="34" charset="0"/>
                <a:ea typeface="Calibri" panose="020F0502020204030204" pitchFamily="34" charset="0"/>
              </a:rPr>
              <a:t>31-127-23</a:t>
            </a:r>
            <a:r>
              <a:rPr lang="en-US" dirty="0">
                <a:effectLst/>
                <a:latin typeface="Segoe UI" panose="020B0502040204020203" pitchFamily="34" charset="0"/>
                <a:ea typeface="Arial" panose="020B0604020202020204" pitchFamily="34" charset="0"/>
              </a:rPr>
              <a:t>.</a:t>
            </a:r>
            <a:endParaRPr lang="en-US" dirty="0"/>
          </a:p>
        </p:txBody>
      </p:sp>
      <p:sp>
        <p:nvSpPr>
          <p:cNvPr id="4" name="Title 3">
            <a:extLst>
              <a:ext uri="{FF2B5EF4-FFF2-40B4-BE49-F238E27FC236}">
                <a16:creationId xmlns:a16="http://schemas.microsoft.com/office/drawing/2014/main" id="{EE46B876-A841-7A28-9C8C-D600BE4F9C7F}"/>
              </a:ext>
            </a:extLst>
          </p:cNvPr>
          <p:cNvSpPr>
            <a:spLocks noGrp="1"/>
          </p:cNvSpPr>
          <p:nvPr>
            <p:ph type="title"/>
          </p:nvPr>
        </p:nvSpPr>
        <p:spPr/>
        <p:txBody>
          <a:bodyPr/>
          <a:lstStyle/>
          <a:p>
            <a:r>
              <a:rPr lang="en-US" dirty="0"/>
              <a:t>Collaborative safety planning</a:t>
            </a:r>
          </a:p>
        </p:txBody>
      </p:sp>
    </p:spTree>
    <p:custDataLst>
      <p:tags r:id="rId1"/>
    </p:custDataLst>
    <p:extLst>
      <p:ext uri="{BB962C8B-B14F-4D97-AF65-F5344CB8AC3E}">
        <p14:creationId xmlns:p14="http://schemas.microsoft.com/office/powerpoint/2010/main" val="1474762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B59F-8E19-42EF-B0E0-3403C2B48E63}"/>
              </a:ext>
            </a:extLst>
          </p:cNvPr>
          <p:cNvSpPr>
            <a:spLocks noGrp="1"/>
          </p:cNvSpPr>
          <p:nvPr>
            <p:ph type="title"/>
          </p:nvPr>
        </p:nvSpPr>
        <p:spPr>
          <a:xfrm>
            <a:off x="639662" y="641495"/>
            <a:ext cx="11015661" cy="1280160"/>
          </a:xfrm>
        </p:spPr>
        <p:txBody>
          <a:bodyPr/>
          <a:lstStyle/>
          <a:p>
            <a:r>
              <a:rPr lang="en-US" dirty="0"/>
              <a:t>Safety planning as a part of Reasonable and active Efforts</a:t>
            </a:r>
            <a:br>
              <a:rPr lang="en-US" dirty="0"/>
            </a:br>
            <a:endParaRPr lang="en-US" dirty="0"/>
          </a:p>
        </p:txBody>
      </p:sp>
      <p:sp>
        <p:nvSpPr>
          <p:cNvPr id="5" name="TextBox 4">
            <a:extLst>
              <a:ext uri="{FF2B5EF4-FFF2-40B4-BE49-F238E27FC236}">
                <a16:creationId xmlns:a16="http://schemas.microsoft.com/office/drawing/2014/main" id="{72D435AA-A21E-4574-A76A-9F26B6CD8BCC}"/>
              </a:ext>
            </a:extLst>
          </p:cNvPr>
          <p:cNvSpPr txBox="1"/>
          <p:nvPr/>
        </p:nvSpPr>
        <p:spPr>
          <a:xfrm>
            <a:off x="639662" y="3356808"/>
            <a:ext cx="5003149" cy="523220"/>
          </a:xfrm>
          <a:prstGeom prst="rect">
            <a:avLst/>
          </a:prstGeom>
          <a:noFill/>
        </p:spPr>
        <p:txBody>
          <a:bodyPr wrap="square">
            <a:spAutoFit/>
          </a:bodyPr>
          <a:lstStyle/>
          <a:p>
            <a:pPr lvl="0" algn="ctr"/>
            <a:r>
              <a:rPr lang="en-US" sz="2800" b="1" dirty="0">
                <a:solidFill>
                  <a:schemeClr val="tx2"/>
                </a:solidFill>
              </a:rPr>
              <a:t>Preserve</a:t>
            </a:r>
          </a:p>
        </p:txBody>
      </p:sp>
      <p:sp>
        <p:nvSpPr>
          <p:cNvPr id="6" name="TextBox 5">
            <a:extLst>
              <a:ext uri="{FF2B5EF4-FFF2-40B4-BE49-F238E27FC236}">
                <a16:creationId xmlns:a16="http://schemas.microsoft.com/office/drawing/2014/main" id="{262B32C3-79F2-4484-AC98-6C161EF62042}"/>
              </a:ext>
            </a:extLst>
          </p:cNvPr>
          <p:cNvSpPr txBox="1"/>
          <p:nvPr/>
        </p:nvSpPr>
        <p:spPr>
          <a:xfrm>
            <a:off x="6549189" y="3356808"/>
            <a:ext cx="5003149" cy="523220"/>
          </a:xfrm>
          <a:prstGeom prst="rect">
            <a:avLst/>
          </a:prstGeom>
          <a:noFill/>
        </p:spPr>
        <p:txBody>
          <a:bodyPr wrap="square">
            <a:spAutoFit/>
          </a:bodyPr>
          <a:lstStyle/>
          <a:p>
            <a:pPr lvl="0" algn="ctr"/>
            <a:r>
              <a:rPr lang="en-US" sz="2800" b="1" dirty="0">
                <a:solidFill>
                  <a:schemeClr val="accent4"/>
                </a:solidFill>
              </a:rPr>
              <a:t>Reunify</a:t>
            </a:r>
          </a:p>
        </p:txBody>
      </p:sp>
      <p:sp>
        <p:nvSpPr>
          <p:cNvPr id="8" name="TextBox 7">
            <a:extLst>
              <a:ext uri="{FF2B5EF4-FFF2-40B4-BE49-F238E27FC236}">
                <a16:creationId xmlns:a16="http://schemas.microsoft.com/office/drawing/2014/main" id="{BC205340-3205-43B1-94C0-7347955EBFCD}"/>
              </a:ext>
            </a:extLst>
          </p:cNvPr>
          <p:cNvSpPr txBox="1"/>
          <p:nvPr/>
        </p:nvSpPr>
        <p:spPr>
          <a:xfrm>
            <a:off x="639662" y="3988313"/>
            <a:ext cx="5003149" cy="1815882"/>
          </a:xfrm>
          <a:prstGeom prst="rect">
            <a:avLst/>
          </a:prstGeom>
          <a:noFill/>
        </p:spPr>
        <p:txBody>
          <a:bodyPr wrap="square">
            <a:spAutoFit/>
          </a:bodyPr>
          <a:lstStyle/>
          <a:p>
            <a:pPr lvl="0" algn="ctr"/>
            <a:r>
              <a:rPr lang="en-US" sz="2800" dirty="0"/>
              <a:t>Prior to the placement</a:t>
            </a:r>
            <a:br>
              <a:rPr lang="en-US" sz="2800" dirty="0"/>
            </a:br>
            <a:r>
              <a:rPr lang="en-US" sz="2800" dirty="0"/>
              <a:t>of a child in foster care</a:t>
            </a:r>
            <a:br>
              <a:rPr lang="en-US" sz="2800" dirty="0"/>
            </a:br>
            <a:r>
              <a:rPr lang="en-US" sz="2800" dirty="0"/>
              <a:t>to prevent or eliminate</a:t>
            </a:r>
          </a:p>
          <a:p>
            <a:pPr lvl="0" algn="ctr"/>
            <a:r>
              <a:rPr lang="en-US" sz="2800" dirty="0"/>
              <a:t>the need for removal</a:t>
            </a:r>
          </a:p>
        </p:txBody>
      </p:sp>
      <p:sp>
        <p:nvSpPr>
          <p:cNvPr id="9" name="TextBox 8">
            <a:extLst>
              <a:ext uri="{FF2B5EF4-FFF2-40B4-BE49-F238E27FC236}">
                <a16:creationId xmlns:a16="http://schemas.microsoft.com/office/drawing/2014/main" id="{E46D9942-E05C-4798-A0FA-420BC6F96F40}"/>
              </a:ext>
            </a:extLst>
          </p:cNvPr>
          <p:cNvSpPr txBox="1"/>
          <p:nvPr/>
        </p:nvSpPr>
        <p:spPr>
          <a:xfrm>
            <a:off x="6549189" y="3988313"/>
            <a:ext cx="5003149" cy="1384995"/>
          </a:xfrm>
          <a:prstGeom prst="rect">
            <a:avLst/>
          </a:prstGeom>
          <a:noFill/>
        </p:spPr>
        <p:txBody>
          <a:bodyPr wrap="square">
            <a:spAutoFit/>
          </a:bodyPr>
          <a:lstStyle/>
          <a:p>
            <a:pPr lvl="0" algn="ctr"/>
            <a:r>
              <a:rPr lang="en-US" sz="2800" dirty="0"/>
              <a:t>To make it possible</a:t>
            </a:r>
            <a:br>
              <a:rPr lang="en-US" sz="2800" dirty="0"/>
            </a:br>
            <a:r>
              <a:rPr lang="en-US" sz="2800" dirty="0"/>
              <a:t>for the child to safely</a:t>
            </a:r>
            <a:br>
              <a:rPr lang="en-US" sz="2800" dirty="0"/>
            </a:br>
            <a:r>
              <a:rPr lang="en-US" sz="2800" dirty="0"/>
              <a:t>return home</a:t>
            </a:r>
          </a:p>
        </p:txBody>
      </p:sp>
      <p:pic>
        <p:nvPicPr>
          <p:cNvPr id="10" name="Graphic 9">
            <a:extLst>
              <a:ext uri="{FF2B5EF4-FFF2-40B4-BE49-F238E27FC236}">
                <a16:creationId xmlns:a16="http://schemas.microsoft.com/office/drawing/2014/main" id="{345418A7-6622-47A3-8F96-28ED1C37D6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9034" y="1753574"/>
            <a:ext cx="1424404" cy="1280159"/>
          </a:xfrm>
          <a:prstGeom prst="rect">
            <a:avLst/>
          </a:prstGeom>
        </p:spPr>
      </p:pic>
      <p:grpSp>
        <p:nvGrpSpPr>
          <p:cNvPr id="12" name="Graphic 10">
            <a:extLst>
              <a:ext uri="{FF2B5EF4-FFF2-40B4-BE49-F238E27FC236}">
                <a16:creationId xmlns:a16="http://schemas.microsoft.com/office/drawing/2014/main" id="{90A167ED-1317-41C8-A60E-4564D91A915E}"/>
              </a:ext>
            </a:extLst>
          </p:cNvPr>
          <p:cNvGrpSpPr/>
          <p:nvPr/>
        </p:nvGrpSpPr>
        <p:grpSpPr>
          <a:xfrm>
            <a:off x="8396899" y="1782701"/>
            <a:ext cx="1307728" cy="1389986"/>
            <a:chOff x="8400619" y="1645289"/>
            <a:chExt cx="1307728" cy="1389986"/>
          </a:xfrm>
        </p:grpSpPr>
        <p:sp>
          <p:nvSpPr>
            <p:cNvPr id="13" name="Freeform: Shape 12">
              <a:extLst>
                <a:ext uri="{FF2B5EF4-FFF2-40B4-BE49-F238E27FC236}">
                  <a16:creationId xmlns:a16="http://schemas.microsoft.com/office/drawing/2014/main" id="{0F6531DC-D52D-42BC-88CA-D3204382B468}"/>
                </a:ext>
              </a:extLst>
            </p:cNvPr>
            <p:cNvSpPr/>
            <p:nvPr/>
          </p:nvSpPr>
          <p:spPr>
            <a:xfrm>
              <a:off x="8467616" y="2831857"/>
              <a:ext cx="251242" cy="203197"/>
            </a:xfrm>
            <a:custGeom>
              <a:avLst/>
              <a:gdLst>
                <a:gd name="connsiteX0" fmla="*/ 0 w 251242"/>
                <a:gd name="connsiteY0" fmla="*/ 0 h 203197"/>
                <a:gd name="connsiteX1" fmla="*/ 0 w 251242"/>
                <a:gd name="connsiteY1" fmla="*/ 203198 h 203197"/>
                <a:gd name="connsiteX2" fmla="*/ 251242 w 251242"/>
                <a:gd name="connsiteY2" fmla="*/ 203198 h 203197"/>
                <a:gd name="connsiteX3" fmla="*/ 0 w 251242"/>
                <a:gd name="connsiteY3" fmla="*/ 0 h 203197"/>
              </a:gdLst>
              <a:ahLst/>
              <a:cxnLst>
                <a:cxn ang="0">
                  <a:pos x="connsiteX0" y="connsiteY0"/>
                </a:cxn>
                <a:cxn ang="0">
                  <a:pos x="connsiteX1" y="connsiteY1"/>
                </a:cxn>
                <a:cxn ang="0">
                  <a:pos x="connsiteX2" y="connsiteY2"/>
                </a:cxn>
                <a:cxn ang="0">
                  <a:pos x="connsiteX3" y="connsiteY3"/>
                </a:cxn>
              </a:cxnLst>
              <a:rect l="l" t="t" r="r" b="b"/>
              <a:pathLst>
                <a:path w="251242" h="203197">
                  <a:moveTo>
                    <a:pt x="0" y="0"/>
                  </a:moveTo>
                  <a:lnTo>
                    <a:pt x="0" y="203198"/>
                  </a:lnTo>
                  <a:lnTo>
                    <a:pt x="251242" y="203198"/>
                  </a:lnTo>
                  <a:cubicBezTo>
                    <a:pt x="140387" y="158459"/>
                    <a:pt x="58623" y="85070"/>
                    <a:pt x="0" y="0"/>
                  </a:cubicBezTo>
                  <a:close/>
                </a:path>
              </a:pathLst>
            </a:custGeom>
            <a:solidFill>
              <a:schemeClr val="accent3"/>
            </a:solidFill>
            <a:ln w="21956"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A9AF802-F45C-4B48-9202-D66FF5611770}"/>
                </a:ext>
              </a:extLst>
            </p:cNvPr>
            <p:cNvSpPr/>
            <p:nvPr/>
          </p:nvSpPr>
          <p:spPr>
            <a:xfrm>
              <a:off x="8509049" y="1645289"/>
              <a:ext cx="475597" cy="475817"/>
            </a:xfrm>
            <a:custGeom>
              <a:avLst/>
              <a:gdLst>
                <a:gd name="connsiteX0" fmla="*/ 0 w 475597"/>
                <a:gd name="connsiteY0" fmla="*/ 238019 h 475817"/>
                <a:gd name="connsiteX1" fmla="*/ 237798 w 475597"/>
                <a:gd name="connsiteY1" fmla="*/ 475818 h 475817"/>
                <a:gd name="connsiteX2" fmla="*/ 475597 w 475597"/>
                <a:gd name="connsiteY2" fmla="*/ 238019 h 475817"/>
                <a:gd name="connsiteX3" fmla="*/ 238019 w 475597"/>
                <a:gd name="connsiteY3" fmla="*/ 0 h 475817"/>
                <a:gd name="connsiteX4" fmla="*/ 0 w 475597"/>
                <a:gd name="connsiteY4" fmla="*/ 238019 h 4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97" h="475817">
                  <a:moveTo>
                    <a:pt x="0" y="238019"/>
                  </a:moveTo>
                  <a:cubicBezTo>
                    <a:pt x="0" y="369370"/>
                    <a:pt x="106447" y="475818"/>
                    <a:pt x="237798" y="475818"/>
                  </a:cubicBezTo>
                  <a:cubicBezTo>
                    <a:pt x="369150" y="475818"/>
                    <a:pt x="475597" y="369370"/>
                    <a:pt x="475597" y="238019"/>
                  </a:cubicBezTo>
                  <a:cubicBezTo>
                    <a:pt x="475817" y="106447"/>
                    <a:pt x="369370" y="0"/>
                    <a:pt x="238019" y="0"/>
                  </a:cubicBezTo>
                  <a:cubicBezTo>
                    <a:pt x="106668" y="0"/>
                    <a:pt x="0" y="106447"/>
                    <a:pt x="0" y="238019"/>
                  </a:cubicBezTo>
                  <a:close/>
                </a:path>
              </a:pathLst>
            </a:custGeom>
            <a:solidFill>
              <a:schemeClr val="accent3"/>
            </a:solidFill>
            <a:ln w="2195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009C031A-064F-4E3B-884C-78420D0833DE}"/>
                </a:ext>
              </a:extLst>
            </p:cNvPr>
            <p:cNvSpPr/>
            <p:nvPr/>
          </p:nvSpPr>
          <p:spPr>
            <a:xfrm>
              <a:off x="9340793" y="2853896"/>
              <a:ext cx="220387" cy="181379"/>
            </a:xfrm>
            <a:custGeom>
              <a:avLst/>
              <a:gdLst>
                <a:gd name="connsiteX0" fmla="*/ 220388 w 220387"/>
                <a:gd name="connsiteY0" fmla="*/ 0 h 181379"/>
                <a:gd name="connsiteX1" fmla="*/ 0 w 220387"/>
                <a:gd name="connsiteY1" fmla="*/ 181379 h 181379"/>
                <a:gd name="connsiteX2" fmla="*/ 220388 w 220387"/>
                <a:gd name="connsiteY2" fmla="*/ 181379 h 181379"/>
                <a:gd name="connsiteX3" fmla="*/ 220388 w 220387"/>
                <a:gd name="connsiteY3" fmla="*/ 0 h 181379"/>
              </a:gdLst>
              <a:ahLst/>
              <a:cxnLst>
                <a:cxn ang="0">
                  <a:pos x="connsiteX0" y="connsiteY0"/>
                </a:cxn>
                <a:cxn ang="0">
                  <a:pos x="connsiteX1" y="connsiteY1"/>
                </a:cxn>
                <a:cxn ang="0">
                  <a:pos x="connsiteX2" y="connsiteY2"/>
                </a:cxn>
                <a:cxn ang="0">
                  <a:pos x="connsiteX3" y="connsiteY3"/>
                </a:cxn>
              </a:cxnLst>
              <a:rect l="l" t="t" r="r" b="b"/>
              <a:pathLst>
                <a:path w="220387" h="181379">
                  <a:moveTo>
                    <a:pt x="220388" y="0"/>
                  </a:moveTo>
                  <a:cubicBezTo>
                    <a:pt x="167495" y="74491"/>
                    <a:pt x="95648" y="139506"/>
                    <a:pt x="0" y="181379"/>
                  </a:cubicBezTo>
                  <a:lnTo>
                    <a:pt x="220388" y="181379"/>
                  </a:lnTo>
                  <a:lnTo>
                    <a:pt x="220388" y="0"/>
                  </a:lnTo>
                  <a:close/>
                </a:path>
              </a:pathLst>
            </a:custGeom>
            <a:solidFill>
              <a:schemeClr val="accent2"/>
            </a:solidFill>
            <a:ln w="2195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648D4DCF-A78C-49AC-911A-246CB91B586D}"/>
                </a:ext>
              </a:extLst>
            </p:cNvPr>
            <p:cNvSpPr/>
            <p:nvPr/>
          </p:nvSpPr>
          <p:spPr>
            <a:xfrm>
              <a:off x="9012415" y="2232402"/>
              <a:ext cx="609592" cy="785242"/>
            </a:xfrm>
            <a:custGeom>
              <a:avLst/>
              <a:gdLst>
                <a:gd name="connsiteX0" fmla="*/ 0 w 609592"/>
                <a:gd name="connsiteY0" fmla="*/ 212454 h 785242"/>
                <a:gd name="connsiteX1" fmla="*/ 0 w 609592"/>
                <a:gd name="connsiteY1" fmla="*/ 541273 h 785242"/>
                <a:gd name="connsiteX2" fmla="*/ 27328 w 609592"/>
                <a:gd name="connsiteY2" fmla="*/ 558464 h 785242"/>
                <a:gd name="connsiteX3" fmla="*/ 79560 w 609592"/>
                <a:gd name="connsiteY3" fmla="*/ 542816 h 785242"/>
                <a:gd name="connsiteX4" fmla="*/ 310967 w 609592"/>
                <a:gd name="connsiteY4" fmla="*/ 342483 h 785242"/>
                <a:gd name="connsiteX5" fmla="*/ 373337 w 609592"/>
                <a:gd name="connsiteY5" fmla="*/ 362318 h 785242"/>
                <a:gd name="connsiteX6" fmla="*/ 85290 w 609592"/>
                <a:gd name="connsiteY6" fmla="*/ 608051 h 785242"/>
                <a:gd name="connsiteX7" fmla="*/ 66337 w 609592"/>
                <a:gd name="connsiteY7" fmla="*/ 612459 h 785242"/>
                <a:gd name="connsiteX8" fmla="*/ 76695 w 609592"/>
                <a:gd name="connsiteY8" fmla="*/ 723754 h 785242"/>
                <a:gd name="connsiteX9" fmla="*/ 59725 w 609592"/>
                <a:gd name="connsiteY9" fmla="*/ 771579 h 785242"/>
                <a:gd name="connsiteX10" fmla="*/ 120773 w 609592"/>
                <a:gd name="connsiteY10" fmla="*/ 785243 h 785242"/>
                <a:gd name="connsiteX11" fmla="*/ 609593 w 609592"/>
                <a:gd name="connsiteY11" fmla="*/ 259838 h 785242"/>
                <a:gd name="connsiteX12" fmla="*/ 571466 w 609592"/>
                <a:gd name="connsiteY12" fmla="*/ 263805 h 785242"/>
                <a:gd name="connsiteX13" fmla="*/ 444081 w 609592"/>
                <a:gd name="connsiteY13" fmla="*/ 217523 h 785242"/>
                <a:gd name="connsiteX14" fmla="*/ 390748 w 609592"/>
                <a:gd name="connsiteY14" fmla="*/ 0 h 785242"/>
                <a:gd name="connsiteX15" fmla="*/ 234272 w 609592"/>
                <a:gd name="connsiteY15" fmla="*/ 0 h 785242"/>
                <a:gd name="connsiteX16" fmla="*/ 0 w 609592"/>
                <a:gd name="connsiteY16" fmla="*/ 212454 h 78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92" h="785242">
                  <a:moveTo>
                    <a:pt x="0" y="212454"/>
                  </a:moveTo>
                  <a:lnTo>
                    <a:pt x="0" y="541273"/>
                  </a:lnTo>
                  <a:cubicBezTo>
                    <a:pt x="9697" y="545901"/>
                    <a:pt x="18953" y="551631"/>
                    <a:pt x="27328" y="558464"/>
                  </a:cubicBezTo>
                  <a:cubicBezTo>
                    <a:pt x="42976" y="549868"/>
                    <a:pt x="60827" y="544579"/>
                    <a:pt x="79560" y="542816"/>
                  </a:cubicBezTo>
                  <a:cubicBezTo>
                    <a:pt x="194162" y="532458"/>
                    <a:pt x="272179" y="465019"/>
                    <a:pt x="310967" y="342483"/>
                  </a:cubicBezTo>
                  <a:lnTo>
                    <a:pt x="373337" y="362318"/>
                  </a:lnTo>
                  <a:cubicBezTo>
                    <a:pt x="339397" y="469647"/>
                    <a:pt x="261821" y="591962"/>
                    <a:pt x="85290" y="608051"/>
                  </a:cubicBezTo>
                  <a:cubicBezTo>
                    <a:pt x="78458" y="608712"/>
                    <a:pt x="72067" y="610255"/>
                    <a:pt x="66337" y="612459"/>
                  </a:cubicBezTo>
                  <a:cubicBezTo>
                    <a:pt x="79780" y="644415"/>
                    <a:pt x="83527" y="682542"/>
                    <a:pt x="76695" y="723754"/>
                  </a:cubicBezTo>
                  <a:cubicBezTo>
                    <a:pt x="73830" y="741385"/>
                    <a:pt x="67879" y="757253"/>
                    <a:pt x="59725" y="771579"/>
                  </a:cubicBezTo>
                  <a:cubicBezTo>
                    <a:pt x="76475" y="780835"/>
                    <a:pt x="97632" y="785243"/>
                    <a:pt x="120773" y="785243"/>
                  </a:cubicBezTo>
                  <a:cubicBezTo>
                    <a:pt x="478682" y="761000"/>
                    <a:pt x="591521" y="459289"/>
                    <a:pt x="609593" y="259838"/>
                  </a:cubicBezTo>
                  <a:cubicBezTo>
                    <a:pt x="597031" y="262262"/>
                    <a:pt x="584248" y="263805"/>
                    <a:pt x="571466" y="263805"/>
                  </a:cubicBezTo>
                  <a:cubicBezTo>
                    <a:pt x="524964" y="263805"/>
                    <a:pt x="479564" y="247276"/>
                    <a:pt x="444081" y="217523"/>
                  </a:cubicBezTo>
                  <a:cubicBezTo>
                    <a:pt x="381932" y="165291"/>
                    <a:pt x="362758" y="79560"/>
                    <a:pt x="390748" y="0"/>
                  </a:cubicBezTo>
                  <a:lnTo>
                    <a:pt x="234272" y="0"/>
                  </a:lnTo>
                  <a:cubicBezTo>
                    <a:pt x="104905" y="-220"/>
                    <a:pt x="0" y="82866"/>
                    <a:pt x="0" y="212454"/>
                  </a:cubicBezTo>
                  <a:close/>
                </a:path>
              </a:pathLst>
            </a:custGeom>
            <a:solidFill>
              <a:schemeClr val="accent2"/>
            </a:solidFill>
            <a:ln w="21956"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7B1E4778-D7FC-48EB-BB3B-CCB3B64B0248}"/>
                </a:ext>
              </a:extLst>
            </p:cNvPr>
            <p:cNvSpPr/>
            <p:nvPr/>
          </p:nvSpPr>
          <p:spPr>
            <a:xfrm>
              <a:off x="9456026" y="2169812"/>
              <a:ext cx="252320" cy="260445"/>
            </a:xfrm>
            <a:custGeom>
              <a:avLst/>
              <a:gdLst>
                <a:gd name="connsiteX0" fmla="*/ 184054 w 252320"/>
                <a:gd name="connsiteY0" fmla="*/ 55538 h 260445"/>
                <a:gd name="connsiteX1" fmla="*/ 86422 w 252320"/>
                <a:gd name="connsiteY1" fmla="*/ 0 h 260445"/>
                <a:gd name="connsiteX2" fmla="*/ 52041 w 252320"/>
                <a:gd name="connsiteY2" fmla="*/ 13884 h 260445"/>
                <a:gd name="connsiteX3" fmla="*/ 26917 w 252320"/>
                <a:gd name="connsiteY3" fmla="*/ 48045 h 260445"/>
                <a:gd name="connsiteX4" fmla="*/ 42785 w 252320"/>
                <a:gd name="connsiteY4" fmla="*/ 229644 h 260445"/>
                <a:gd name="connsiteX5" fmla="*/ 205431 w 252320"/>
                <a:gd name="connsiteY5" fmla="*/ 234052 h 260445"/>
                <a:gd name="connsiteX6" fmla="*/ 234522 w 252320"/>
                <a:gd name="connsiteY6" fmla="*/ 195925 h 260445"/>
                <a:gd name="connsiteX7" fmla="*/ 184054 w 252320"/>
                <a:gd name="connsiteY7" fmla="*/ 55538 h 26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320" h="260445">
                  <a:moveTo>
                    <a:pt x="184054" y="55538"/>
                  </a:moveTo>
                  <a:cubicBezTo>
                    <a:pt x="149453" y="26447"/>
                    <a:pt x="116615" y="0"/>
                    <a:pt x="86422" y="0"/>
                  </a:cubicBezTo>
                  <a:cubicBezTo>
                    <a:pt x="74521" y="0"/>
                    <a:pt x="63061" y="4187"/>
                    <a:pt x="52041" y="13884"/>
                  </a:cubicBezTo>
                  <a:cubicBezTo>
                    <a:pt x="43005" y="22039"/>
                    <a:pt x="40802" y="26667"/>
                    <a:pt x="26917" y="48045"/>
                  </a:cubicBezTo>
                  <a:cubicBezTo>
                    <a:pt x="-10769" y="106668"/>
                    <a:pt x="-11871" y="184024"/>
                    <a:pt x="42785" y="229644"/>
                  </a:cubicBezTo>
                  <a:cubicBezTo>
                    <a:pt x="93033" y="271518"/>
                    <a:pt x="166202" y="268433"/>
                    <a:pt x="205431" y="234052"/>
                  </a:cubicBezTo>
                  <a:cubicBezTo>
                    <a:pt x="220418" y="221049"/>
                    <a:pt x="229453" y="203859"/>
                    <a:pt x="234522" y="195925"/>
                  </a:cubicBezTo>
                  <a:cubicBezTo>
                    <a:pt x="276176" y="130249"/>
                    <a:pt x="238710" y="101378"/>
                    <a:pt x="184054" y="55538"/>
                  </a:cubicBezTo>
                  <a:close/>
                </a:path>
              </a:pathLst>
            </a:custGeom>
            <a:solidFill>
              <a:schemeClr val="accent3"/>
            </a:solidFill>
            <a:ln w="21956"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D7402861-76FD-4560-ADCA-C17A84F7298E}"/>
                </a:ext>
              </a:extLst>
            </p:cNvPr>
            <p:cNvSpPr/>
            <p:nvPr/>
          </p:nvSpPr>
          <p:spPr>
            <a:xfrm>
              <a:off x="8400619" y="2182374"/>
              <a:ext cx="626324" cy="831524"/>
            </a:xfrm>
            <a:custGeom>
              <a:avLst/>
              <a:gdLst>
                <a:gd name="connsiteX0" fmla="*/ 521217 w 626324"/>
                <a:gd name="connsiteY0" fmla="*/ 831524 h 831524"/>
                <a:gd name="connsiteX1" fmla="*/ 623918 w 626324"/>
                <a:gd name="connsiteY1" fmla="*/ 762983 h 831524"/>
                <a:gd name="connsiteX2" fmla="*/ 558683 w 626324"/>
                <a:gd name="connsiteY2" fmla="*/ 643974 h 831524"/>
                <a:gd name="connsiteX3" fmla="*/ 253887 w 626324"/>
                <a:gd name="connsiteY3" fmla="*/ 383916 h 831524"/>
                <a:gd name="connsiteX4" fmla="*/ 316257 w 626324"/>
                <a:gd name="connsiteY4" fmla="*/ 364081 h 831524"/>
                <a:gd name="connsiteX5" fmla="*/ 545901 w 626324"/>
                <a:gd name="connsiteY5" fmla="*/ 576535 h 831524"/>
                <a:gd name="connsiteX6" fmla="*/ 545901 w 626324"/>
                <a:gd name="connsiteY6" fmla="*/ 262482 h 831524"/>
                <a:gd name="connsiteX7" fmla="*/ 604744 w 626324"/>
                <a:gd name="connsiteY7" fmla="*/ 91241 h 831524"/>
                <a:gd name="connsiteX8" fmla="*/ 400885 w 626324"/>
                <a:gd name="connsiteY8" fmla="*/ 0 h 831524"/>
                <a:gd name="connsiteX9" fmla="*/ 247936 w 626324"/>
                <a:gd name="connsiteY9" fmla="*/ 0 h 831524"/>
                <a:gd name="connsiteX10" fmla="*/ 0 w 626324"/>
                <a:gd name="connsiteY10" fmla="*/ 225017 h 831524"/>
                <a:gd name="connsiteX11" fmla="*/ 521217 w 626324"/>
                <a:gd name="connsiteY11" fmla="*/ 831524 h 83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6324" h="831524">
                  <a:moveTo>
                    <a:pt x="521217" y="831524"/>
                  </a:moveTo>
                  <a:cubicBezTo>
                    <a:pt x="572788" y="831524"/>
                    <a:pt x="615764" y="812130"/>
                    <a:pt x="623918" y="762983"/>
                  </a:cubicBezTo>
                  <a:cubicBezTo>
                    <a:pt x="633395" y="705903"/>
                    <a:pt x="615543" y="649263"/>
                    <a:pt x="558683" y="643974"/>
                  </a:cubicBezTo>
                  <a:cubicBezTo>
                    <a:pt x="371794" y="627004"/>
                    <a:pt x="289810" y="497416"/>
                    <a:pt x="253887" y="383916"/>
                  </a:cubicBezTo>
                  <a:lnTo>
                    <a:pt x="316257" y="364081"/>
                  </a:lnTo>
                  <a:cubicBezTo>
                    <a:pt x="355706" y="488600"/>
                    <a:pt x="433062" y="559786"/>
                    <a:pt x="545901" y="576535"/>
                  </a:cubicBezTo>
                  <a:lnTo>
                    <a:pt x="545901" y="262482"/>
                  </a:lnTo>
                  <a:cubicBezTo>
                    <a:pt x="545901" y="196146"/>
                    <a:pt x="567499" y="137522"/>
                    <a:pt x="604744" y="91241"/>
                  </a:cubicBezTo>
                  <a:cubicBezTo>
                    <a:pt x="560005" y="33499"/>
                    <a:pt x="485514" y="0"/>
                    <a:pt x="400885" y="0"/>
                  </a:cubicBezTo>
                  <a:lnTo>
                    <a:pt x="247936" y="0"/>
                  </a:lnTo>
                  <a:cubicBezTo>
                    <a:pt x="111075" y="-220"/>
                    <a:pt x="0" y="87935"/>
                    <a:pt x="0" y="225017"/>
                  </a:cubicBezTo>
                  <a:cubicBezTo>
                    <a:pt x="4628" y="431079"/>
                    <a:pt x="110855" y="803755"/>
                    <a:pt x="521217" y="831524"/>
                  </a:cubicBezTo>
                  <a:close/>
                </a:path>
              </a:pathLst>
            </a:custGeom>
            <a:solidFill>
              <a:schemeClr val="accent3"/>
            </a:solidFill>
            <a:ln w="21956"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70DD8F37-F908-4F67-BF15-467CECDC656E}"/>
                </a:ext>
              </a:extLst>
            </p:cNvPr>
            <p:cNvSpPr/>
            <p:nvPr/>
          </p:nvSpPr>
          <p:spPr>
            <a:xfrm>
              <a:off x="9073903" y="1725069"/>
              <a:ext cx="449150" cy="449150"/>
            </a:xfrm>
            <a:custGeom>
              <a:avLst/>
              <a:gdLst>
                <a:gd name="connsiteX0" fmla="*/ 449150 w 449150"/>
                <a:gd name="connsiteY0" fmla="*/ 224575 h 449150"/>
                <a:gd name="connsiteX1" fmla="*/ 224575 w 449150"/>
                <a:gd name="connsiteY1" fmla="*/ 0 h 449150"/>
                <a:gd name="connsiteX2" fmla="*/ 0 w 449150"/>
                <a:gd name="connsiteY2" fmla="*/ 224575 h 449150"/>
                <a:gd name="connsiteX3" fmla="*/ 224575 w 449150"/>
                <a:gd name="connsiteY3" fmla="*/ 449151 h 449150"/>
                <a:gd name="connsiteX4" fmla="*/ 449150 w 449150"/>
                <a:gd name="connsiteY4" fmla="*/ 224575 h 44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50" h="449150">
                  <a:moveTo>
                    <a:pt x="449150" y="224575"/>
                  </a:moveTo>
                  <a:cubicBezTo>
                    <a:pt x="449150" y="100497"/>
                    <a:pt x="348654" y="0"/>
                    <a:pt x="224575" y="0"/>
                  </a:cubicBezTo>
                  <a:cubicBezTo>
                    <a:pt x="100497" y="0"/>
                    <a:pt x="0" y="100497"/>
                    <a:pt x="0" y="224575"/>
                  </a:cubicBezTo>
                  <a:cubicBezTo>
                    <a:pt x="0" y="348654"/>
                    <a:pt x="100497" y="449151"/>
                    <a:pt x="224575" y="449151"/>
                  </a:cubicBezTo>
                  <a:cubicBezTo>
                    <a:pt x="348654" y="449371"/>
                    <a:pt x="449150" y="348654"/>
                    <a:pt x="449150" y="224575"/>
                  </a:cubicBezTo>
                  <a:close/>
                </a:path>
              </a:pathLst>
            </a:custGeom>
            <a:solidFill>
              <a:schemeClr val="accent2"/>
            </a:solidFill>
            <a:ln w="21956" cap="flat">
              <a:noFill/>
              <a:prstDash val="solid"/>
              <a:miter/>
            </a:ln>
          </p:spPr>
          <p:txBody>
            <a:bodyPr rtlCol="0" anchor="ctr"/>
            <a:lstStyle/>
            <a:p>
              <a:endParaRPr lang="en-US" dirty="0"/>
            </a:p>
          </p:txBody>
        </p:sp>
      </p:grpSp>
    </p:spTree>
    <p:custDataLst>
      <p:tags r:id="rId1"/>
    </p:custDataLst>
    <p:extLst>
      <p:ext uri="{BB962C8B-B14F-4D97-AF65-F5344CB8AC3E}">
        <p14:creationId xmlns:p14="http://schemas.microsoft.com/office/powerpoint/2010/main" val="412834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3EEB-F03C-4DB2-8E66-AB82952E5577}"/>
              </a:ext>
            </a:extLst>
          </p:cNvPr>
          <p:cNvSpPr>
            <a:spLocks noGrp="1"/>
          </p:cNvSpPr>
          <p:nvPr>
            <p:ph type="title"/>
          </p:nvPr>
        </p:nvSpPr>
        <p:spPr/>
        <p:txBody>
          <a:bodyPr/>
          <a:lstStyle/>
          <a:p>
            <a:r>
              <a:rPr lang="en-US" dirty="0"/>
              <a:t>Integrated Core Practice model and Safety-organized practice</a:t>
            </a:r>
          </a:p>
        </p:txBody>
      </p:sp>
      <p:sp>
        <p:nvSpPr>
          <p:cNvPr id="3" name="TextBox 2">
            <a:extLst>
              <a:ext uri="{FF2B5EF4-FFF2-40B4-BE49-F238E27FC236}">
                <a16:creationId xmlns:a16="http://schemas.microsoft.com/office/drawing/2014/main" id="{FD6C1AEF-AD52-4AD9-9778-D442AE90CC81}"/>
              </a:ext>
            </a:extLst>
          </p:cNvPr>
          <p:cNvSpPr txBox="1"/>
          <p:nvPr/>
        </p:nvSpPr>
        <p:spPr>
          <a:xfrm>
            <a:off x="639661" y="2057400"/>
            <a:ext cx="5003149" cy="523220"/>
          </a:xfrm>
          <a:prstGeom prst="rect">
            <a:avLst/>
          </a:prstGeom>
          <a:noFill/>
        </p:spPr>
        <p:txBody>
          <a:bodyPr wrap="square" rtlCol="0">
            <a:spAutoFit/>
          </a:bodyPr>
          <a:lstStyle/>
          <a:p>
            <a:pPr algn="ctr"/>
            <a:r>
              <a:rPr lang="en-US" sz="2800" b="1" dirty="0"/>
              <a:t>ICPM Principles</a:t>
            </a:r>
          </a:p>
        </p:txBody>
      </p:sp>
      <p:sp>
        <p:nvSpPr>
          <p:cNvPr id="4" name="TextBox 3">
            <a:extLst>
              <a:ext uri="{FF2B5EF4-FFF2-40B4-BE49-F238E27FC236}">
                <a16:creationId xmlns:a16="http://schemas.microsoft.com/office/drawing/2014/main" id="{DE8D8E2B-0852-4CDA-BEC7-79B1A71760D3}"/>
              </a:ext>
            </a:extLst>
          </p:cNvPr>
          <p:cNvSpPr txBox="1"/>
          <p:nvPr/>
        </p:nvSpPr>
        <p:spPr>
          <a:xfrm>
            <a:off x="6652174" y="2057400"/>
            <a:ext cx="5003149" cy="523220"/>
          </a:xfrm>
          <a:prstGeom prst="rect">
            <a:avLst/>
          </a:prstGeom>
          <a:noFill/>
        </p:spPr>
        <p:txBody>
          <a:bodyPr wrap="square" rtlCol="0">
            <a:spAutoFit/>
          </a:bodyPr>
          <a:lstStyle/>
          <a:p>
            <a:pPr algn="ctr"/>
            <a:r>
              <a:rPr lang="en-US" sz="2800" b="1" dirty="0"/>
              <a:t>Safety-Organized Practice</a:t>
            </a:r>
          </a:p>
        </p:txBody>
      </p:sp>
      <p:sp>
        <p:nvSpPr>
          <p:cNvPr id="5" name="TextBox 4">
            <a:extLst>
              <a:ext uri="{FF2B5EF4-FFF2-40B4-BE49-F238E27FC236}">
                <a16:creationId xmlns:a16="http://schemas.microsoft.com/office/drawing/2014/main" id="{8F06A35C-106B-4EAA-8C02-BD94891AAD57}"/>
              </a:ext>
            </a:extLst>
          </p:cNvPr>
          <p:cNvSpPr txBox="1"/>
          <p:nvPr/>
        </p:nvSpPr>
        <p:spPr>
          <a:xfrm>
            <a:off x="639661" y="2580620"/>
            <a:ext cx="5456339" cy="3539430"/>
          </a:xfrm>
          <a:prstGeom prst="rect">
            <a:avLst/>
          </a:prstGeom>
          <a:noFill/>
        </p:spPr>
        <p:txBody>
          <a:bodyPr wrap="square" rtlCol="0">
            <a:spAutoFit/>
          </a:bodyPr>
          <a:lstStyle/>
          <a:p>
            <a:pPr marL="457200" indent="-457200">
              <a:buClr>
                <a:schemeClr val="accent1"/>
              </a:buClr>
              <a:buFont typeface="Arial" panose="020B0604020202020204" pitchFamily="34" charset="0"/>
              <a:buChar char="•"/>
            </a:pPr>
            <a:r>
              <a:rPr lang="en-US" sz="2800" kern="1200" dirty="0">
                <a:solidFill>
                  <a:schemeClr val="tx1"/>
                </a:solidFill>
              </a:rPr>
              <a:t>Family voice/choice</a:t>
            </a:r>
          </a:p>
          <a:p>
            <a:pPr marL="457200" indent="-457200">
              <a:buClr>
                <a:schemeClr val="accent1"/>
              </a:buClr>
              <a:buFont typeface="Arial" panose="020B0604020202020204" pitchFamily="34" charset="0"/>
              <a:buChar char="•"/>
            </a:pPr>
            <a:r>
              <a:rPr lang="en-US" sz="2800" kern="1200" dirty="0">
                <a:solidFill>
                  <a:schemeClr val="tx1"/>
                </a:solidFill>
              </a:rPr>
              <a:t>Team-based</a:t>
            </a:r>
          </a:p>
          <a:p>
            <a:pPr marL="457200" indent="-457200">
              <a:buClr>
                <a:schemeClr val="accent1"/>
              </a:buClr>
              <a:buFont typeface="Arial" panose="020B0604020202020204" pitchFamily="34" charset="0"/>
              <a:buChar char="•"/>
            </a:pPr>
            <a:r>
              <a:rPr lang="en-US" sz="2800" kern="1200" dirty="0">
                <a:solidFill>
                  <a:schemeClr val="tx1"/>
                </a:solidFill>
              </a:rPr>
              <a:t>Natural supports</a:t>
            </a:r>
          </a:p>
          <a:p>
            <a:pPr marL="457200" indent="-457200">
              <a:buClr>
                <a:schemeClr val="accent1"/>
              </a:buClr>
              <a:buFont typeface="Arial" panose="020B0604020202020204" pitchFamily="34" charset="0"/>
              <a:buChar char="•"/>
            </a:pPr>
            <a:r>
              <a:rPr lang="en-US" sz="2800" kern="1200" dirty="0">
                <a:solidFill>
                  <a:schemeClr val="tx1"/>
                </a:solidFill>
              </a:rPr>
              <a:t>Community-based</a:t>
            </a:r>
          </a:p>
          <a:p>
            <a:pPr marL="457200" indent="-457200">
              <a:buClr>
                <a:schemeClr val="accent1"/>
              </a:buClr>
              <a:buFont typeface="Arial" panose="020B0604020202020204" pitchFamily="34" charset="0"/>
              <a:buChar char="•"/>
            </a:pPr>
            <a:r>
              <a:rPr lang="en-US" sz="2800" dirty="0">
                <a:solidFill>
                  <a:schemeClr val="tx1"/>
                </a:solidFill>
              </a:rPr>
              <a:t>Culturally respectful</a:t>
            </a:r>
          </a:p>
          <a:p>
            <a:pPr marL="457200" indent="-457200">
              <a:buClr>
                <a:schemeClr val="accent1"/>
              </a:buClr>
              <a:buFont typeface="Arial" panose="020B0604020202020204" pitchFamily="34" charset="0"/>
              <a:buChar char="•"/>
            </a:pPr>
            <a:r>
              <a:rPr lang="en-US" sz="2800" dirty="0">
                <a:solidFill>
                  <a:schemeClr val="tx1"/>
                </a:solidFill>
              </a:rPr>
              <a:t>Individualized</a:t>
            </a:r>
          </a:p>
          <a:p>
            <a:pPr marL="457200" indent="-457200">
              <a:buClr>
                <a:schemeClr val="accent1"/>
              </a:buClr>
              <a:buFont typeface="Arial" panose="020B0604020202020204" pitchFamily="34" charset="0"/>
              <a:buChar char="•"/>
            </a:pPr>
            <a:r>
              <a:rPr lang="en-US" sz="2800" dirty="0">
                <a:solidFill>
                  <a:schemeClr val="tx1"/>
                </a:solidFill>
              </a:rPr>
              <a:t>Strengths-based</a:t>
            </a:r>
          </a:p>
          <a:p>
            <a:pPr marL="457200" indent="-457200">
              <a:buClr>
                <a:schemeClr val="accent1"/>
              </a:buClr>
              <a:buFont typeface="Arial" panose="020B0604020202020204" pitchFamily="34" charset="0"/>
              <a:buChar char="•"/>
            </a:pPr>
            <a:r>
              <a:rPr lang="en-US" sz="2800" dirty="0">
                <a:solidFill>
                  <a:schemeClr val="tx1"/>
                </a:solidFill>
              </a:rPr>
              <a:t>Outcomes-based</a:t>
            </a:r>
          </a:p>
        </p:txBody>
      </p:sp>
      <p:sp>
        <p:nvSpPr>
          <p:cNvPr id="6" name="TextBox 5">
            <a:extLst>
              <a:ext uri="{FF2B5EF4-FFF2-40B4-BE49-F238E27FC236}">
                <a16:creationId xmlns:a16="http://schemas.microsoft.com/office/drawing/2014/main" id="{DF299BFC-BD65-4D36-84E5-F90605185999}"/>
              </a:ext>
            </a:extLst>
          </p:cNvPr>
          <p:cNvSpPr txBox="1"/>
          <p:nvPr/>
        </p:nvSpPr>
        <p:spPr>
          <a:xfrm>
            <a:off x="639660" y="6120050"/>
            <a:ext cx="5456339" cy="523220"/>
          </a:xfrm>
          <a:prstGeom prst="rect">
            <a:avLst/>
          </a:prstGeom>
          <a:noFill/>
        </p:spPr>
        <p:txBody>
          <a:bodyPr wrap="square" rtlCol="0">
            <a:spAutoFit/>
          </a:bodyPr>
          <a:lstStyle/>
          <a:p>
            <a:r>
              <a:rPr lang="en-US" sz="1400" dirty="0"/>
              <a:t>Source: </a:t>
            </a:r>
            <a:r>
              <a:rPr lang="en-US" sz="1400" i="1" dirty="0"/>
              <a:t>The California Children, Youth, and Families Integrated Core Practice Model (ICPM) </a:t>
            </a:r>
            <a:r>
              <a:rPr lang="en-US" sz="1400" dirty="0"/>
              <a:t>guide, available at www.dhcs.ca.gov</a:t>
            </a:r>
          </a:p>
        </p:txBody>
      </p:sp>
      <p:sp>
        <p:nvSpPr>
          <p:cNvPr id="8" name="TextBox 7">
            <a:extLst>
              <a:ext uri="{FF2B5EF4-FFF2-40B4-BE49-F238E27FC236}">
                <a16:creationId xmlns:a16="http://schemas.microsoft.com/office/drawing/2014/main" id="{E3B0B16A-E02E-4F64-A4A7-F2DB7EE8666E}"/>
              </a:ext>
            </a:extLst>
          </p:cNvPr>
          <p:cNvSpPr txBox="1"/>
          <p:nvPr/>
        </p:nvSpPr>
        <p:spPr>
          <a:xfrm>
            <a:off x="6652174" y="2702913"/>
            <a:ext cx="5003149" cy="3108543"/>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sz="2800" dirty="0">
                <a:latin typeface="+mn-lt"/>
              </a:rPr>
              <a:t>Development of good working relationships</a:t>
            </a:r>
          </a:p>
          <a:p>
            <a:pPr marL="457200" indent="-457200">
              <a:buClr>
                <a:schemeClr val="accent1"/>
              </a:buClr>
              <a:buFont typeface="Arial" panose="020B0604020202020204" pitchFamily="34" charset="0"/>
              <a:buChar char="•"/>
            </a:pPr>
            <a:r>
              <a:rPr lang="en-US" sz="2800" dirty="0"/>
              <a:t>Use of critical thinking</a:t>
            </a:r>
            <a:br>
              <a:rPr lang="en-US" sz="2800" dirty="0"/>
            </a:br>
            <a:r>
              <a:rPr lang="en-US" sz="2800" dirty="0"/>
              <a:t>and decision-support tools</a:t>
            </a:r>
          </a:p>
          <a:p>
            <a:pPr marL="457200" indent="-457200">
              <a:buClr>
                <a:schemeClr val="accent1"/>
              </a:buClr>
              <a:buFont typeface="Arial" panose="020B0604020202020204" pitchFamily="34" charset="0"/>
              <a:buChar char="•"/>
            </a:pPr>
            <a:r>
              <a:rPr lang="en-US" sz="2800" b="1" dirty="0"/>
              <a:t>Building collaborative plans to enhance</a:t>
            </a:r>
            <a:br>
              <a:rPr lang="en-US" sz="2800" b="1" dirty="0"/>
            </a:br>
            <a:r>
              <a:rPr lang="en-US" sz="2800" b="1" dirty="0"/>
              <a:t>daily child safety</a:t>
            </a:r>
          </a:p>
        </p:txBody>
      </p:sp>
    </p:spTree>
    <p:custDataLst>
      <p:tags r:id="rId1"/>
    </p:custDataLst>
    <p:extLst>
      <p:ext uri="{BB962C8B-B14F-4D97-AF65-F5344CB8AC3E}">
        <p14:creationId xmlns:p14="http://schemas.microsoft.com/office/powerpoint/2010/main" val="120799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r>
              <a:rPr lang="en-US">
                <a:sym typeface="Tahoma" charset="0"/>
              </a:rPr>
              <a:t>Opening reflection</a:t>
            </a:r>
          </a:p>
        </p:txBody>
      </p:sp>
      <p:pic>
        <p:nvPicPr>
          <p:cNvPr id="11" name="Picture 2">
            <a:extLst>
              <a:ext uri="{FF2B5EF4-FFF2-40B4-BE49-F238E27FC236}">
                <a16:creationId xmlns:a16="http://schemas.microsoft.com/office/drawing/2014/main" id="{41FC5AF4-7E9F-49C6-8CC1-B70F59EAABAC}"/>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l="32023" r="11553"/>
          <a:stretch/>
        </p:blipFill>
        <p:spPr>
          <a:xfrm>
            <a:off x="6628573" y="535667"/>
            <a:ext cx="4917882" cy="5782940"/>
          </a:xfrm>
        </p:spPr>
      </p:pic>
      <p:sp>
        <p:nvSpPr>
          <p:cNvPr id="23555" name="Content Placeholder 1"/>
          <p:cNvSpPr>
            <a:spLocks noGrp="1"/>
          </p:cNvSpPr>
          <p:nvPr>
            <p:ph type="body" sz="quarter" idx="11"/>
          </p:nvPr>
        </p:nvSpPr>
        <p:spPr>
          <a:xfrm>
            <a:off x="639663" y="2322902"/>
            <a:ext cx="5456337" cy="3431623"/>
          </a:xfrm>
        </p:spPr>
        <p:txBody>
          <a:bodyPr/>
          <a:lstStyle/>
          <a:p>
            <a:r>
              <a:rPr lang="en-US"/>
              <a:t>Think about a time when you made a safety plan and thought it worked well, and a time when you made a plan that did not work out as well as you hoped.</a:t>
            </a:r>
          </a:p>
          <a:p>
            <a:r>
              <a:rPr lang="en-US"/>
              <a:t>What key elements of the plan made a difference? </a:t>
            </a:r>
          </a:p>
        </p:txBody>
      </p:sp>
      <p:sp>
        <p:nvSpPr>
          <p:cNvPr id="23556" name="Rectangle 3"/>
          <p:cNvSpPr>
            <a:spLocks noChangeArrowheads="1"/>
          </p:cNvSpPr>
          <p:nvPr/>
        </p:nvSpPr>
        <p:spPr bwMode="auto">
          <a:xfrm>
            <a:off x="1828800" y="1295401"/>
            <a:ext cx="8229600"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indent="-461963" algn="ctr">
              <a:buFont typeface="Arial" charset="0"/>
              <a:buChar char="•"/>
            </a:pPr>
            <a:endParaRPr lang="en-US" sz="2600">
              <a:latin typeface="Calibri" charset="0"/>
              <a:cs typeface="Times New Roman" charset="0"/>
            </a:endParaRPr>
          </a:p>
          <a:p>
            <a:pPr marL="461963" indent="-461963" algn="ctr"/>
            <a:endParaRPr lang="en-US" sz="2600">
              <a:latin typeface="Calibri" charset="0"/>
              <a:cs typeface="Times New Roman" charset="0"/>
            </a:endParaRPr>
          </a:p>
          <a:p>
            <a:pPr marL="461963" indent="-461963" algn="ctr">
              <a:buFont typeface="Arial" charset="0"/>
              <a:buChar char="•"/>
            </a:pPr>
            <a:endParaRPr lang="en-US" sz="2600">
              <a:latin typeface="Calibri" charset="0"/>
              <a:cs typeface="Times New Roman" charset="0"/>
            </a:endParaRPr>
          </a:p>
          <a:p>
            <a:pPr marL="461963" indent="-461963" algn="ctr"/>
            <a:endParaRPr lang="en-US" sz="2600">
              <a:latin typeface="Calibri" charset="0"/>
              <a:cs typeface="Times New Roman" charset="0"/>
            </a:endParaRPr>
          </a:p>
          <a:p>
            <a:pPr marL="461963" indent="-461963" algn="ctr"/>
            <a:endParaRPr lang="en-US" sz="2600">
              <a:latin typeface="Calibri" charset="0"/>
              <a:cs typeface="Times New Roman" charset="0"/>
            </a:endParaRPr>
          </a:p>
        </p:txBody>
      </p:sp>
    </p:spTree>
    <p:custDataLst>
      <p:tags r:id="rId1"/>
    </p:custDataLst>
    <p:extLst>
      <p:ext uri="{BB962C8B-B14F-4D97-AF65-F5344CB8AC3E}">
        <p14:creationId xmlns:p14="http://schemas.microsoft.com/office/powerpoint/2010/main" val="1909624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EVIDENT CHANGE PPT TEMPLATE SUI" val="ZXFnpY6j"/>
  <p:tag name="ARTICULATE_DESIGN_ID_ADA" val="GswTP0Es"/>
  <p:tag name="ARTICULATE_SLIDE_THUMBNAIL_REFRESH" val="1"/>
  <p:tag name="ARTICULATE_PROJECT_OPEN" val="0"/>
  <p:tag name="ARTICULATE_SLIDE_COUNT" val="6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DA">
  <a:themeElements>
    <a:clrScheme name="Evident Change">
      <a:dk1>
        <a:srgbClr val="4C4C4E"/>
      </a:dk1>
      <a:lt1>
        <a:sysClr val="window" lastClr="FFFFFF"/>
      </a:lt1>
      <a:dk2>
        <a:srgbClr val="006E8D"/>
      </a:dk2>
      <a:lt2>
        <a:srgbClr val="C6C7C9"/>
      </a:lt2>
      <a:accent1>
        <a:srgbClr val="00ABCA"/>
      </a:accent1>
      <a:accent2>
        <a:srgbClr val="F6943D"/>
      </a:accent2>
      <a:accent3>
        <a:srgbClr val="D9542F"/>
      </a:accent3>
      <a:accent4>
        <a:srgbClr val="932532"/>
      </a:accent4>
      <a:accent5>
        <a:srgbClr val="939597"/>
      </a:accent5>
      <a:accent6>
        <a:srgbClr val="008AAF"/>
      </a:accent6>
      <a:hlink>
        <a:srgbClr val="006E8D"/>
      </a:hlink>
      <a:folHlink>
        <a:srgbClr val="00ABCA"/>
      </a:folHlink>
    </a:clrScheme>
    <a:fontScheme name="Custom 2">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goe UI PPT Template" id="{3394FC3D-3EDD-400F-AB79-8184CC7C9390}" vid="{C680BFCE-0FCA-4C19-A8BD-A254C217E8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d5bbcda5-9f81-4e55-b91d-6cced3bd074a">TETNCUDUKCZU-311-3406</_dlc_DocId>
    <_dlc_DocIdUrl xmlns="d5bbcda5-9f81-4e55-b91d-6cced3bd074a">
      <Url>https://nccd.sharepoint.com/crc_programs/sdm/543/_layouts/15/DocIdRedir.aspx?ID=TETNCUDUKCZU-311-3406</Url>
      <Description>TETNCUDUKCZU-311-3406</Description>
    </_dlc_DocIdUrl>
    <SharedWithUsers xmlns="c3547a0c-3ee8-4157-882d-cdafbcec9925">
      <UserInfo>
        <DisplayName>Peggy Cordero</DisplayName>
        <AccountId>166</AccountId>
        <AccountType/>
      </UserInfo>
      <UserInfo>
        <DisplayName>Bill James</DisplayName>
        <AccountId>12364</AccountId>
        <AccountType/>
      </UserInfo>
    </SharedWithUsers>
    <Notes0 xmlns="b67088a4-4d55-4c0b-84ea-b89f626df5e1" xsi:nil="true"/>
    <Password xmlns="b67088a4-4d55-4c0b-84ea-b89f626df5e1"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FA2654A26DFA94BBF3672869BDF6BA2" ma:contentTypeVersion="29" ma:contentTypeDescription="Create a new document." ma:contentTypeScope="" ma:versionID="65fdc4e576da7449b52a7de9395ba2e0">
  <xsd:schema xmlns:xsd="http://www.w3.org/2001/XMLSchema" xmlns:xs="http://www.w3.org/2001/XMLSchema" xmlns:p="http://schemas.microsoft.com/office/2006/metadata/properties" xmlns:ns2="d5bbcda5-9f81-4e55-b91d-6cced3bd074a" xmlns:ns3="c3547a0c-3ee8-4157-882d-cdafbcec9925" xmlns:ns4="1966d3f9-b4fe-4c7b-99d8-d15794cf76cd" xmlns:ns5="b67088a4-4d55-4c0b-84ea-b89f626df5e1" targetNamespace="http://schemas.microsoft.com/office/2006/metadata/properties" ma:root="true" ma:fieldsID="fbbc3defe9e5f6708f912f1f96b08b1f" ns2:_="" ns3:_="" ns4:_="" ns5:_="">
    <xsd:import namespace="d5bbcda5-9f81-4e55-b91d-6cced3bd074a"/>
    <xsd:import namespace="c3547a0c-3ee8-4157-882d-cdafbcec9925"/>
    <xsd:import namespace="1966d3f9-b4fe-4c7b-99d8-d15794cf76cd"/>
    <xsd:import namespace="b67088a4-4d55-4c0b-84ea-b89f626df5e1"/>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4:SharedWithDetails" minOccurs="0"/>
                <xsd:element ref="ns3:LastSharedByUser" minOccurs="0"/>
                <xsd:element ref="ns3:LastSharedByTime" minOccurs="0"/>
                <xsd:element ref="ns5:MediaServiceMetadata" minOccurs="0"/>
                <xsd:element ref="ns5:MediaServiceFastMetadata" minOccurs="0"/>
                <xsd:element ref="ns5:MediaServiceAutoKeyPoints" minOccurs="0"/>
                <xsd:element ref="ns5:MediaServiceKeyPoints" minOccurs="0"/>
                <xsd:element ref="ns5:MediaServiceDateTaken" minOccurs="0"/>
                <xsd:element ref="ns5:MediaServiceAutoTags" minOccurs="0"/>
                <xsd:element ref="ns5:MediaServiceLocation" minOccurs="0"/>
                <xsd:element ref="ns5:MediaServiceOCR" minOccurs="0"/>
                <xsd:element ref="ns5:MediaServiceGenerationTime" minOccurs="0"/>
                <xsd:element ref="ns5:MediaServiceEventHashCode" minOccurs="0"/>
                <xsd:element ref="ns5:MediaLengthInSeconds" minOccurs="0"/>
                <xsd:element ref="ns5:Notes0" minOccurs="0"/>
                <xsd:element ref="ns5:Password"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bbcda5-9f81-4e55-b91d-6cced3bd07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3547a0c-3ee8-4157-882d-cdafbcec99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966d3f9-b4fe-4c7b-99d8-d15794cf76cd"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7088a4-4d55-4c0b-84ea-b89f626df5e1"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Notes0" ma:index="27" nillable="true" ma:displayName="Notes" ma:internalName="Notes0">
      <xsd:simpleType>
        <xsd:restriction base="dms:Text">
          <xsd:maxLength value="255"/>
        </xsd:restriction>
      </xsd:simpleType>
    </xsd:element>
    <xsd:element name="Password" ma:index="28" nillable="true" ma:displayName="Password" ma:description="EV66^" ma:format="Dropdown" ma:internalName="Password">
      <xsd:simpleType>
        <xsd:restriction base="dms:Text">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398F2-50B2-4DE3-9147-1FE53BD2DF9C}">
  <ds:schemaRefs>
    <ds:schemaRef ds:uri="http://schemas.microsoft.com/sharepoint/events"/>
  </ds:schemaRefs>
</ds:datastoreItem>
</file>

<file path=customXml/itemProps2.xml><?xml version="1.0" encoding="utf-8"?>
<ds:datastoreItem xmlns:ds="http://schemas.openxmlformats.org/officeDocument/2006/customXml" ds:itemID="{FE06F9E6-CC2D-45B5-8B1F-F8DB635A5157}">
  <ds:schemaRefs>
    <ds:schemaRef ds:uri="http://schemas.microsoft.com/sharepoint/v3/contenttype/forms"/>
  </ds:schemaRefs>
</ds:datastoreItem>
</file>

<file path=customXml/itemProps3.xml><?xml version="1.0" encoding="utf-8"?>
<ds:datastoreItem xmlns:ds="http://schemas.openxmlformats.org/officeDocument/2006/customXml" ds:itemID="{B7A22882-8EE7-490F-B51D-27A0756BBAAE}">
  <ds:schemaRefs>
    <ds:schemaRef ds:uri="http://schemas.openxmlformats.org/package/2006/metadata/core-properties"/>
    <ds:schemaRef ds:uri="http://schemas.microsoft.com/office/2006/metadata/properties"/>
    <ds:schemaRef ds:uri="http://purl.org/dc/dcmitype/"/>
    <ds:schemaRef ds:uri="http://purl.org/dc/elements/1.1/"/>
    <ds:schemaRef ds:uri="c3547a0c-3ee8-4157-882d-cdafbcec9925"/>
    <ds:schemaRef ds:uri="http://schemas.microsoft.com/office/2006/documentManagement/types"/>
    <ds:schemaRef ds:uri="http://www.w3.org/XML/1998/namespace"/>
    <ds:schemaRef ds:uri="http://schemas.microsoft.com/office/infopath/2007/PartnerControls"/>
    <ds:schemaRef ds:uri="b67088a4-4d55-4c0b-84ea-b89f626df5e1"/>
    <ds:schemaRef ds:uri="1966d3f9-b4fe-4c7b-99d8-d15794cf76cd"/>
    <ds:schemaRef ds:uri="d5bbcda5-9f81-4e55-b91d-6cced3bd074a"/>
    <ds:schemaRef ds:uri="http://purl.org/dc/terms/"/>
  </ds:schemaRefs>
</ds:datastoreItem>
</file>

<file path=customXml/itemProps4.xml><?xml version="1.0" encoding="utf-8"?>
<ds:datastoreItem xmlns:ds="http://schemas.openxmlformats.org/officeDocument/2006/customXml" ds:itemID="{A59E74D3-17C9-4D35-9ADD-43C4E4F7AB91}">
  <ds:schemaRefs>
    <ds:schemaRef ds:uri="1966d3f9-b4fe-4c7b-99d8-d15794cf76cd"/>
    <ds:schemaRef ds:uri="b67088a4-4d55-4c0b-84ea-b89f626df5e1"/>
    <ds:schemaRef ds:uri="c3547a0c-3ee8-4157-882d-cdafbcec9925"/>
    <ds:schemaRef ds:uri="d5bbcda5-9f81-4e55-b91d-6cced3bd0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Accessible Template</Template>
  <TotalTime>1532</TotalTime>
  <Words>16005</Words>
  <Application>Microsoft Office PowerPoint</Application>
  <PresentationFormat>Widescreen</PresentationFormat>
  <Paragraphs>1060</Paragraphs>
  <Slides>62</Slides>
  <Notes>60</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Brandon Grotesque Black</vt:lpstr>
      <vt:lpstr>Brandon Grotesque Bold</vt:lpstr>
      <vt:lpstr>Calibri</vt:lpstr>
      <vt:lpstr>Corbel</vt:lpstr>
      <vt:lpstr>Google Sans</vt:lpstr>
      <vt:lpstr>Open Sans</vt:lpstr>
      <vt:lpstr>Segoe UI</vt:lpstr>
      <vt:lpstr>Segoe UI Semibold</vt:lpstr>
      <vt:lpstr>ADA</vt:lpstr>
      <vt:lpstr>Rigorous and family-centered Safety Planning</vt:lpstr>
      <vt:lpstr>Recognizing traditional stewards of the land</vt:lpstr>
      <vt:lpstr>Agenda</vt:lpstr>
      <vt:lpstr>Why Safety Planning?  </vt:lpstr>
      <vt:lpstr>introductions</vt:lpstr>
      <vt:lpstr>Race/ethnicity Disparities: entry into foster care</vt:lpstr>
      <vt:lpstr>Safety planning as a part of Reasonable and active Efforts </vt:lpstr>
      <vt:lpstr>Integrated Core Practice model and Safety-organized practice</vt:lpstr>
      <vt:lpstr>Opening reflection</vt:lpstr>
      <vt:lpstr> Assessing child safety &amp; essentials elements of a Safety Plan </vt:lpstr>
      <vt:lpstr>Considering culture in assessment</vt:lpstr>
      <vt:lpstr>SDM guiding Values</vt:lpstr>
      <vt:lpstr>SDM Safety Assessment</vt:lpstr>
      <vt:lpstr>Needs, Risk, and Safety Threats</vt:lpstr>
      <vt:lpstr>State and local policy requirements</vt:lpstr>
      <vt:lpstr>Safety plan: What does it change?</vt:lpstr>
      <vt:lpstr>Essential Elements of a Safety Plan </vt:lpstr>
      <vt:lpstr>Safety plans can and should evolve</vt:lpstr>
      <vt:lpstr>Skills Lab 1</vt:lpstr>
      <vt:lpstr>Skills lab 1 instructions</vt:lpstr>
      <vt:lpstr>Discussion</vt:lpstr>
      <vt:lpstr>break</vt:lpstr>
      <vt:lpstr>In-depth look at steps of safety planning</vt:lpstr>
      <vt:lpstr>What is a safety plan?</vt:lpstr>
      <vt:lpstr>Steps for Developing a Safety Plan</vt:lpstr>
      <vt:lpstr>Getting Started in a Crisis</vt:lpstr>
      <vt:lpstr>Gems of Clarity</vt:lpstr>
      <vt:lpstr>harm and worry statements</vt:lpstr>
      <vt:lpstr>Example of a Worry Statement</vt:lpstr>
      <vt:lpstr>PowerPoint Presentation</vt:lpstr>
      <vt:lpstr>Identify And Involve The Network   </vt:lpstr>
      <vt:lpstr>Engaging a Safety and Support Network</vt:lpstr>
      <vt:lpstr>What Is a Safety and Support Network?</vt:lpstr>
      <vt:lpstr>Building the Network: Tools and Strategies </vt:lpstr>
      <vt:lpstr>Building rigorous action steps</vt:lpstr>
      <vt:lpstr>Establishing a Shared Definition of Safety</vt:lpstr>
      <vt:lpstr>Safety and services are not the same thing</vt:lpstr>
      <vt:lpstr>Eliciting Family Knowledge and Know-How</vt:lpstr>
      <vt:lpstr>ELICITING FAMILY Knowledge AND KNOW-HOW: SOLUTION-FOCUSED QUESTIONS</vt:lpstr>
      <vt:lpstr>Eliciting youth voice</vt:lpstr>
      <vt:lpstr>Skills lab 2</vt:lpstr>
      <vt:lpstr>Skills lab 2</vt:lpstr>
      <vt:lpstr>Reaching agreement</vt:lpstr>
      <vt:lpstr>Clear timelines and plans for monitoring</vt:lpstr>
      <vt:lpstr>Documentation and Warm Handoffs</vt:lpstr>
      <vt:lpstr>Closing and next steps</vt:lpstr>
      <vt:lpstr>Reflection:  Your next steps</vt:lpstr>
      <vt:lpstr>Training Evaluation </vt:lpstr>
      <vt:lpstr>THANK YOU &amp; QUESTIONS</vt:lpstr>
      <vt:lpstr>Supplemental materials</vt:lpstr>
      <vt:lpstr>Three-Column map</vt:lpstr>
      <vt:lpstr>Caregiver + behavior + impact</vt:lpstr>
      <vt:lpstr>Another Format for harm and worry statements</vt:lpstr>
      <vt:lpstr>Example: Honoring Good Intentions</vt:lpstr>
      <vt:lpstr>“Denial” Example</vt:lpstr>
      <vt:lpstr>Domestic Violence</vt:lpstr>
      <vt:lpstr>Strengths-Based Communication Techniques</vt:lpstr>
      <vt:lpstr>Key Benefits of a Strengths-Based Perspective</vt:lpstr>
      <vt:lpstr>There are concerns around mom’s ability to provide basic food and clothing needs for her children (ages 3, 5, and 9), and a COVID-related job loss prompts an investigation where you find little to no food in the home. The children’s clothes are soiled.</vt:lpstr>
      <vt:lpstr>Concerns around mom's inability to provide for the basic food and clothing needs for her children (ages 3, 5, 9), a COVID-related job loss prompts an investigation where you find little to no food in the home. The children's clothes are soiled.</vt:lpstr>
      <vt:lpstr>Two Plans for Cheryl</vt:lpstr>
      <vt:lpstr>Collaborative safety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Planning</dc:title>
  <dc:creator>Amy Fry</dc:creator>
  <cp:lastModifiedBy>Emily Ramasamy</cp:lastModifiedBy>
  <cp:revision>2</cp:revision>
  <cp:lastPrinted>2022-11-22T21:06:17Z</cp:lastPrinted>
  <dcterms:created xsi:type="dcterms:W3CDTF">2016-11-14T21:52:34Z</dcterms:created>
  <dcterms:modified xsi:type="dcterms:W3CDTF">2023-12-28T16:05:37Z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0x0101009FA2654A26DFA94BBF3672869BDF6BA2</vt:lpwstr>
  </property>
  <property fmtid="{D5CDD505-2E9C-101B-9397-08002B2CF9AE}" pid="3" name="_dlc_DocIdItemGuid">
    <vt:lpwstr>7a4e4128-8d4e-4ad9-a594-b9e219085aa1</vt:lpwstr>
  </property>
  <property fmtid="{D5CDD505-2E9C-101B-9397-08002B2CF9AE}" pid="4" name="ArticulateGUID">
    <vt:lpwstr>96C0F4BE-F2EF-4621-8D93-54A8FCE8CBB3</vt:lpwstr>
  </property>
  <property fmtid="{D5CDD505-2E9C-101B-9397-08002B2CF9AE}" pid="5" name="ArticulatePath">
    <vt:lpwstr>https://nccd.sharepoint.com/crc_programs/sdm/543/Shared Documents1/Training and Trainer Prep/Training Materials/Safety Planning/Safety Planning - Copy</vt:lpwstr>
  </property>
</Properties>
</file>